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39"/>
  </p:notesMasterIdLst>
  <p:sldIdLst>
    <p:sldId id="271" r:id="rId6"/>
    <p:sldId id="2064" r:id="rId7"/>
    <p:sldId id="2079" r:id="rId8"/>
    <p:sldId id="2078" r:id="rId9"/>
    <p:sldId id="2068" r:id="rId10"/>
    <p:sldId id="2001" r:id="rId11"/>
    <p:sldId id="2010" r:id="rId12"/>
    <p:sldId id="284" r:id="rId13"/>
    <p:sldId id="2081" r:id="rId14"/>
    <p:sldId id="273" r:id="rId15"/>
    <p:sldId id="2086" r:id="rId16"/>
    <p:sldId id="2015" r:id="rId17"/>
    <p:sldId id="2030" r:id="rId18"/>
    <p:sldId id="2083" r:id="rId19"/>
    <p:sldId id="2019" r:id="rId20"/>
    <p:sldId id="2056" r:id="rId21"/>
    <p:sldId id="2020" r:id="rId22"/>
    <p:sldId id="2057" r:id="rId23"/>
    <p:sldId id="2021" r:id="rId24"/>
    <p:sldId id="2023" r:id="rId25"/>
    <p:sldId id="2065" r:id="rId26"/>
    <p:sldId id="2075" r:id="rId27"/>
    <p:sldId id="2066" r:id="rId28"/>
    <p:sldId id="2076" r:id="rId29"/>
    <p:sldId id="2067" r:id="rId30"/>
    <p:sldId id="2077" r:id="rId31"/>
    <p:sldId id="2061" r:id="rId32"/>
    <p:sldId id="2062" r:id="rId33"/>
    <p:sldId id="2080" r:id="rId34"/>
    <p:sldId id="2087" r:id="rId35"/>
    <p:sldId id="2045" r:id="rId36"/>
    <p:sldId id="2084" r:id="rId37"/>
    <p:sldId id="2018"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000"/>
    <a:srgbClr val="88D7DC"/>
    <a:srgbClr val="00B0F0"/>
    <a:srgbClr val="172C51"/>
    <a:srgbClr val="FFFFFF"/>
    <a:srgbClr val="BF8BA4"/>
    <a:srgbClr val="FF5757"/>
    <a:srgbClr val="EF7874"/>
    <a:srgbClr val="CAC58E"/>
    <a:srgbClr val="B8B8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notesMaster" Target="notesMasters/notesMaster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48C27C-C4C2-4DB9-A296-B0AFFD0FC410}" type="datetimeFigureOut">
              <a:rPr lang="en-US" smtClean="0"/>
              <a:t>8/7/2026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355130-AEDF-4448-9D32-4C055B4099B3}" type="slidenum">
              <a:rPr lang="en-US" smtClean="0"/>
              <a:t>‹#›</a:t>
            </a:fld>
            <a:endParaRPr lang="en-US"/>
          </a:p>
        </p:txBody>
      </p:sp>
    </p:spTree>
    <p:extLst>
      <p:ext uri="{BB962C8B-B14F-4D97-AF65-F5344CB8AC3E}">
        <p14:creationId xmlns:p14="http://schemas.microsoft.com/office/powerpoint/2010/main" val="31714964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5D58D21-CEB1-4B87-88D1-26C469BA1BA1}" type="slidenum">
              <a:rPr lang="en-US" smtClean="0"/>
              <a:t>6</a:t>
            </a:fld>
            <a:endParaRPr lang="en-US"/>
          </a:p>
        </p:txBody>
      </p:sp>
    </p:spTree>
    <p:extLst>
      <p:ext uri="{BB962C8B-B14F-4D97-AF65-F5344CB8AC3E}">
        <p14:creationId xmlns:p14="http://schemas.microsoft.com/office/powerpoint/2010/main" val="39176194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F996B9-5814-7638-536D-06B8BC224B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E2FB6F-CEAA-8C67-2589-20A0B1A41A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9DCB4B-14A0-43B0-AB1C-816F049F609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CD43843-DDC5-B835-AA1A-66B699B94990}"/>
              </a:ext>
            </a:extLst>
          </p:cNvPr>
          <p:cNvSpPr>
            <a:spLocks noGrp="1"/>
          </p:cNvSpPr>
          <p:nvPr>
            <p:ph type="sldNum" sz="quarter" idx="10"/>
          </p:nvPr>
        </p:nvSpPr>
        <p:spPr/>
        <p:txBody>
          <a:bodyPr/>
          <a:lstStyle/>
          <a:p>
            <a:fld id="{D5D58D21-CEB1-4B87-88D1-26C469BA1BA1}" type="slidenum">
              <a:rPr lang="en-US" smtClean="0"/>
              <a:t>7</a:t>
            </a:fld>
            <a:endParaRPr lang="en-US"/>
          </a:p>
        </p:txBody>
      </p:sp>
    </p:spTree>
    <p:extLst>
      <p:ext uri="{BB962C8B-B14F-4D97-AF65-F5344CB8AC3E}">
        <p14:creationId xmlns:p14="http://schemas.microsoft.com/office/powerpoint/2010/main" val="35858592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6355130-AEDF-4448-9D32-4C055B4099B3}" type="slidenum">
              <a:rPr lang="en-US" smtClean="0"/>
              <a:t>13</a:t>
            </a:fld>
            <a:endParaRPr lang="en-US"/>
          </a:p>
        </p:txBody>
      </p:sp>
    </p:spTree>
    <p:extLst>
      <p:ext uri="{BB962C8B-B14F-4D97-AF65-F5344CB8AC3E}">
        <p14:creationId xmlns:p14="http://schemas.microsoft.com/office/powerpoint/2010/main" val="41903816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64B35-129D-32C2-D368-1EA1C95644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875D44-4FC8-6567-724A-C39167B888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D19F1C-728C-F2AD-127E-48424ABD2BA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BC7D2EA-45EF-2AF0-FE0F-65CC5ED09F9B}"/>
              </a:ext>
            </a:extLst>
          </p:cNvPr>
          <p:cNvSpPr>
            <a:spLocks noGrp="1"/>
          </p:cNvSpPr>
          <p:nvPr>
            <p:ph type="sldNum" sz="quarter" idx="5"/>
          </p:nvPr>
        </p:nvSpPr>
        <p:spPr/>
        <p:txBody>
          <a:bodyPr/>
          <a:lstStyle/>
          <a:p>
            <a:fld id="{E6355130-AEDF-4448-9D32-4C055B4099B3}" type="slidenum">
              <a:rPr lang="en-US" smtClean="0"/>
              <a:t>14</a:t>
            </a:fld>
            <a:endParaRPr lang="en-US"/>
          </a:p>
        </p:txBody>
      </p:sp>
    </p:spTree>
    <p:extLst>
      <p:ext uri="{BB962C8B-B14F-4D97-AF65-F5344CB8AC3E}">
        <p14:creationId xmlns:p14="http://schemas.microsoft.com/office/powerpoint/2010/main" val="15718329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EDB8A0-DDB0-FDD5-E3F4-1F46E24F8F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C538DC-22AA-3075-8314-B933604EB2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92E65D-EA3D-03CE-4AE7-2796B0B1AB2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A6C0ECD-813F-F4F9-E3B6-FF9F690CD56E}"/>
              </a:ext>
            </a:extLst>
          </p:cNvPr>
          <p:cNvSpPr>
            <a:spLocks noGrp="1"/>
          </p:cNvSpPr>
          <p:nvPr>
            <p:ph type="sldNum" sz="quarter" idx="5"/>
          </p:nvPr>
        </p:nvSpPr>
        <p:spPr/>
        <p:txBody>
          <a:bodyPr/>
          <a:lstStyle/>
          <a:p>
            <a:fld id="{E6355130-AEDF-4448-9D32-4C055B4099B3}" type="slidenum">
              <a:rPr lang="en-US" smtClean="0"/>
              <a:t>21</a:t>
            </a:fld>
            <a:endParaRPr lang="en-US"/>
          </a:p>
        </p:txBody>
      </p:sp>
    </p:spTree>
    <p:extLst>
      <p:ext uri="{BB962C8B-B14F-4D97-AF65-F5344CB8AC3E}">
        <p14:creationId xmlns:p14="http://schemas.microsoft.com/office/powerpoint/2010/main" val="9815139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4D9B8D-5AA8-F081-F817-822D6AAD10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8A9E28-530E-2421-4DF3-08296A53B3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83C733-C7CD-9949-E727-AC462F7BB61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A2A7F6C-A440-5B29-2468-459A8C6E8BCF}"/>
              </a:ext>
            </a:extLst>
          </p:cNvPr>
          <p:cNvSpPr>
            <a:spLocks noGrp="1"/>
          </p:cNvSpPr>
          <p:nvPr>
            <p:ph type="sldNum" sz="quarter" idx="5"/>
          </p:nvPr>
        </p:nvSpPr>
        <p:spPr/>
        <p:txBody>
          <a:bodyPr/>
          <a:lstStyle/>
          <a:p>
            <a:fld id="{E6355130-AEDF-4448-9D32-4C055B4099B3}" type="slidenum">
              <a:rPr lang="en-US" smtClean="0"/>
              <a:t>22</a:t>
            </a:fld>
            <a:endParaRPr lang="en-US"/>
          </a:p>
        </p:txBody>
      </p:sp>
    </p:spTree>
    <p:extLst>
      <p:ext uri="{BB962C8B-B14F-4D97-AF65-F5344CB8AC3E}">
        <p14:creationId xmlns:p14="http://schemas.microsoft.com/office/powerpoint/2010/main" val="5547150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A3B63-770B-9294-7944-2FE1AE96552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4FC4C82-1031-A0FD-E0B9-6318F17D66C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4BFAA69-FC4E-CB30-0120-A1FAF80BCFD5}"/>
              </a:ext>
            </a:extLst>
          </p:cNvPr>
          <p:cNvSpPr>
            <a:spLocks noGrp="1"/>
          </p:cNvSpPr>
          <p:nvPr>
            <p:ph type="dt" sz="half" idx="10"/>
          </p:nvPr>
        </p:nvSpPr>
        <p:spPr/>
        <p:txBody>
          <a:bodyPr/>
          <a:lstStyle/>
          <a:p>
            <a:fld id="{4C5E8384-A628-45E9-B226-12934C571B5B}" type="datetime1">
              <a:rPr lang="en-US" smtClean="0"/>
              <a:t>8/7/2026</a:t>
            </a:fld>
            <a:endParaRPr lang="en-US"/>
          </a:p>
        </p:txBody>
      </p:sp>
      <p:sp>
        <p:nvSpPr>
          <p:cNvPr id="5" name="Footer Placeholder 4">
            <a:extLst>
              <a:ext uri="{FF2B5EF4-FFF2-40B4-BE49-F238E27FC236}">
                <a16:creationId xmlns:a16="http://schemas.microsoft.com/office/drawing/2014/main" id="{268589BB-C155-6BF9-FF44-D2F4B31109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705FAD-65B8-300A-E41C-36362A112FAF}"/>
              </a:ext>
            </a:extLst>
          </p:cNvPr>
          <p:cNvSpPr>
            <a:spLocks noGrp="1"/>
          </p:cNvSpPr>
          <p:nvPr>
            <p:ph type="sldNum" sz="quarter" idx="12"/>
          </p:nvPr>
        </p:nvSpPr>
        <p:spPr/>
        <p:txBody>
          <a:bodyPr/>
          <a:lstStyle/>
          <a:p>
            <a:fld id="{34BBD38D-6FAE-4556-B07B-F27BFDAF3ED8}" type="slidenum">
              <a:rPr lang="en-US" smtClean="0"/>
              <a:t>‹#›</a:t>
            </a:fld>
            <a:endParaRPr lang="en-US"/>
          </a:p>
        </p:txBody>
      </p:sp>
    </p:spTree>
    <p:extLst>
      <p:ext uri="{BB962C8B-B14F-4D97-AF65-F5344CB8AC3E}">
        <p14:creationId xmlns:p14="http://schemas.microsoft.com/office/powerpoint/2010/main" val="36103389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1B06CF-BDC1-2945-0899-6E48F332DDB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08B0997-EA43-A321-5D75-C89B7F89666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06188E-B3D7-4539-D4CC-C1E5AF79A979}"/>
              </a:ext>
            </a:extLst>
          </p:cNvPr>
          <p:cNvSpPr>
            <a:spLocks noGrp="1"/>
          </p:cNvSpPr>
          <p:nvPr>
            <p:ph type="dt" sz="half" idx="10"/>
          </p:nvPr>
        </p:nvSpPr>
        <p:spPr/>
        <p:txBody>
          <a:bodyPr/>
          <a:lstStyle/>
          <a:p>
            <a:fld id="{5FAF391C-65B6-49B9-B69F-3070B623AEF0}" type="datetime1">
              <a:rPr lang="en-US" smtClean="0"/>
              <a:t>8/7/2026</a:t>
            </a:fld>
            <a:endParaRPr lang="en-US"/>
          </a:p>
        </p:txBody>
      </p:sp>
      <p:sp>
        <p:nvSpPr>
          <p:cNvPr id="5" name="Footer Placeholder 4">
            <a:extLst>
              <a:ext uri="{FF2B5EF4-FFF2-40B4-BE49-F238E27FC236}">
                <a16:creationId xmlns:a16="http://schemas.microsoft.com/office/drawing/2014/main" id="{45D08739-1DF2-B53F-63A3-CD2C3E586A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5739BC-8644-0F97-D8C0-8C823A1F4D3A}"/>
              </a:ext>
            </a:extLst>
          </p:cNvPr>
          <p:cNvSpPr>
            <a:spLocks noGrp="1"/>
          </p:cNvSpPr>
          <p:nvPr>
            <p:ph type="sldNum" sz="quarter" idx="12"/>
          </p:nvPr>
        </p:nvSpPr>
        <p:spPr/>
        <p:txBody>
          <a:bodyPr/>
          <a:lstStyle/>
          <a:p>
            <a:fld id="{34BBD38D-6FAE-4556-B07B-F27BFDAF3ED8}" type="slidenum">
              <a:rPr lang="en-US" smtClean="0"/>
              <a:t>‹#›</a:t>
            </a:fld>
            <a:endParaRPr lang="en-US"/>
          </a:p>
        </p:txBody>
      </p:sp>
    </p:spTree>
    <p:extLst>
      <p:ext uri="{BB962C8B-B14F-4D97-AF65-F5344CB8AC3E}">
        <p14:creationId xmlns:p14="http://schemas.microsoft.com/office/powerpoint/2010/main" val="17382327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FC93793-CEBF-732F-64C5-B53593EC3A2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EE2A21B-5A46-D580-3076-547BE579D23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98244A-5D8F-C6E8-D8D1-61FB2EE08610}"/>
              </a:ext>
            </a:extLst>
          </p:cNvPr>
          <p:cNvSpPr>
            <a:spLocks noGrp="1"/>
          </p:cNvSpPr>
          <p:nvPr>
            <p:ph type="dt" sz="half" idx="10"/>
          </p:nvPr>
        </p:nvSpPr>
        <p:spPr/>
        <p:txBody>
          <a:bodyPr/>
          <a:lstStyle/>
          <a:p>
            <a:fld id="{A22511B1-CBAC-48F0-A43B-31D851096E27}" type="datetime1">
              <a:rPr lang="en-US" smtClean="0"/>
              <a:t>8/7/2026</a:t>
            </a:fld>
            <a:endParaRPr lang="en-US"/>
          </a:p>
        </p:txBody>
      </p:sp>
      <p:sp>
        <p:nvSpPr>
          <p:cNvPr id="5" name="Footer Placeholder 4">
            <a:extLst>
              <a:ext uri="{FF2B5EF4-FFF2-40B4-BE49-F238E27FC236}">
                <a16:creationId xmlns:a16="http://schemas.microsoft.com/office/drawing/2014/main" id="{722D1FC1-4012-18A7-3E0D-ED682EE08C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3BDF37-94B8-0C0B-31F0-07127C49DDD5}"/>
              </a:ext>
            </a:extLst>
          </p:cNvPr>
          <p:cNvSpPr>
            <a:spLocks noGrp="1"/>
          </p:cNvSpPr>
          <p:nvPr>
            <p:ph type="sldNum" sz="quarter" idx="12"/>
          </p:nvPr>
        </p:nvSpPr>
        <p:spPr/>
        <p:txBody>
          <a:bodyPr/>
          <a:lstStyle/>
          <a:p>
            <a:fld id="{34BBD38D-6FAE-4556-B07B-F27BFDAF3ED8}" type="slidenum">
              <a:rPr lang="en-US" smtClean="0"/>
              <a:t>‹#›</a:t>
            </a:fld>
            <a:endParaRPr lang="en-US"/>
          </a:p>
        </p:txBody>
      </p:sp>
    </p:spTree>
    <p:extLst>
      <p:ext uri="{BB962C8B-B14F-4D97-AF65-F5344CB8AC3E}">
        <p14:creationId xmlns:p14="http://schemas.microsoft.com/office/powerpoint/2010/main" val="6179333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947B7-2DF4-5C8D-9008-E0CD7534E45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82F5C13-1C8E-D546-0D42-A6CF16D5D88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79A9ABF-9778-B905-329A-7A0B0168D28C}"/>
              </a:ext>
            </a:extLst>
          </p:cNvPr>
          <p:cNvSpPr>
            <a:spLocks noGrp="1"/>
          </p:cNvSpPr>
          <p:nvPr>
            <p:ph type="dt" sz="half" idx="10"/>
          </p:nvPr>
        </p:nvSpPr>
        <p:spPr/>
        <p:txBody>
          <a:bodyPr/>
          <a:lstStyle/>
          <a:p>
            <a:fld id="{D2AF1487-DF9E-4959-A9D5-08D5DD88A084}" type="datetime1">
              <a:rPr lang="en-US" smtClean="0"/>
              <a:t>8/7/2026</a:t>
            </a:fld>
            <a:endParaRPr lang="en-US"/>
          </a:p>
        </p:txBody>
      </p:sp>
      <p:sp>
        <p:nvSpPr>
          <p:cNvPr id="5" name="Footer Placeholder 4">
            <a:extLst>
              <a:ext uri="{FF2B5EF4-FFF2-40B4-BE49-F238E27FC236}">
                <a16:creationId xmlns:a16="http://schemas.microsoft.com/office/drawing/2014/main" id="{31E7BFB2-B99F-8AC5-7AA5-D47DEF0C52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DBF59F-B17A-CB61-C331-AB2E6B46514E}"/>
              </a:ext>
            </a:extLst>
          </p:cNvPr>
          <p:cNvSpPr>
            <a:spLocks noGrp="1"/>
          </p:cNvSpPr>
          <p:nvPr>
            <p:ph type="sldNum" sz="quarter" idx="12"/>
          </p:nvPr>
        </p:nvSpPr>
        <p:spPr/>
        <p:txBody>
          <a:bodyPr/>
          <a:lstStyle/>
          <a:p>
            <a:fld id="{84BE553C-C2B0-4549-B16C-44F6387D8591}" type="slidenum">
              <a:rPr lang="en-US" smtClean="0"/>
              <a:t>‹#›</a:t>
            </a:fld>
            <a:endParaRPr lang="en-US"/>
          </a:p>
        </p:txBody>
      </p:sp>
    </p:spTree>
    <p:extLst>
      <p:ext uri="{BB962C8B-B14F-4D97-AF65-F5344CB8AC3E}">
        <p14:creationId xmlns:p14="http://schemas.microsoft.com/office/powerpoint/2010/main" val="18873996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6765B-CF70-BD1F-F449-4A7DBFC77B6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00C2C2-6834-E542-AFEA-F4839CB15B3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95545E-2066-A55E-E538-FAAC3067826B}"/>
              </a:ext>
            </a:extLst>
          </p:cNvPr>
          <p:cNvSpPr>
            <a:spLocks noGrp="1"/>
          </p:cNvSpPr>
          <p:nvPr>
            <p:ph type="dt" sz="half" idx="10"/>
          </p:nvPr>
        </p:nvSpPr>
        <p:spPr/>
        <p:txBody>
          <a:bodyPr/>
          <a:lstStyle/>
          <a:p>
            <a:fld id="{FA6D46B2-8C31-4DD3-97EF-C24D8FFB3636}" type="datetime1">
              <a:rPr lang="en-US" smtClean="0"/>
              <a:t>8/7/2026</a:t>
            </a:fld>
            <a:endParaRPr lang="en-US"/>
          </a:p>
        </p:txBody>
      </p:sp>
      <p:sp>
        <p:nvSpPr>
          <p:cNvPr id="5" name="Footer Placeholder 4">
            <a:extLst>
              <a:ext uri="{FF2B5EF4-FFF2-40B4-BE49-F238E27FC236}">
                <a16:creationId xmlns:a16="http://schemas.microsoft.com/office/drawing/2014/main" id="{B8F1F97A-39E8-6626-0D4E-F604AB62D4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F73905-E20C-0322-00A5-136FF8015E17}"/>
              </a:ext>
            </a:extLst>
          </p:cNvPr>
          <p:cNvSpPr>
            <a:spLocks noGrp="1"/>
          </p:cNvSpPr>
          <p:nvPr>
            <p:ph type="sldNum" sz="quarter" idx="12"/>
          </p:nvPr>
        </p:nvSpPr>
        <p:spPr/>
        <p:txBody>
          <a:bodyPr/>
          <a:lstStyle/>
          <a:p>
            <a:fld id="{84BE553C-C2B0-4549-B16C-44F6387D8591}" type="slidenum">
              <a:rPr lang="en-US" smtClean="0"/>
              <a:t>‹#›</a:t>
            </a:fld>
            <a:endParaRPr lang="en-US"/>
          </a:p>
        </p:txBody>
      </p:sp>
    </p:spTree>
    <p:extLst>
      <p:ext uri="{BB962C8B-B14F-4D97-AF65-F5344CB8AC3E}">
        <p14:creationId xmlns:p14="http://schemas.microsoft.com/office/powerpoint/2010/main" val="24238233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3E74E-A51D-08EE-E7BB-9352303A686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FCC82BB-8F2F-BD98-4D5E-402F9B417D0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8CD7E3C-FDC8-957E-820F-718F1DFFEDC3}"/>
              </a:ext>
            </a:extLst>
          </p:cNvPr>
          <p:cNvSpPr>
            <a:spLocks noGrp="1"/>
          </p:cNvSpPr>
          <p:nvPr>
            <p:ph type="dt" sz="half" idx="10"/>
          </p:nvPr>
        </p:nvSpPr>
        <p:spPr/>
        <p:txBody>
          <a:bodyPr/>
          <a:lstStyle/>
          <a:p>
            <a:fld id="{AB29D66A-4917-4BB7-90B7-982B26F648A4}" type="datetime1">
              <a:rPr lang="en-US" smtClean="0"/>
              <a:t>8/7/2026</a:t>
            </a:fld>
            <a:endParaRPr lang="en-US"/>
          </a:p>
        </p:txBody>
      </p:sp>
      <p:sp>
        <p:nvSpPr>
          <p:cNvPr id="5" name="Footer Placeholder 4">
            <a:extLst>
              <a:ext uri="{FF2B5EF4-FFF2-40B4-BE49-F238E27FC236}">
                <a16:creationId xmlns:a16="http://schemas.microsoft.com/office/drawing/2014/main" id="{704B5EC1-9D54-F31F-25AD-9E997E200F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6F6347-79FE-0749-A7F0-3813FB40C69E}"/>
              </a:ext>
            </a:extLst>
          </p:cNvPr>
          <p:cNvSpPr>
            <a:spLocks noGrp="1"/>
          </p:cNvSpPr>
          <p:nvPr>
            <p:ph type="sldNum" sz="quarter" idx="12"/>
          </p:nvPr>
        </p:nvSpPr>
        <p:spPr/>
        <p:txBody>
          <a:bodyPr/>
          <a:lstStyle/>
          <a:p>
            <a:fld id="{84BE553C-C2B0-4549-B16C-44F6387D8591}" type="slidenum">
              <a:rPr lang="en-US" smtClean="0"/>
              <a:t>‹#›</a:t>
            </a:fld>
            <a:endParaRPr lang="en-US"/>
          </a:p>
        </p:txBody>
      </p:sp>
    </p:spTree>
    <p:extLst>
      <p:ext uri="{BB962C8B-B14F-4D97-AF65-F5344CB8AC3E}">
        <p14:creationId xmlns:p14="http://schemas.microsoft.com/office/powerpoint/2010/main" val="38895977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73316-B9FF-9A4C-8C01-ECACDD4D68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86C4A3E-5988-A530-216C-FEC17499223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E1B85CE-A67A-F591-A5E7-1EB00ADA64E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77E33F6-5574-47DF-49A8-E02329DFDF92}"/>
              </a:ext>
            </a:extLst>
          </p:cNvPr>
          <p:cNvSpPr>
            <a:spLocks noGrp="1"/>
          </p:cNvSpPr>
          <p:nvPr>
            <p:ph type="dt" sz="half" idx="10"/>
          </p:nvPr>
        </p:nvSpPr>
        <p:spPr/>
        <p:txBody>
          <a:bodyPr/>
          <a:lstStyle/>
          <a:p>
            <a:fld id="{8C3A577C-89F3-4252-911A-1AAFFA13BDD3}" type="datetime1">
              <a:rPr lang="en-US" smtClean="0"/>
              <a:t>8/7/2026</a:t>
            </a:fld>
            <a:endParaRPr lang="en-US"/>
          </a:p>
        </p:txBody>
      </p:sp>
      <p:sp>
        <p:nvSpPr>
          <p:cNvPr id="6" name="Footer Placeholder 5">
            <a:extLst>
              <a:ext uri="{FF2B5EF4-FFF2-40B4-BE49-F238E27FC236}">
                <a16:creationId xmlns:a16="http://schemas.microsoft.com/office/drawing/2014/main" id="{A0A525D1-B7E1-321C-4F05-9DF99576DDC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C924BF-D2A1-75F1-0E94-DB1CFA091045}"/>
              </a:ext>
            </a:extLst>
          </p:cNvPr>
          <p:cNvSpPr>
            <a:spLocks noGrp="1"/>
          </p:cNvSpPr>
          <p:nvPr>
            <p:ph type="sldNum" sz="quarter" idx="12"/>
          </p:nvPr>
        </p:nvSpPr>
        <p:spPr/>
        <p:txBody>
          <a:bodyPr/>
          <a:lstStyle/>
          <a:p>
            <a:fld id="{84BE553C-C2B0-4549-B16C-44F6387D8591}" type="slidenum">
              <a:rPr lang="en-US" smtClean="0"/>
              <a:t>‹#›</a:t>
            </a:fld>
            <a:endParaRPr lang="en-US"/>
          </a:p>
        </p:txBody>
      </p:sp>
    </p:spTree>
    <p:extLst>
      <p:ext uri="{BB962C8B-B14F-4D97-AF65-F5344CB8AC3E}">
        <p14:creationId xmlns:p14="http://schemas.microsoft.com/office/powerpoint/2010/main" val="36974989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FCF248-0A10-C950-4A9D-3FDD270731B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C75BCDD-57C9-B131-D267-B3C4CD9ECFF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720C69D-E6FA-94DB-4EB7-5ABFD21EDE1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5704A9F-4E84-9E5B-1871-6D45A8A823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E1A1E0D-B339-58AB-C8FD-729E85B6F43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1D52C55-15C7-8707-B084-74F4DA06B887}"/>
              </a:ext>
            </a:extLst>
          </p:cNvPr>
          <p:cNvSpPr>
            <a:spLocks noGrp="1"/>
          </p:cNvSpPr>
          <p:nvPr>
            <p:ph type="dt" sz="half" idx="10"/>
          </p:nvPr>
        </p:nvSpPr>
        <p:spPr/>
        <p:txBody>
          <a:bodyPr/>
          <a:lstStyle/>
          <a:p>
            <a:fld id="{9B4A89A8-083D-4ECD-903F-9CC0B5C411B6}" type="datetime1">
              <a:rPr lang="en-US" smtClean="0"/>
              <a:t>8/7/2026</a:t>
            </a:fld>
            <a:endParaRPr lang="en-US"/>
          </a:p>
        </p:txBody>
      </p:sp>
      <p:sp>
        <p:nvSpPr>
          <p:cNvPr id="8" name="Footer Placeholder 7">
            <a:extLst>
              <a:ext uri="{FF2B5EF4-FFF2-40B4-BE49-F238E27FC236}">
                <a16:creationId xmlns:a16="http://schemas.microsoft.com/office/drawing/2014/main" id="{015D508D-2A1D-B270-AF50-F945F3F77C9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F4F7983-1638-1D68-BB4A-1E0FAE63BD75}"/>
              </a:ext>
            </a:extLst>
          </p:cNvPr>
          <p:cNvSpPr>
            <a:spLocks noGrp="1"/>
          </p:cNvSpPr>
          <p:nvPr>
            <p:ph type="sldNum" sz="quarter" idx="12"/>
          </p:nvPr>
        </p:nvSpPr>
        <p:spPr/>
        <p:txBody>
          <a:bodyPr/>
          <a:lstStyle/>
          <a:p>
            <a:fld id="{84BE553C-C2B0-4549-B16C-44F6387D8591}" type="slidenum">
              <a:rPr lang="en-US" smtClean="0"/>
              <a:t>‹#›</a:t>
            </a:fld>
            <a:endParaRPr lang="en-US"/>
          </a:p>
        </p:txBody>
      </p:sp>
    </p:spTree>
    <p:extLst>
      <p:ext uri="{BB962C8B-B14F-4D97-AF65-F5344CB8AC3E}">
        <p14:creationId xmlns:p14="http://schemas.microsoft.com/office/powerpoint/2010/main" val="32567074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2E31B-B52C-435F-A6F7-517435DD826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D248AA5-3F80-304F-99CB-1F40B0822E0E}"/>
              </a:ext>
            </a:extLst>
          </p:cNvPr>
          <p:cNvSpPr>
            <a:spLocks noGrp="1"/>
          </p:cNvSpPr>
          <p:nvPr>
            <p:ph type="dt" sz="half" idx="10"/>
          </p:nvPr>
        </p:nvSpPr>
        <p:spPr/>
        <p:txBody>
          <a:bodyPr/>
          <a:lstStyle/>
          <a:p>
            <a:fld id="{63339DC1-9F66-4EB9-9E8E-D953E8457355}" type="datetime1">
              <a:rPr lang="en-US" smtClean="0"/>
              <a:t>8/7/2026</a:t>
            </a:fld>
            <a:endParaRPr lang="en-US"/>
          </a:p>
        </p:txBody>
      </p:sp>
      <p:sp>
        <p:nvSpPr>
          <p:cNvPr id="4" name="Footer Placeholder 3">
            <a:extLst>
              <a:ext uri="{FF2B5EF4-FFF2-40B4-BE49-F238E27FC236}">
                <a16:creationId xmlns:a16="http://schemas.microsoft.com/office/drawing/2014/main" id="{F84A3E13-E417-5E34-617A-57572E1BAFB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C79C773-80F9-FEDF-CF0F-1235DFC0A836}"/>
              </a:ext>
            </a:extLst>
          </p:cNvPr>
          <p:cNvSpPr>
            <a:spLocks noGrp="1"/>
          </p:cNvSpPr>
          <p:nvPr>
            <p:ph type="sldNum" sz="quarter" idx="12"/>
          </p:nvPr>
        </p:nvSpPr>
        <p:spPr/>
        <p:txBody>
          <a:bodyPr/>
          <a:lstStyle/>
          <a:p>
            <a:fld id="{84BE553C-C2B0-4549-B16C-44F6387D8591}" type="slidenum">
              <a:rPr lang="en-US" smtClean="0"/>
              <a:t>‹#›</a:t>
            </a:fld>
            <a:endParaRPr lang="en-US"/>
          </a:p>
        </p:txBody>
      </p:sp>
    </p:spTree>
    <p:extLst>
      <p:ext uri="{BB962C8B-B14F-4D97-AF65-F5344CB8AC3E}">
        <p14:creationId xmlns:p14="http://schemas.microsoft.com/office/powerpoint/2010/main" val="13532468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48E6A33-C000-EBA8-BAEC-5066D19EDD1B}"/>
              </a:ext>
            </a:extLst>
          </p:cNvPr>
          <p:cNvSpPr>
            <a:spLocks noGrp="1"/>
          </p:cNvSpPr>
          <p:nvPr>
            <p:ph type="dt" sz="half" idx="10"/>
          </p:nvPr>
        </p:nvSpPr>
        <p:spPr/>
        <p:txBody>
          <a:bodyPr/>
          <a:lstStyle/>
          <a:p>
            <a:fld id="{2DDEF728-7989-40E3-BA33-67BF5AA9E7AF}" type="datetime1">
              <a:rPr lang="en-US" smtClean="0"/>
              <a:t>8/7/2026</a:t>
            </a:fld>
            <a:endParaRPr lang="en-US"/>
          </a:p>
        </p:txBody>
      </p:sp>
      <p:sp>
        <p:nvSpPr>
          <p:cNvPr id="3" name="Footer Placeholder 2">
            <a:extLst>
              <a:ext uri="{FF2B5EF4-FFF2-40B4-BE49-F238E27FC236}">
                <a16:creationId xmlns:a16="http://schemas.microsoft.com/office/drawing/2014/main" id="{41FE937B-3917-5A29-B786-0CC7AD3D33E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69DBF80-27A5-20C5-D689-D51B96C0F809}"/>
              </a:ext>
            </a:extLst>
          </p:cNvPr>
          <p:cNvSpPr>
            <a:spLocks noGrp="1"/>
          </p:cNvSpPr>
          <p:nvPr>
            <p:ph type="sldNum" sz="quarter" idx="12"/>
          </p:nvPr>
        </p:nvSpPr>
        <p:spPr/>
        <p:txBody>
          <a:bodyPr/>
          <a:lstStyle/>
          <a:p>
            <a:fld id="{84BE553C-C2B0-4549-B16C-44F6387D8591}" type="slidenum">
              <a:rPr lang="en-US" smtClean="0"/>
              <a:t>‹#›</a:t>
            </a:fld>
            <a:endParaRPr lang="en-US"/>
          </a:p>
        </p:txBody>
      </p:sp>
    </p:spTree>
    <p:extLst>
      <p:ext uri="{BB962C8B-B14F-4D97-AF65-F5344CB8AC3E}">
        <p14:creationId xmlns:p14="http://schemas.microsoft.com/office/powerpoint/2010/main" val="3353179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060DB-F08E-2A29-5626-E54472AC62E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5E56218-B3A4-A863-E20D-11B2B8FBD3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4DF0111-3B74-01F2-DDBE-32E66E97EA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AF13824-D0F4-C4A4-165B-AF704D9FCB66}"/>
              </a:ext>
            </a:extLst>
          </p:cNvPr>
          <p:cNvSpPr>
            <a:spLocks noGrp="1"/>
          </p:cNvSpPr>
          <p:nvPr>
            <p:ph type="dt" sz="half" idx="10"/>
          </p:nvPr>
        </p:nvSpPr>
        <p:spPr/>
        <p:txBody>
          <a:bodyPr/>
          <a:lstStyle/>
          <a:p>
            <a:fld id="{56090914-D50A-462E-85B1-BE46684A9188}" type="datetime1">
              <a:rPr lang="en-US" smtClean="0"/>
              <a:t>8/7/2026</a:t>
            </a:fld>
            <a:endParaRPr lang="en-US"/>
          </a:p>
        </p:txBody>
      </p:sp>
      <p:sp>
        <p:nvSpPr>
          <p:cNvPr id="6" name="Footer Placeholder 5">
            <a:extLst>
              <a:ext uri="{FF2B5EF4-FFF2-40B4-BE49-F238E27FC236}">
                <a16:creationId xmlns:a16="http://schemas.microsoft.com/office/drawing/2014/main" id="{3E3A9202-A6F8-424A-B4C9-C7834D1495C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80B7E8-7CFF-8105-3CB1-ED64A227F43C}"/>
              </a:ext>
            </a:extLst>
          </p:cNvPr>
          <p:cNvSpPr>
            <a:spLocks noGrp="1"/>
          </p:cNvSpPr>
          <p:nvPr>
            <p:ph type="sldNum" sz="quarter" idx="12"/>
          </p:nvPr>
        </p:nvSpPr>
        <p:spPr/>
        <p:txBody>
          <a:bodyPr/>
          <a:lstStyle/>
          <a:p>
            <a:fld id="{84BE553C-C2B0-4549-B16C-44F6387D8591}" type="slidenum">
              <a:rPr lang="en-US" smtClean="0"/>
              <a:t>‹#›</a:t>
            </a:fld>
            <a:endParaRPr lang="en-US"/>
          </a:p>
        </p:txBody>
      </p:sp>
    </p:spTree>
    <p:extLst>
      <p:ext uri="{BB962C8B-B14F-4D97-AF65-F5344CB8AC3E}">
        <p14:creationId xmlns:p14="http://schemas.microsoft.com/office/powerpoint/2010/main" val="7158538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83212-B3A1-8D23-EBC1-04172CB6B95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87BD69A-54ED-9D7D-0B16-D2E2F8D35A1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D8A4E2-4022-EF27-14EE-BC9B2D39138D}"/>
              </a:ext>
            </a:extLst>
          </p:cNvPr>
          <p:cNvSpPr>
            <a:spLocks noGrp="1"/>
          </p:cNvSpPr>
          <p:nvPr>
            <p:ph type="dt" sz="half" idx="10"/>
          </p:nvPr>
        </p:nvSpPr>
        <p:spPr/>
        <p:txBody>
          <a:bodyPr/>
          <a:lstStyle/>
          <a:p>
            <a:fld id="{E2510525-F3EC-4AD2-A1E1-7196D1DE0F43}" type="datetime1">
              <a:rPr lang="en-US" smtClean="0"/>
              <a:t>8/7/2026</a:t>
            </a:fld>
            <a:endParaRPr lang="en-US"/>
          </a:p>
        </p:txBody>
      </p:sp>
      <p:sp>
        <p:nvSpPr>
          <p:cNvPr id="5" name="Footer Placeholder 4">
            <a:extLst>
              <a:ext uri="{FF2B5EF4-FFF2-40B4-BE49-F238E27FC236}">
                <a16:creationId xmlns:a16="http://schemas.microsoft.com/office/drawing/2014/main" id="{07EEEFC5-66F8-0E3B-513B-D244254F2B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47BB9D-A309-5FFA-981E-09C1A94DEAD3}"/>
              </a:ext>
            </a:extLst>
          </p:cNvPr>
          <p:cNvSpPr>
            <a:spLocks noGrp="1"/>
          </p:cNvSpPr>
          <p:nvPr>
            <p:ph type="sldNum" sz="quarter" idx="12"/>
          </p:nvPr>
        </p:nvSpPr>
        <p:spPr/>
        <p:txBody>
          <a:bodyPr/>
          <a:lstStyle/>
          <a:p>
            <a:fld id="{34BBD38D-6FAE-4556-B07B-F27BFDAF3ED8}" type="slidenum">
              <a:rPr lang="en-US" smtClean="0"/>
              <a:t>‹#›</a:t>
            </a:fld>
            <a:endParaRPr lang="en-US"/>
          </a:p>
        </p:txBody>
      </p:sp>
    </p:spTree>
    <p:extLst>
      <p:ext uri="{BB962C8B-B14F-4D97-AF65-F5344CB8AC3E}">
        <p14:creationId xmlns:p14="http://schemas.microsoft.com/office/powerpoint/2010/main" val="5659725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D81F4-2428-E962-61FD-6607D2F5097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705FB66-8338-BF13-D827-68FE2BE86C3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076309E-6CE1-43D8-00B6-1C9230BD09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0086207-FBA8-CCBD-6A44-0C3666DA6518}"/>
              </a:ext>
            </a:extLst>
          </p:cNvPr>
          <p:cNvSpPr>
            <a:spLocks noGrp="1"/>
          </p:cNvSpPr>
          <p:nvPr>
            <p:ph type="dt" sz="half" idx="10"/>
          </p:nvPr>
        </p:nvSpPr>
        <p:spPr/>
        <p:txBody>
          <a:bodyPr/>
          <a:lstStyle/>
          <a:p>
            <a:fld id="{0C796B81-3ACD-4F05-B8CE-6A13610BD7AB}" type="datetime1">
              <a:rPr lang="en-US" smtClean="0"/>
              <a:t>8/7/2026</a:t>
            </a:fld>
            <a:endParaRPr lang="en-US"/>
          </a:p>
        </p:txBody>
      </p:sp>
      <p:sp>
        <p:nvSpPr>
          <p:cNvPr id="6" name="Footer Placeholder 5">
            <a:extLst>
              <a:ext uri="{FF2B5EF4-FFF2-40B4-BE49-F238E27FC236}">
                <a16:creationId xmlns:a16="http://schemas.microsoft.com/office/drawing/2014/main" id="{5A649429-37B5-8C11-2305-9DAAEF459AF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C63D7D2-F013-6142-363C-88944E60C9FC}"/>
              </a:ext>
            </a:extLst>
          </p:cNvPr>
          <p:cNvSpPr>
            <a:spLocks noGrp="1"/>
          </p:cNvSpPr>
          <p:nvPr>
            <p:ph type="sldNum" sz="quarter" idx="12"/>
          </p:nvPr>
        </p:nvSpPr>
        <p:spPr/>
        <p:txBody>
          <a:bodyPr/>
          <a:lstStyle/>
          <a:p>
            <a:fld id="{84BE553C-C2B0-4549-B16C-44F6387D8591}" type="slidenum">
              <a:rPr lang="en-US" smtClean="0"/>
              <a:t>‹#›</a:t>
            </a:fld>
            <a:endParaRPr lang="en-US"/>
          </a:p>
        </p:txBody>
      </p:sp>
    </p:spTree>
    <p:extLst>
      <p:ext uri="{BB962C8B-B14F-4D97-AF65-F5344CB8AC3E}">
        <p14:creationId xmlns:p14="http://schemas.microsoft.com/office/powerpoint/2010/main" val="6322154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227A3-814A-B673-49F0-3531E1447E4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5530D11-901B-A7F9-6587-3379B7FDD68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AF2305-1EAB-E718-4518-CF2D5963CDC4}"/>
              </a:ext>
            </a:extLst>
          </p:cNvPr>
          <p:cNvSpPr>
            <a:spLocks noGrp="1"/>
          </p:cNvSpPr>
          <p:nvPr>
            <p:ph type="dt" sz="half" idx="10"/>
          </p:nvPr>
        </p:nvSpPr>
        <p:spPr/>
        <p:txBody>
          <a:bodyPr/>
          <a:lstStyle/>
          <a:p>
            <a:fld id="{58108AAF-0489-46EA-8B0C-899ABA79B299}" type="datetime1">
              <a:rPr lang="en-US" smtClean="0"/>
              <a:t>8/7/2026</a:t>
            </a:fld>
            <a:endParaRPr lang="en-US"/>
          </a:p>
        </p:txBody>
      </p:sp>
      <p:sp>
        <p:nvSpPr>
          <p:cNvPr id="5" name="Footer Placeholder 4">
            <a:extLst>
              <a:ext uri="{FF2B5EF4-FFF2-40B4-BE49-F238E27FC236}">
                <a16:creationId xmlns:a16="http://schemas.microsoft.com/office/drawing/2014/main" id="{DBC95B58-4746-665E-D0A0-1D6FBD9ED9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1EECF0-FA76-8D8A-DA41-A8B84819B693}"/>
              </a:ext>
            </a:extLst>
          </p:cNvPr>
          <p:cNvSpPr>
            <a:spLocks noGrp="1"/>
          </p:cNvSpPr>
          <p:nvPr>
            <p:ph type="sldNum" sz="quarter" idx="12"/>
          </p:nvPr>
        </p:nvSpPr>
        <p:spPr/>
        <p:txBody>
          <a:bodyPr/>
          <a:lstStyle/>
          <a:p>
            <a:fld id="{84BE553C-C2B0-4549-B16C-44F6387D8591}" type="slidenum">
              <a:rPr lang="en-US" smtClean="0"/>
              <a:t>‹#›</a:t>
            </a:fld>
            <a:endParaRPr lang="en-US"/>
          </a:p>
        </p:txBody>
      </p:sp>
    </p:spTree>
    <p:extLst>
      <p:ext uri="{BB962C8B-B14F-4D97-AF65-F5344CB8AC3E}">
        <p14:creationId xmlns:p14="http://schemas.microsoft.com/office/powerpoint/2010/main" val="2355308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4F7CED8-9D2C-B208-6B38-B866869A6D0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033E8E8-B685-EDC8-AF77-9D10E628F9A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F20DCF-D2F3-C82B-9417-DD5C9564905D}"/>
              </a:ext>
            </a:extLst>
          </p:cNvPr>
          <p:cNvSpPr>
            <a:spLocks noGrp="1"/>
          </p:cNvSpPr>
          <p:nvPr>
            <p:ph type="dt" sz="half" idx="10"/>
          </p:nvPr>
        </p:nvSpPr>
        <p:spPr/>
        <p:txBody>
          <a:bodyPr/>
          <a:lstStyle/>
          <a:p>
            <a:fld id="{69DD272C-DAE6-41F7-A7B1-63C392A37C0B}" type="datetime1">
              <a:rPr lang="en-US" smtClean="0"/>
              <a:t>8/7/2026</a:t>
            </a:fld>
            <a:endParaRPr lang="en-US"/>
          </a:p>
        </p:txBody>
      </p:sp>
      <p:sp>
        <p:nvSpPr>
          <p:cNvPr id="5" name="Footer Placeholder 4">
            <a:extLst>
              <a:ext uri="{FF2B5EF4-FFF2-40B4-BE49-F238E27FC236}">
                <a16:creationId xmlns:a16="http://schemas.microsoft.com/office/drawing/2014/main" id="{469BE541-93E9-D7B3-C6CD-EFC18027EC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CECD44-2653-408C-D5C4-8B76BD300F49}"/>
              </a:ext>
            </a:extLst>
          </p:cNvPr>
          <p:cNvSpPr>
            <a:spLocks noGrp="1"/>
          </p:cNvSpPr>
          <p:nvPr>
            <p:ph type="sldNum" sz="quarter" idx="12"/>
          </p:nvPr>
        </p:nvSpPr>
        <p:spPr/>
        <p:txBody>
          <a:bodyPr/>
          <a:lstStyle/>
          <a:p>
            <a:fld id="{84BE553C-C2B0-4549-B16C-44F6387D8591}" type="slidenum">
              <a:rPr lang="en-US" smtClean="0"/>
              <a:t>‹#›</a:t>
            </a:fld>
            <a:endParaRPr lang="en-US"/>
          </a:p>
        </p:txBody>
      </p:sp>
    </p:spTree>
    <p:extLst>
      <p:ext uri="{BB962C8B-B14F-4D97-AF65-F5344CB8AC3E}">
        <p14:creationId xmlns:p14="http://schemas.microsoft.com/office/powerpoint/2010/main" val="1037488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DFD3B-DF58-8828-E60B-84377669BBD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C5FE92C-7841-41D5-826D-75C9BFC91F6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584507A-6D61-DC91-8FEC-D6A9A7282497}"/>
              </a:ext>
            </a:extLst>
          </p:cNvPr>
          <p:cNvSpPr>
            <a:spLocks noGrp="1"/>
          </p:cNvSpPr>
          <p:nvPr>
            <p:ph type="dt" sz="half" idx="10"/>
          </p:nvPr>
        </p:nvSpPr>
        <p:spPr/>
        <p:txBody>
          <a:bodyPr/>
          <a:lstStyle/>
          <a:p>
            <a:fld id="{DB23A9F6-5109-4DC9-9538-BD2D7A8AA62F}" type="datetime1">
              <a:rPr lang="en-US" smtClean="0"/>
              <a:t>8/7/2026</a:t>
            </a:fld>
            <a:endParaRPr lang="en-US"/>
          </a:p>
        </p:txBody>
      </p:sp>
      <p:sp>
        <p:nvSpPr>
          <p:cNvPr id="5" name="Footer Placeholder 4">
            <a:extLst>
              <a:ext uri="{FF2B5EF4-FFF2-40B4-BE49-F238E27FC236}">
                <a16:creationId xmlns:a16="http://schemas.microsoft.com/office/drawing/2014/main" id="{9B0F9E46-7AB1-60FC-F660-6406B8BA86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D84379-A15D-824F-33BF-8C1DFFE9D40D}"/>
              </a:ext>
            </a:extLst>
          </p:cNvPr>
          <p:cNvSpPr>
            <a:spLocks noGrp="1"/>
          </p:cNvSpPr>
          <p:nvPr>
            <p:ph type="sldNum" sz="quarter" idx="12"/>
          </p:nvPr>
        </p:nvSpPr>
        <p:spPr/>
        <p:txBody>
          <a:bodyPr/>
          <a:lstStyle/>
          <a:p>
            <a:fld id="{34BBD38D-6FAE-4556-B07B-F27BFDAF3ED8}" type="slidenum">
              <a:rPr lang="en-US" smtClean="0"/>
              <a:t>‹#›</a:t>
            </a:fld>
            <a:endParaRPr lang="en-US"/>
          </a:p>
        </p:txBody>
      </p:sp>
    </p:spTree>
    <p:extLst>
      <p:ext uri="{BB962C8B-B14F-4D97-AF65-F5344CB8AC3E}">
        <p14:creationId xmlns:p14="http://schemas.microsoft.com/office/powerpoint/2010/main" val="15735038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D86B4-7707-7F79-DA94-9119691E1F1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9C786DD-E920-46A1-ADAB-3501AF5FE5A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86ABF14-8A3B-4C5C-3D80-3AD3261340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549C20C-EBC3-B8F7-2EC1-47D3C79E9F2E}"/>
              </a:ext>
            </a:extLst>
          </p:cNvPr>
          <p:cNvSpPr>
            <a:spLocks noGrp="1"/>
          </p:cNvSpPr>
          <p:nvPr>
            <p:ph type="dt" sz="half" idx="10"/>
          </p:nvPr>
        </p:nvSpPr>
        <p:spPr/>
        <p:txBody>
          <a:bodyPr/>
          <a:lstStyle/>
          <a:p>
            <a:fld id="{54815C98-184B-4525-9AAB-F7E770544D7A}" type="datetime1">
              <a:rPr lang="en-US" smtClean="0"/>
              <a:t>8/7/2026</a:t>
            </a:fld>
            <a:endParaRPr lang="en-US"/>
          </a:p>
        </p:txBody>
      </p:sp>
      <p:sp>
        <p:nvSpPr>
          <p:cNvPr id="6" name="Footer Placeholder 5">
            <a:extLst>
              <a:ext uri="{FF2B5EF4-FFF2-40B4-BE49-F238E27FC236}">
                <a16:creationId xmlns:a16="http://schemas.microsoft.com/office/drawing/2014/main" id="{28BEAA6A-0C65-3EC9-55BC-875ADD27147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D305FE9-AD19-0A40-5EAE-69AF4CF03FB1}"/>
              </a:ext>
            </a:extLst>
          </p:cNvPr>
          <p:cNvSpPr>
            <a:spLocks noGrp="1"/>
          </p:cNvSpPr>
          <p:nvPr>
            <p:ph type="sldNum" sz="quarter" idx="12"/>
          </p:nvPr>
        </p:nvSpPr>
        <p:spPr/>
        <p:txBody>
          <a:bodyPr/>
          <a:lstStyle/>
          <a:p>
            <a:fld id="{34BBD38D-6FAE-4556-B07B-F27BFDAF3ED8}" type="slidenum">
              <a:rPr lang="en-US" smtClean="0"/>
              <a:t>‹#›</a:t>
            </a:fld>
            <a:endParaRPr lang="en-US"/>
          </a:p>
        </p:txBody>
      </p:sp>
    </p:spTree>
    <p:extLst>
      <p:ext uri="{BB962C8B-B14F-4D97-AF65-F5344CB8AC3E}">
        <p14:creationId xmlns:p14="http://schemas.microsoft.com/office/powerpoint/2010/main" val="2664135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4D1E7-12DC-519F-81CA-8FC8C52516C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900DF59-6A0B-ED05-98E7-89594437597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6371F43-CE38-0081-B5F5-8061ECAE580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966F060-2EDF-A25C-C37E-E2A05E6D55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9BF19DF-2024-0A4F-A097-CD63FE69B55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E75041F-0882-E20D-9F45-7541826DD913}"/>
              </a:ext>
            </a:extLst>
          </p:cNvPr>
          <p:cNvSpPr>
            <a:spLocks noGrp="1"/>
          </p:cNvSpPr>
          <p:nvPr>
            <p:ph type="dt" sz="half" idx="10"/>
          </p:nvPr>
        </p:nvSpPr>
        <p:spPr/>
        <p:txBody>
          <a:bodyPr/>
          <a:lstStyle/>
          <a:p>
            <a:fld id="{41888597-FCA4-4178-89D7-02F6662612F4}" type="datetime1">
              <a:rPr lang="en-US" smtClean="0"/>
              <a:t>8/7/2026</a:t>
            </a:fld>
            <a:endParaRPr lang="en-US"/>
          </a:p>
        </p:txBody>
      </p:sp>
      <p:sp>
        <p:nvSpPr>
          <p:cNvPr id="8" name="Footer Placeholder 7">
            <a:extLst>
              <a:ext uri="{FF2B5EF4-FFF2-40B4-BE49-F238E27FC236}">
                <a16:creationId xmlns:a16="http://schemas.microsoft.com/office/drawing/2014/main" id="{85180461-74C5-092C-9A57-5481645D540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BD37365-8329-6353-93B9-1321819F931F}"/>
              </a:ext>
            </a:extLst>
          </p:cNvPr>
          <p:cNvSpPr>
            <a:spLocks noGrp="1"/>
          </p:cNvSpPr>
          <p:nvPr>
            <p:ph type="sldNum" sz="quarter" idx="12"/>
          </p:nvPr>
        </p:nvSpPr>
        <p:spPr/>
        <p:txBody>
          <a:bodyPr/>
          <a:lstStyle/>
          <a:p>
            <a:fld id="{34BBD38D-6FAE-4556-B07B-F27BFDAF3ED8}" type="slidenum">
              <a:rPr lang="en-US" smtClean="0"/>
              <a:t>‹#›</a:t>
            </a:fld>
            <a:endParaRPr lang="en-US"/>
          </a:p>
        </p:txBody>
      </p:sp>
    </p:spTree>
    <p:extLst>
      <p:ext uri="{BB962C8B-B14F-4D97-AF65-F5344CB8AC3E}">
        <p14:creationId xmlns:p14="http://schemas.microsoft.com/office/powerpoint/2010/main" val="18590438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FECD4-BF57-7D57-A747-464558490CB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046EA7-ABCC-C05E-B53A-32D7359A55C3}"/>
              </a:ext>
            </a:extLst>
          </p:cNvPr>
          <p:cNvSpPr>
            <a:spLocks noGrp="1"/>
          </p:cNvSpPr>
          <p:nvPr>
            <p:ph type="dt" sz="half" idx="10"/>
          </p:nvPr>
        </p:nvSpPr>
        <p:spPr/>
        <p:txBody>
          <a:bodyPr/>
          <a:lstStyle/>
          <a:p>
            <a:fld id="{F8A3A16D-AD87-4949-A1A7-32ECCA4D7A29}" type="datetime1">
              <a:rPr lang="en-US" smtClean="0"/>
              <a:t>8/7/2026</a:t>
            </a:fld>
            <a:endParaRPr lang="en-US"/>
          </a:p>
        </p:txBody>
      </p:sp>
      <p:sp>
        <p:nvSpPr>
          <p:cNvPr id="4" name="Footer Placeholder 3">
            <a:extLst>
              <a:ext uri="{FF2B5EF4-FFF2-40B4-BE49-F238E27FC236}">
                <a16:creationId xmlns:a16="http://schemas.microsoft.com/office/drawing/2014/main" id="{7EF5A3ED-B6EF-2608-1559-40179E73B48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36A776D-CF6F-7AFD-BBF9-42F8BEBB3CA2}"/>
              </a:ext>
            </a:extLst>
          </p:cNvPr>
          <p:cNvSpPr>
            <a:spLocks noGrp="1"/>
          </p:cNvSpPr>
          <p:nvPr>
            <p:ph type="sldNum" sz="quarter" idx="12"/>
          </p:nvPr>
        </p:nvSpPr>
        <p:spPr/>
        <p:txBody>
          <a:bodyPr/>
          <a:lstStyle/>
          <a:p>
            <a:fld id="{34BBD38D-6FAE-4556-B07B-F27BFDAF3ED8}" type="slidenum">
              <a:rPr lang="en-US" smtClean="0"/>
              <a:t>‹#›</a:t>
            </a:fld>
            <a:endParaRPr lang="en-US"/>
          </a:p>
        </p:txBody>
      </p:sp>
    </p:spTree>
    <p:extLst>
      <p:ext uri="{BB962C8B-B14F-4D97-AF65-F5344CB8AC3E}">
        <p14:creationId xmlns:p14="http://schemas.microsoft.com/office/powerpoint/2010/main" val="15603288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61A51C7-6CB4-26A1-E3C0-ACA5D7AD75F3}"/>
              </a:ext>
            </a:extLst>
          </p:cNvPr>
          <p:cNvSpPr>
            <a:spLocks noGrp="1"/>
          </p:cNvSpPr>
          <p:nvPr>
            <p:ph type="dt" sz="half" idx="10"/>
          </p:nvPr>
        </p:nvSpPr>
        <p:spPr/>
        <p:txBody>
          <a:bodyPr/>
          <a:lstStyle/>
          <a:p>
            <a:fld id="{080916A9-AFAC-49A3-A2BC-7CC94AC16BCD}" type="datetime1">
              <a:rPr lang="en-US" smtClean="0"/>
              <a:t>8/7/2026</a:t>
            </a:fld>
            <a:endParaRPr lang="en-US"/>
          </a:p>
        </p:txBody>
      </p:sp>
      <p:sp>
        <p:nvSpPr>
          <p:cNvPr id="3" name="Footer Placeholder 2">
            <a:extLst>
              <a:ext uri="{FF2B5EF4-FFF2-40B4-BE49-F238E27FC236}">
                <a16:creationId xmlns:a16="http://schemas.microsoft.com/office/drawing/2014/main" id="{A4437626-849D-C60C-8A44-935B3FCB3D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9E12675-75DA-3C9C-C63D-ADD913763721}"/>
              </a:ext>
            </a:extLst>
          </p:cNvPr>
          <p:cNvSpPr>
            <a:spLocks noGrp="1"/>
          </p:cNvSpPr>
          <p:nvPr>
            <p:ph type="sldNum" sz="quarter" idx="12"/>
          </p:nvPr>
        </p:nvSpPr>
        <p:spPr/>
        <p:txBody>
          <a:bodyPr/>
          <a:lstStyle/>
          <a:p>
            <a:fld id="{34BBD38D-6FAE-4556-B07B-F27BFDAF3ED8}" type="slidenum">
              <a:rPr lang="en-US" smtClean="0"/>
              <a:t>‹#›</a:t>
            </a:fld>
            <a:endParaRPr lang="en-US"/>
          </a:p>
        </p:txBody>
      </p:sp>
    </p:spTree>
    <p:extLst>
      <p:ext uri="{BB962C8B-B14F-4D97-AF65-F5344CB8AC3E}">
        <p14:creationId xmlns:p14="http://schemas.microsoft.com/office/powerpoint/2010/main" val="41334449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01735-B853-E08E-D1D6-96DD2823D6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77FF561-499B-AE8A-F661-EA4DF7D6F85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5C51565-D028-9957-F6C6-2ED95A694B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89A008-20F8-0235-AB7B-37C4898E42DC}"/>
              </a:ext>
            </a:extLst>
          </p:cNvPr>
          <p:cNvSpPr>
            <a:spLocks noGrp="1"/>
          </p:cNvSpPr>
          <p:nvPr>
            <p:ph type="dt" sz="half" idx="10"/>
          </p:nvPr>
        </p:nvSpPr>
        <p:spPr/>
        <p:txBody>
          <a:bodyPr/>
          <a:lstStyle/>
          <a:p>
            <a:fld id="{10D8D377-7E36-4A55-8687-122D2ECF9136}" type="datetime1">
              <a:rPr lang="en-US" smtClean="0"/>
              <a:t>8/7/2026</a:t>
            </a:fld>
            <a:endParaRPr lang="en-US"/>
          </a:p>
        </p:txBody>
      </p:sp>
      <p:sp>
        <p:nvSpPr>
          <p:cNvPr id="6" name="Footer Placeholder 5">
            <a:extLst>
              <a:ext uri="{FF2B5EF4-FFF2-40B4-BE49-F238E27FC236}">
                <a16:creationId xmlns:a16="http://schemas.microsoft.com/office/drawing/2014/main" id="{44CA24CF-C408-67D2-C317-FC7710C5B7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CB79CAE-FD73-24E0-C44D-A1A3EC6087DC}"/>
              </a:ext>
            </a:extLst>
          </p:cNvPr>
          <p:cNvSpPr>
            <a:spLocks noGrp="1"/>
          </p:cNvSpPr>
          <p:nvPr>
            <p:ph type="sldNum" sz="quarter" idx="12"/>
          </p:nvPr>
        </p:nvSpPr>
        <p:spPr/>
        <p:txBody>
          <a:bodyPr/>
          <a:lstStyle/>
          <a:p>
            <a:fld id="{34BBD38D-6FAE-4556-B07B-F27BFDAF3ED8}" type="slidenum">
              <a:rPr lang="en-US" smtClean="0"/>
              <a:t>‹#›</a:t>
            </a:fld>
            <a:endParaRPr lang="en-US"/>
          </a:p>
        </p:txBody>
      </p:sp>
    </p:spTree>
    <p:extLst>
      <p:ext uri="{BB962C8B-B14F-4D97-AF65-F5344CB8AC3E}">
        <p14:creationId xmlns:p14="http://schemas.microsoft.com/office/powerpoint/2010/main" val="10372999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E150A-875F-B431-0ECC-4461A860C9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19C914B-8D75-71A6-5517-0BE94B21CEE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4E31E23-9371-EA15-EBD4-9E5FB5820D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2F12A78-6598-DFD5-2439-F68FD16AC55B}"/>
              </a:ext>
            </a:extLst>
          </p:cNvPr>
          <p:cNvSpPr>
            <a:spLocks noGrp="1"/>
          </p:cNvSpPr>
          <p:nvPr>
            <p:ph type="dt" sz="half" idx="10"/>
          </p:nvPr>
        </p:nvSpPr>
        <p:spPr/>
        <p:txBody>
          <a:bodyPr/>
          <a:lstStyle/>
          <a:p>
            <a:fld id="{AB5888FF-EFF3-4B81-AE5A-0137D1452608}" type="datetime1">
              <a:rPr lang="en-US" smtClean="0"/>
              <a:t>8/7/2026</a:t>
            </a:fld>
            <a:endParaRPr lang="en-US"/>
          </a:p>
        </p:txBody>
      </p:sp>
      <p:sp>
        <p:nvSpPr>
          <p:cNvPr id="6" name="Footer Placeholder 5">
            <a:extLst>
              <a:ext uri="{FF2B5EF4-FFF2-40B4-BE49-F238E27FC236}">
                <a16:creationId xmlns:a16="http://schemas.microsoft.com/office/drawing/2014/main" id="{745F7C19-119A-54FF-5595-1D9DD3125B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93753E-FE85-061E-0F44-AEBDED7B4E20}"/>
              </a:ext>
            </a:extLst>
          </p:cNvPr>
          <p:cNvSpPr>
            <a:spLocks noGrp="1"/>
          </p:cNvSpPr>
          <p:nvPr>
            <p:ph type="sldNum" sz="quarter" idx="12"/>
          </p:nvPr>
        </p:nvSpPr>
        <p:spPr/>
        <p:txBody>
          <a:bodyPr/>
          <a:lstStyle/>
          <a:p>
            <a:fld id="{34BBD38D-6FAE-4556-B07B-F27BFDAF3ED8}" type="slidenum">
              <a:rPr lang="en-US" smtClean="0"/>
              <a:t>‹#›</a:t>
            </a:fld>
            <a:endParaRPr lang="en-US"/>
          </a:p>
        </p:txBody>
      </p:sp>
    </p:spTree>
    <p:extLst>
      <p:ext uri="{BB962C8B-B14F-4D97-AF65-F5344CB8AC3E}">
        <p14:creationId xmlns:p14="http://schemas.microsoft.com/office/powerpoint/2010/main" val="174887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098D853-6079-200E-2CFB-03012EE5FB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7988724-741C-8FE9-54A7-810E25425B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C5D8C0-D4AC-8B2D-B32A-D3FC2E8B94E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641EAF-D2F0-4F00-AD45-1B55632EB883}" type="datetime1">
              <a:rPr lang="en-US" smtClean="0"/>
              <a:t>8/7/2026</a:t>
            </a:fld>
            <a:endParaRPr lang="en-US"/>
          </a:p>
        </p:txBody>
      </p:sp>
      <p:sp>
        <p:nvSpPr>
          <p:cNvPr id="5" name="Footer Placeholder 4">
            <a:extLst>
              <a:ext uri="{FF2B5EF4-FFF2-40B4-BE49-F238E27FC236}">
                <a16:creationId xmlns:a16="http://schemas.microsoft.com/office/drawing/2014/main" id="{C00DFD0E-96A0-34EC-EEE6-F22564636A2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34D78BE-2729-6205-385E-D2F381EFFC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BBD38D-6FAE-4556-B07B-F27BFDAF3ED8}" type="slidenum">
              <a:rPr lang="en-US" smtClean="0"/>
              <a:t>‹#›</a:t>
            </a:fld>
            <a:endParaRPr lang="en-US"/>
          </a:p>
        </p:txBody>
      </p:sp>
    </p:spTree>
    <p:extLst>
      <p:ext uri="{BB962C8B-B14F-4D97-AF65-F5344CB8AC3E}">
        <p14:creationId xmlns:p14="http://schemas.microsoft.com/office/powerpoint/2010/main" val="42721797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163AAE5-4C40-286A-F13A-B8BD18FFF5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4D77754-CEC5-1167-FF35-C863A6DC909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6C7A12F-F3F8-C737-B99D-E28272BEADD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722CC13-BC74-4BB7-95B2-5A8F027D66D9}" type="datetime1">
              <a:rPr lang="en-US" smtClean="0"/>
              <a:t>8/7/2026</a:t>
            </a:fld>
            <a:endParaRPr lang="en-US"/>
          </a:p>
        </p:txBody>
      </p:sp>
      <p:sp>
        <p:nvSpPr>
          <p:cNvPr id="5" name="Footer Placeholder 4">
            <a:extLst>
              <a:ext uri="{FF2B5EF4-FFF2-40B4-BE49-F238E27FC236}">
                <a16:creationId xmlns:a16="http://schemas.microsoft.com/office/drawing/2014/main" id="{DAF75F55-8B76-A09D-E021-CCB4DC29A0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735804ED-560B-6E0B-5E24-43A5CB05863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4BE553C-C2B0-4549-B16C-44F6387D8591}" type="slidenum">
              <a:rPr lang="en-US" smtClean="0"/>
              <a:t>‹#›</a:t>
            </a:fld>
            <a:endParaRPr lang="en-US"/>
          </a:p>
        </p:txBody>
      </p:sp>
    </p:spTree>
    <p:extLst>
      <p:ext uri="{BB962C8B-B14F-4D97-AF65-F5344CB8AC3E}">
        <p14:creationId xmlns:p14="http://schemas.microsoft.com/office/powerpoint/2010/main" val="17832425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emf"/><Relationship Id="rId1" Type="http://schemas.openxmlformats.org/officeDocument/2006/relationships/slideLayout" Target="../slideLayouts/slideLayout2.xml"/><Relationship Id="rId4" Type="http://schemas.openxmlformats.org/officeDocument/2006/relationships/image" Target="../media/image29.emf"/></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microsoft.com/office/2007/relationships/hdphoto" Target="../media/hdphoto4.wdp"/></Relationships>
</file>

<file path=ppt/slides/_rels/slide2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38.emf"/><Relationship Id="rId1" Type="http://schemas.openxmlformats.org/officeDocument/2006/relationships/slideLayout" Target="../slideLayouts/slideLayout2.xml"/><Relationship Id="rId4" Type="http://schemas.openxmlformats.org/officeDocument/2006/relationships/image" Target="../media/image40.emf"/></Relationships>
</file>

<file path=ppt/slides/_rels/slide28.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svg"/><Relationship Id="rId7" Type="http://schemas.openxmlformats.org/officeDocument/2006/relationships/image" Target="../media/image9.svg"/><Relationship Id="rId12"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svg"/><Relationship Id="rId11" Type="http://schemas.openxmlformats.org/officeDocument/2006/relationships/image" Target="../media/image13.svg"/><Relationship Id="rId5" Type="http://schemas.openxmlformats.org/officeDocument/2006/relationships/image" Target="../media/image7.sv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svg"/></Relationships>
</file>

<file path=ppt/slides/_rels/slide7.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14.png"/><Relationship Id="rId7" Type="http://schemas.openxmlformats.org/officeDocument/2006/relationships/image" Target="../media/image15.svg"/><Relationship Id="rId12"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svg"/><Relationship Id="rId11" Type="http://schemas.openxmlformats.org/officeDocument/2006/relationships/image" Target="../media/image13.svg"/><Relationship Id="rId5" Type="http://schemas.openxmlformats.org/officeDocument/2006/relationships/image" Target="../media/image6.svg"/><Relationship Id="rId10" Type="http://schemas.openxmlformats.org/officeDocument/2006/relationships/image" Target="../media/image17.svg"/><Relationship Id="rId4" Type="http://schemas.openxmlformats.org/officeDocument/2006/relationships/image" Target="../media/image5.svg"/><Relationship Id="rId9" Type="http://schemas.openxmlformats.org/officeDocument/2006/relationships/image" Target="../media/image16.sv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9DE7CD8-3C7A-496F-8B28-F91792EB04E0}"/>
              </a:ext>
            </a:extLst>
          </p:cNvPr>
          <p:cNvSpPr/>
          <p:nvPr/>
        </p:nvSpPr>
        <p:spPr>
          <a:xfrm>
            <a:off x="0" y="0"/>
            <a:ext cx="12192000" cy="6858000"/>
          </a:xfrm>
          <a:prstGeom prst="rect">
            <a:avLst/>
          </a:prstGeom>
          <a:solidFill>
            <a:srgbClr val="222E67"/>
          </a:solidFill>
          <a:ln>
            <a:solidFill>
              <a:srgbClr val="222E6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205AE1DF-0050-601B-329D-8675DC150501}"/>
              </a:ext>
            </a:extLst>
          </p:cNvPr>
          <p:cNvSpPr>
            <a:spLocks noGrp="1"/>
          </p:cNvSpPr>
          <p:nvPr>
            <p:ph type="ctrTitle"/>
          </p:nvPr>
        </p:nvSpPr>
        <p:spPr>
          <a:xfrm>
            <a:off x="1316572" y="3636045"/>
            <a:ext cx="9144000" cy="1655763"/>
          </a:xfrm>
        </p:spPr>
        <p:txBody>
          <a:bodyPr/>
          <a:lstStyle/>
          <a:p>
            <a:pPr algn="l"/>
            <a:r>
              <a:rPr lang="en-US" b="1">
                <a:solidFill>
                  <a:srgbClr val="FFFFFF"/>
                </a:solidFill>
                <a:latin typeface="Montserrat"/>
              </a:rPr>
              <a:t>School Consolidations</a:t>
            </a:r>
            <a:endParaRPr lang="en-US" b="1">
              <a:solidFill>
                <a:srgbClr val="FFFFFF"/>
              </a:solidFill>
              <a:latin typeface="Montserrat" pitchFamily="2" charset="0"/>
            </a:endParaRPr>
          </a:p>
        </p:txBody>
      </p:sp>
      <p:sp>
        <p:nvSpPr>
          <p:cNvPr id="3" name="Subtitle 2">
            <a:extLst>
              <a:ext uri="{FF2B5EF4-FFF2-40B4-BE49-F238E27FC236}">
                <a16:creationId xmlns:a16="http://schemas.microsoft.com/office/drawing/2014/main" id="{180BE0EF-AC58-6A93-A5C4-58A4C054C1E3}"/>
              </a:ext>
            </a:extLst>
          </p:cNvPr>
          <p:cNvSpPr>
            <a:spLocks noGrp="1"/>
          </p:cNvSpPr>
          <p:nvPr>
            <p:ph type="subTitle" idx="1"/>
          </p:nvPr>
        </p:nvSpPr>
        <p:spPr>
          <a:xfrm>
            <a:off x="1316572" y="5425447"/>
            <a:ext cx="9144000" cy="1655762"/>
          </a:xfrm>
        </p:spPr>
        <p:txBody>
          <a:bodyPr vert="horz" lIns="91440" tIns="45720" rIns="91440" bIns="45720" rtlCol="0" anchor="t">
            <a:normAutofit/>
          </a:bodyPr>
          <a:lstStyle/>
          <a:p>
            <a:pPr algn="l"/>
            <a:r>
              <a:rPr lang="en-US">
                <a:solidFill>
                  <a:schemeClr val="bg1"/>
                </a:solidFill>
                <a:latin typeface="Montserrat"/>
              </a:rPr>
              <a:t>August 10, 2026</a:t>
            </a:r>
            <a:endParaRPr lang="en-US">
              <a:solidFill>
                <a:schemeClr val="bg1"/>
              </a:solidFill>
              <a:latin typeface="Montserrat" pitchFamily="2" charset="0"/>
            </a:endParaRPr>
          </a:p>
        </p:txBody>
      </p:sp>
      <p:pic>
        <p:nvPicPr>
          <p:cNvPr id="5" name="Graphic 4">
            <a:extLst>
              <a:ext uri="{FF2B5EF4-FFF2-40B4-BE49-F238E27FC236}">
                <a16:creationId xmlns:a16="http://schemas.microsoft.com/office/drawing/2014/main" id="{2AF94CC6-708E-C3F2-47B2-5BAA6C7A7D6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524000" y="1465218"/>
            <a:ext cx="816647" cy="560444"/>
          </a:xfrm>
          <a:prstGeom prst="rect">
            <a:avLst/>
          </a:prstGeom>
        </p:spPr>
      </p:pic>
      <p:sp>
        <p:nvSpPr>
          <p:cNvPr id="6" name="Slide Number Placeholder 5">
            <a:extLst>
              <a:ext uri="{FF2B5EF4-FFF2-40B4-BE49-F238E27FC236}">
                <a16:creationId xmlns:a16="http://schemas.microsoft.com/office/drawing/2014/main" id="{C762B874-57DA-58E7-2284-DAFEF7E98B62}"/>
              </a:ext>
            </a:extLst>
          </p:cNvPr>
          <p:cNvSpPr>
            <a:spLocks noGrp="1"/>
          </p:cNvSpPr>
          <p:nvPr>
            <p:ph type="sldNum" sz="quarter" idx="12"/>
          </p:nvPr>
        </p:nvSpPr>
        <p:spPr/>
        <p:txBody>
          <a:bodyPr/>
          <a:lstStyle/>
          <a:p>
            <a:fld id="{84BE553C-C2B0-4549-B16C-44F6387D8591}" type="slidenum">
              <a:rPr lang="en-US" smtClean="0"/>
              <a:t>1</a:t>
            </a:fld>
            <a:endParaRPr lang="en-US"/>
          </a:p>
        </p:txBody>
      </p:sp>
      <p:pic>
        <p:nvPicPr>
          <p:cNvPr id="7" name="Picture 6">
            <a:extLst>
              <a:ext uri="{FF2B5EF4-FFF2-40B4-BE49-F238E27FC236}">
                <a16:creationId xmlns:a16="http://schemas.microsoft.com/office/drawing/2014/main" id="{463430F9-1241-DFD0-2660-120353172E2A}"/>
              </a:ext>
            </a:extLst>
          </p:cNvPr>
          <p:cNvPicPr>
            <a:picLocks noChangeAspect="1"/>
          </p:cNvPicPr>
          <p:nvPr/>
        </p:nvPicPr>
        <p:blipFill>
          <a:blip r:embed="rId3"/>
          <a:stretch>
            <a:fillRect/>
          </a:stretch>
        </p:blipFill>
        <p:spPr>
          <a:xfrm>
            <a:off x="2713483" y="2319875"/>
            <a:ext cx="6357506" cy="1724892"/>
          </a:xfrm>
          <a:prstGeom prst="rect">
            <a:avLst/>
          </a:prstGeom>
        </p:spPr>
      </p:pic>
    </p:spTree>
    <p:extLst>
      <p:ext uri="{BB962C8B-B14F-4D97-AF65-F5344CB8AC3E}">
        <p14:creationId xmlns:p14="http://schemas.microsoft.com/office/powerpoint/2010/main" val="24531742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1008E-9727-8725-43E8-42BA0A989742}"/>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AAE16AF8-26ED-8AC1-16B6-B3A20C540150}"/>
              </a:ext>
            </a:extLst>
          </p:cNvPr>
          <p:cNvSpPr/>
          <p:nvPr/>
        </p:nvSpPr>
        <p:spPr>
          <a:xfrm>
            <a:off x="0" y="0"/>
            <a:ext cx="5196840" cy="6858000"/>
          </a:xfrm>
          <a:prstGeom prst="rect">
            <a:avLst/>
          </a:prstGeom>
          <a:solidFill>
            <a:srgbClr val="222E67"/>
          </a:solidFill>
          <a:ln>
            <a:solidFill>
              <a:srgbClr val="222E6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43ACF5BF-5292-052E-410B-45CAEA0641A7}"/>
              </a:ext>
            </a:extLst>
          </p:cNvPr>
          <p:cNvSpPr>
            <a:spLocks noGrp="1"/>
          </p:cNvSpPr>
          <p:nvPr>
            <p:ph type="title"/>
          </p:nvPr>
        </p:nvSpPr>
        <p:spPr>
          <a:xfrm>
            <a:off x="338328" y="365125"/>
            <a:ext cx="4681728" cy="3565525"/>
          </a:xfrm>
        </p:spPr>
        <p:txBody>
          <a:bodyPr anchor="b">
            <a:noAutofit/>
          </a:bodyPr>
          <a:lstStyle/>
          <a:p>
            <a:r>
              <a:rPr lang="en-US" sz="4800" b="1">
                <a:solidFill>
                  <a:srgbClr val="1C9AD6"/>
                </a:solidFill>
                <a:latin typeface="Montserrat" pitchFamily="2" charset="0"/>
              </a:rPr>
              <a:t>Consolidation Options</a:t>
            </a:r>
          </a:p>
        </p:txBody>
      </p:sp>
      <p:pic>
        <p:nvPicPr>
          <p:cNvPr id="3" name="Picture 2" descr="A person writing on a whiteboard&#10;&#10;AI-generated content may be incorrect.">
            <a:extLst>
              <a:ext uri="{FF2B5EF4-FFF2-40B4-BE49-F238E27FC236}">
                <a16:creationId xmlns:a16="http://schemas.microsoft.com/office/drawing/2014/main" id="{B407AAB8-1709-C032-2C1A-9214E8CFD432}"/>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a:xfrm>
            <a:off x="5200775" y="1644"/>
            <a:ext cx="6989759" cy="6863020"/>
          </a:xfrm>
          <a:prstGeom prst="rect">
            <a:avLst/>
          </a:prstGeom>
        </p:spPr>
      </p:pic>
      <p:sp>
        <p:nvSpPr>
          <p:cNvPr id="4" name="Slide Number Placeholder 3">
            <a:extLst>
              <a:ext uri="{FF2B5EF4-FFF2-40B4-BE49-F238E27FC236}">
                <a16:creationId xmlns:a16="http://schemas.microsoft.com/office/drawing/2014/main" id="{1CD1BF47-472D-DD23-AE9E-921C8AFCA728}"/>
              </a:ext>
            </a:extLst>
          </p:cNvPr>
          <p:cNvSpPr>
            <a:spLocks noGrp="1"/>
          </p:cNvSpPr>
          <p:nvPr>
            <p:ph type="sldNum" sz="quarter" idx="12"/>
          </p:nvPr>
        </p:nvSpPr>
        <p:spPr/>
        <p:txBody>
          <a:bodyPr/>
          <a:lstStyle/>
          <a:p>
            <a:fld id="{84BE553C-C2B0-4549-B16C-44F6387D8591}" type="slidenum">
              <a:rPr lang="en-US" smtClean="0"/>
              <a:t>10</a:t>
            </a:fld>
            <a:endParaRPr lang="en-US"/>
          </a:p>
        </p:txBody>
      </p:sp>
    </p:spTree>
    <p:extLst>
      <p:ext uri="{BB962C8B-B14F-4D97-AF65-F5344CB8AC3E}">
        <p14:creationId xmlns:p14="http://schemas.microsoft.com/office/powerpoint/2010/main" val="34468137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85F2B-F3E1-4AC5-E22E-945A28B72DB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CC936F57-4FFE-0344-C0F0-8DB5BC03D0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799" y="6250417"/>
            <a:ext cx="558219" cy="383556"/>
          </a:xfrm>
          <a:prstGeom prst="rect">
            <a:avLst/>
          </a:prstGeom>
        </p:spPr>
      </p:pic>
      <p:sp>
        <p:nvSpPr>
          <p:cNvPr id="6" name="TextBox 5">
            <a:extLst>
              <a:ext uri="{FF2B5EF4-FFF2-40B4-BE49-F238E27FC236}">
                <a16:creationId xmlns:a16="http://schemas.microsoft.com/office/drawing/2014/main" id="{2AB0B2B7-ADE8-6465-AB70-7E2A7C3849CD}"/>
              </a:ext>
            </a:extLst>
          </p:cNvPr>
          <p:cNvSpPr txBox="1"/>
          <p:nvPr/>
        </p:nvSpPr>
        <p:spPr>
          <a:xfrm>
            <a:off x="1133855" y="6319085"/>
            <a:ext cx="2481957" cy="246221"/>
          </a:xfrm>
          <a:prstGeom prst="rect">
            <a:avLst/>
          </a:prstGeom>
          <a:noFill/>
        </p:spPr>
        <p:txBody>
          <a:bodyPr wrap="square" rtlCol="0">
            <a:spAutoFit/>
          </a:bodyPr>
          <a:lstStyle/>
          <a:p>
            <a:r>
              <a:rPr lang="en-US" sz="1000" spc="300">
                <a:solidFill>
                  <a:srgbClr val="0086CD"/>
                </a:solidFill>
                <a:latin typeface="Montserrat" panose="00000500000000000000" pitchFamily="50" charset="0"/>
                <a:cs typeface="Arial" panose="020B0604020202020204" pitchFamily="34" charset="0"/>
              </a:rPr>
              <a:t>HPMLEADERSHIP.COM</a:t>
            </a:r>
          </a:p>
        </p:txBody>
      </p:sp>
      <p:cxnSp>
        <p:nvCxnSpPr>
          <p:cNvPr id="7" name="Straight Connector 6">
            <a:extLst>
              <a:ext uri="{FF2B5EF4-FFF2-40B4-BE49-F238E27FC236}">
                <a16:creationId xmlns:a16="http://schemas.microsoft.com/office/drawing/2014/main" id="{03BA67A3-F186-6987-DB7B-A6588C624995}"/>
              </a:ext>
            </a:extLst>
          </p:cNvPr>
          <p:cNvCxnSpPr>
            <a:cxnSpLocks/>
            <a:stCxn id="6" idx="3"/>
          </p:cNvCxnSpPr>
          <p:nvPr/>
        </p:nvCxnSpPr>
        <p:spPr>
          <a:xfrm>
            <a:off x="3615812" y="6442196"/>
            <a:ext cx="8576188" cy="0"/>
          </a:xfrm>
          <a:prstGeom prst="line">
            <a:avLst/>
          </a:prstGeom>
          <a:ln w="25400">
            <a:solidFill>
              <a:srgbClr val="F58220"/>
            </a:solidFill>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353D2BB5-BC52-B01C-F48D-B7C5AC263946}"/>
              </a:ext>
            </a:extLst>
          </p:cNvPr>
          <p:cNvSpPr>
            <a:spLocks noGrp="1"/>
          </p:cNvSpPr>
          <p:nvPr>
            <p:ph type="sldNum" sz="quarter" idx="12"/>
          </p:nvPr>
        </p:nvSpPr>
        <p:spPr>
          <a:xfrm>
            <a:off x="8610600" y="6439984"/>
            <a:ext cx="2743200" cy="365125"/>
          </a:xfrm>
        </p:spPr>
        <p:txBody>
          <a:bodyPr/>
          <a:lstStyle/>
          <a:p>
            <a:fld id="{34BBD38D-6FAE-4556-B07B-F27BFDAF3ED8}" type="slidenum">
              <a:rPr lang="en-US" smtClean="0"/>
              <a:t>11</a:t>
            </a:fld>
            <a:endParaRPr lang="en-US"/>
          </a:p>
        </p:txBody>
      </p:sp>
      <p:sp>
        <p:nvSpPr>
          <p:cNvPr id="10" name="TextBox 9">
            <a:extLst>
              <a:ext uri="{FF2B5EF4-FFF2-40B4-BE49-F238E27FC236}">
                <a16:creationId xmlns:a16="http://schemas.microsoft.com/office/drawing/2014/main" id="{2EDF1001-22E7-2B2D-105E-6CC91BA7CC13}"/>
              </a:ext>
            </a:extLst>
          </p:cNvPr>
          <p:cNvSpPr txBox="1"/>
          <p:nvPr/>
        </p:nvSpPr>
        <p:spPr>
          <a:xfrm>
            <a:off x="404314" y="187796"/>
            <a:ext cx="9237525" cy="707886"/>
          </a:xfrm>
          <a:prstGeom prst="rect">
            <a:avLst/>
          </a:prstGeom>
          <a:noFill/>
        </p:spPr>
        <p:txBody>
          <a:bodyPr wrap="square" lIns="91440" tIns="45720" rIns="91440" bIns="45720" rtlCol="0" anchor="t">
            <a:spAutoFit/>
          </a:bodyPr>
          <a:lstStyle/>
          <a:p>
            <a:r>
              <a:rPr lang="en-US" sz="4000" b="1">
                <a:solidFill>
                  <a:srgbClr val="199BD7"/>
                </a:solidFill>
                <a:latin typeface="Arial Nova" panose="020B0504020202020204" pitchFamily="34" charset="0"/>
                <a:cs typeface="Arial"/>
              </a:rPr>
              <a:t>FACTORS CONSIDERED</a:t>
            </a:r>
          </a:p>
        </p:txBody>
      </p:sp>
      <p:sp>
        <p:nvSpPr>
          <p:cNvPr id="14" name="TextBox 13">
            <a:extLst>
              <a:ext uri="{FF2B5EF4-FFF2-40B4-BE49-F238E27FC236}">
                <a16:creationId xmlns:a16="http://schemas.microsoft.com/office/drawing/2014/main" id="{51507857-5A66-CE5F-3935-1EB24CC8EC43}"/>
              </a:ext>
            </a:extLst>
          </p:cNvPr>
          <p:cNvSpPr txBox="1"/>
          <p:nvPr/>
        </p:nvSpPr>
        <p:spPr>
          <a:xfrm>
            <a:off x="406174" y="1044365"/>
            <a:ext cx="10946479" cy="5201424"/>
          </a:xfrm>
          <a:prstGeom prst="rect">
            <a:avLst/>
          </a:prstGeom>
          <a:solidFill>
            <a:schemeClr val="bg1"/>
          </a:solidFill>
          <a:ln>
            <a:solidFill>
              <a:schemeClr val="bg1"/>
            </a:solidFill>
          </a:ln>
        </p:spPr>
        <p:txBody>
          <a:bodyPr wrap="square" lIns="91440" tIns="45720" rIns="91440" bIns="45720" rtlCol="0" anchor="t">
            <a:spAutoFit/>
          </a:bodyPr>
          <a:lstStyle/>
          <a:p>
            <a:r>
              <a:rPr lang="en-US" sz="2400" b="1">
                <a:latin typeface="Montserrat"/>
              </a:rPr>
              <a:t>Student Impact</a:t>
            </a:r>
            <a:endParaRPr lang="en-US" sz="2400" b="1">
              <a:latin typeface="Montserrat"/>
              <a:ea typeface="Calibri"/>
              <a:cs typeface="Calibri"/>
            </a:endParaRPr>
          </a:p>
          <a:p>
            <a:pPr marL="171450" indent="-171450">
              <a:buFont typeface="Arial"/>
              <a:buChar char="•"/>
            </a:pPr>
            <a:r>
              <a:rPr lang="en-US" sz="1600">
                <a:latin typeface="Montserrat"/>
                <a:ea typeface="+mn-lt"/>
                <a:cs typeface="+mn-lt"/>
              </a:rPr>
              <a:t>Academic and Programmatic Opportunities</a:t>
            </a:r>
          </a:p>
          <a:p>
            <a:pPr marL="171450" indent="-171450">
              <a:buFont typeface="Arial"/>
              <a:buChar char="•"/>
            </a:pPr>
            <a:r>
              <a:rPr lang="en-US" sz="1600">
                <a:latin typeface="Montserrat"/>
                <a:ea typeface="+mn-lt"/>
                <a:cs typeface="+mn-lt"/>
              </a:rPr>
              <a:t>Feeder Pattern Alignment</a:t>
            </a:r>
          </a:p>
          <a:p>
            <a:pPr marL="171450" indent="-171450">
              <a:buFont typeface="Arial"/>
              <a:buChar char="•"/>
            </a:pPr>
            <a:r>
              <a:rPr lang="en-US" sz="1600">
                <a:latin typeface="Montserrat"/>
                <a:ea typeface="+mn-lt"/>
                <a:cs typeface="+mn-lt"/>
              </a:rPr>
              <a:t>Walkability and Transportation Impacts</a:t>
            </a:r>
          </a:p>
          <a:p>
            <a:pPr marL="171450" indent="-171450">
              <a:buFont typeface="Arial"/>
              <a:buChar char="•"/>
            </a:pPr>
            <a:endParaRPr lang="en-US" sz="1600" dirty="0">
              <a:latin typeface="Montserrat"/>
            </a:endParaRPr>
          </a:p>
          <a:p>
            <a:r>
              <a:rPr lang="en-US" sz="2400" b="1">
                <a:latin typeface="Montserrat"/>
              </a:rPr>
              <a:t>Community Considerations</a:t>
            </a:r>
            <a:endParaRPr lang="en-US" sz="2400" b="1">
              <a:latin typeface="Montserrat"/>
              <a:ea typeface="Calibri" panose="020F0502020204030204"/>
              <a:cs typeface="Calibri" panose="020F0502020204030204"/>
            </a:endParaRPr>
          </a:p>
          <a:p>
            <a:pPr marL="171450" indent="-171450">
              <a:buFont typeface="Arial"/>
              <a:buChar char="•"/>
            </a:pPr>
            <a:r>
              <a:rPr lang="en-US" sz="1600">
                <a:latin typeface="Montserrat"/>
                <a:ea typeface="+mn-lt"/>
                <a:cs typeface="+mn-lt"/>
              </a:rPr>
              <a:t>Community Input and Stakeholder Feedback</a:t>
            </a:r>
          </a:p>
          <a:p>
            <a:pPr marL="171450" indent="-171450">
              <a:buFont typeface="Arial"/>
              <a:buChar char="•"/>
            </a:pPr>
            <a:r>
              <a:rPr lang="en-US" sz="1600">
                <a:latin typeface="Montserrat"/>
                <a:ea typeface="+mn-lt"/>
                <a:cs typeface="+mn-lt"/>
              </a:rPr>
              <a:t>Future Community Growth and Development</a:t>
            </a:r>
          </a:p>
          <a:p>
            <a:pPr marL="171450" indent="-171450">
              <a:buFont typeface="Arial"/>
              <a:buChar char="•"/>
            </a:pPr>
            <a:endParaRPr lang="en-US" sz="1600" dirty="0">
              <a:latin typeface="Montserrat"/>
            </a:endParaRPr>
          </a:p>
          <a:p>
            <a:r>
              <a:rPr lang="en-US" sz="2400" b="1">
                <a:latin typeface="Montserrat"/>
              </a:rPr>
              <a:t>Facilities</a:t>
            </a:r>
            <a:endParaRPr lang="en-US" sz="2400" b="1">
              <a:latin typeface="Montserrat"/>
              <a:ea typeface="Calibri" panose="020F0502020204030204"/>
              <a:cs typeface="Calibri" panose="020F0502020204030204"/>
            </a:endParaRPr>
          </a:p>
          <a:p>
            <a:pPr marL="171450" indent="-171450">
              <a:buFont typeface="Arial"/>
              <a:buChar char="•"/>
            </a:pPr>
            <a:r>
              <a:rPr lang="en-US" sz="1600">
                <a:latin typeface="Montserrat"/>
                <a:ea typeface="+mn-lt"/>
                <a:cs typeface="+mn-lt"/>
              </a:rPr>
              <a:t>Facility Condition and Future Capital Needs</a:t>
            </a:r>
          </a:p>
          <a:p>
            <a:pPr marL="171450" indent="-171450">
              <a:buFont typeface="Arial"/>
              <a:buChar char="•"/>
            </a:pPr>
            <a:r>
              <a:rPr lang="en-US" sz="1600">
                <a:latin typeface="Montserrat"/>
                <a:ea typeface="+mn-lt"/>
                <a:cs typeface="+mn-lt"/>
              </a:rPr>
              <a:t>Facility Capacity and Utilization</a:t>
            </a:r>
          </a:p>
          <a:p>
            <a:pPr marL="171450" indent="-171450">
              <a:buFont typeface="Arial"/>
              <a:buChar char="•"/>
            </a:pPr>
            <a:r>
              <a:rPr lang="en-US" sz="1600">
                <a:latin typeface="Montserrat"/>
                <a:ea typeface="+mn-lt"/>
                <a:cs typeface="+mn-lt"/>
              </a:rPr>
              <a:t>Georgia Department of Education School Size Targets</a:t>
            </a:r>
          </a:p>
          <a:p>
            <a:pPr marL="171450" indent="-171450">
              <a:buFont typeface="Arial"/>
              <a:buChar char="•"/>
            </a:pPr>
            <a:endParaRPr lang="en-US" sz="1600" dirty="0">
              <a:latin typeface="Montserrat"/>
            </a:endParaRPr>
          </a:p>
          <a:p>
            <a:r>
              <a:rPr lang="en-US" sz="2400" b="1">
                <a:latin typeface="Montserrat"/>
              </a:rPr>
              <a:t>Financial Sustainability</a:t>
            </a:r>
            <a:endParaRPr lang="en-US" sz="2400" b="1">
              <a:latin typeface="Montserrat"/>
              <a:ea typeface="Calibri" panose="020F0502020204030204"/>
              <a:cs typeface="Calibri" panose="020F0502020204030204"/>
            </a:endParaRPr>
          </a:p>
          <a:p>
            <a:pPr marL="171450" indent="-171450">
              <a:buFont typeface="Arial"/>
              <a:buChar char="•"/>
            </a:pPr>
            <a:r>
              <a:rPr lang="en-US" sz="1600">
                <a:latin typeface="Montserrat"/>
                <a:ea typeface="+mn-lt"/>
                <a:cs typeface="+mn-lt"/>
              </a:rPr>
              <a:t>Operational Efficiency and Financial Sustainability</a:t>
            </a:r>
          </a:p>
          <a:p>
            <a:pPr marL="171450" indent="-171450">
              <a:buFont typeface="Arial"/>
              <a:buChar char="•"/>
            </a:pPr>
            <a:r>
              <a:rPr lang="en-US" sz="1600">
                <a:latin typeface="Montserrat"/>
                <a:ea typeface="+mn-lt"/>
                <a:cs typeface="+mn-lt"/>
              </a:rPr>
              <a:t>Per-Pupil Expenditures</a:t>
            </a:r>
          </a:p>
          <a:p>
            <a:pPr marL="171450" indent="-171450">
              <a:buFont typeface="Arial"/>
              <a:buChar char="•"/>
            </a:pPr>
            <a:r>
              <a:rPr lang="en-US" sz="1600">
                <a:latin typeface="Montserrat"/>
                <a:ea typeface="+mn-lt"/>
                <a:cs typeface="+mn-lt"/>
              </a:rPr>
              <a:t>Enrollment Trends and Long-Term Projections</a:t>
            </a:r>
          </a:p>
        </p:txBody>
      </p:sp>
    </p:spTree>
    <p:extLst>
      <p:ext uri="{BB962C8B-B14F-4D97-AF65-F5344CB8AC3E}">
        <p14:creationId xmlns:p14="http://schemas.microsoft.com/office/powerpoint/2010/main" val="12993463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3D598F5-BB09-C151-D571-48009A88B010}"/>
              </a:ext>
            </a:extLst>
          </p:cNvPr>
          <p:cNvSpPr txBox="1"/>
          <p:nvPr/>
        </p:nvSpPr>
        <p:spPr>
          <a:xfrm>
            <a:off x="404314" y="187796"/>
            <a:ext cx="9237525" cy="707886"/>
          </a:xfrm>
          <a:prstGeom prst="rect">
            <a:avLst/>
          </a:prstGeom>
          <a:noFill/>
        </p:spPr>
        <p:txBody>
          <a:bodyPr wrap="square" lIns="91440" tIns="45720" rIns="91440" bIns="45720" rtlCol="0" anchor="t">
            <a:spAutoFit/>
          </a:bodyPr>
          <a:lstStyle/>
          <a:p>
            <a:r>
              <a:rPr lang="en-US" sz="4000" b="1">
                <a:solidFill>
                  <a:srgbClr val="199BD7"/>
                </a:solidFill>
                <a:latin typeface="Arial Nova" panose="020B0504020202020204" pitchFamily="34" charset="0"/>
                <a:cs typeface="Arial"/>
              </a:rPr>
              <a:t>OPTIONS OVERVIEW &amp; RATIONALE</a:t>
            </a:r>
          </a:p>
        </p:txBody>
      </p:sp>
      <p:pic>
        <p:nvPicPr>
          <p:cNvPr id="8" name="Picture 7">
            <a:extLst>
              <a:ext uri="{FF2B5EF4-FFF2-40B4-BE49-F238E27FC236}">
                <a16:creationId xmlns:a16="http://schemas.microsoft.com/office/drawing/2014/main" id="{9245B754-F567-BDE2-F85D-24A51E324C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799" y="6250417"/>
            <a:ext cx="558219" cy="383556"/>
          </a:xfrm>
          <a:prstGeom prst="rect">
            <a:avLst/>
          </a:prstGeom>
        </p:spPr>
      </p:pic>
      <p:sp>
        <p:nvSpPr>
          <p:cNvPr id="10" name="TextBox 9">
            <a:extLst>
              <a:ext uri="{FF2B5EF4-FFF2-40B4-BE49-F238E27FC236}">
                <a16:creationId xmlns:a16="http://schemas.microsoft.com/office/drawing/2014/main" id="{7895645F-CD9A-69BF-2D62-CBB03B7DD18C}"/>
              </a:ext>
            </a:extLst>
          </p:cNvPr>
          <p:cNvSpPr txBox="1"/>
          <p:nvPr/>
        </p:nvSpPr>
        <p:spPr>
          <a:xfrm>
            <a:off x="1133855" y="6319085"/>
            <a:ext cx="2481957" cy="246221"/>
          </a:xfrm>
          <a:prstGeom prst="rect">
            <a:avLst/>
          </a:prstGeom>
          <a:noFill/>
        </p:spPr>
        <p:txBody>
          <a:bodyPr wrap="square" rtlCol="0">
            <a:spAutoFit/>
          </a:bodyPr>
          <a:lstStyle/>
          <a:p>
            <a:r>
              <a:rPr lang="en-US" sz="1000" spc="300">
                <a:solidFill>
                  <a:srgbClr val="0086CD"/>
                </a:solidFill>
                <a:latin typeface="Montserrat" panose="00000500000000000000" pitchFamily="50" charset="0"/>
                <a:cs typeface="Arial" panose="020B0604020202020204" pitchFamily="34" charset="0"/>
              </a:rPr>
              <a:t>HPMLEADERSHIP.COM</a:t>
            </a:r>
          </a:p>
        </p:txBody>
      </p:sp>
      <p:cxnSp>
        <p:nvCxnSpPr>
          <p:cNvPr id="11" name="Straight Connector 10">
            <a:extLst>
              <a:ext uri="{FF2B5EF4-FFF2-40B4-BE49-F238E27FC236}">
                <a16:creationId xmlns:a16="http://schemas.microsoft.com/office/drawing/2014/main" id="{9C9CD023-C826-3A84-EC13-D1C6A4836C0A}"/>
              </a:ext>
            </a:extLst>
          </p:cNvPr>
          <p:cNvCxnSpPr>
            <a:cxnSpLocks/>
            <a:stCxn id="10" idx="3"/>
          </p:cNvCxnSpPr>
          <p:nvPr/>
        </p:nvCxnSpPr>
        <p:spPr>
          <a:xfrm>
            <a:off x="3615812" y="6442196"/>
            <a:ext cx="8576188" cy="0"/>
          </a:xfrm>
          <a:prstGeom prst="line">
            <a:avLst/>
          </a:prstGeom>
          <a:ln w="25400">
            <a:solidFill>
              <a:srgbClr val="F58220"/>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454DE7E-B0DE-E0D7-9A1A-79E96FB0D4A6}"/>
              </a:ext>
            </a:extLst>
          </p:cNvPr>
          <p:cNvSpPr txBox="1"/>
          <p:nvPr/>
        </p:nvSpPr>
        <p:spPr>
          <a:xfrm>
            <a:off x="480515" y="895682"/>
            <a:ext cx="8460983" cy="1456809"/>
          </a:xfrm>
          <a:prstGeom prst="rect">
            <a:avLst/>
          </a:prstGeom>
          <a:solidFill>
            <a:schemeClr val="bg1"/>
          </a:solidFill>
          <a:ln>
            <a:solidFill>
              <a:schemeClr val="bg1"/>
            </a:solidFill>
          </a:ln>
        </p:spPr>
        <p:txBody>
          <a:bodyPr wrap="square" rtlCol="0">
            <a:spAutoFit/>
          </a:bodyPr>
          <a:lstStyle/>
          <a:p>
            <a:pPr marL="285750" indent="-285750">
              <a:spcAft>
                <a:spcPts val="1000"/>
              </a:spcAft>
              <a:buFont typeface="Arial" panose="020B0604020202020204" pitchFamily="34" charset="0"/>
              <a:buChar char="•"/>
            </a:pPr>
            <a:r>
              <a:rPr lang="en-US" sz="2400" b="1">
                <a:latin typeface="Montserrat" pitchFamily="2" charset="0"/>
              </a:rPr>
              <a:t>Option 1 </a:t>
            </a:r>
            <a:r>
              <a:rPr lang="en-US" sz="2400">
                <a:latin typeface="Montserrat" pitchFamily="2" charset="0"/>
              </a:rPr>
              <a:t>– Carter ES &amp; Hartley ES close </a:t>
            </a:r>
          </a:p>
          <a:p>
            <a:pPr marL="285750" indent="-285750">
              <a:spcAft>
                <a:spcPts val="1000"/>
              </a:spcAft>
              <a:buFont typeface="Arial" panose="020B0604020202020204" pitchFamily="34" charset="0"/>
              <a:buChar char="•"/>
            </a:pPr>
            <a:r>
              <a:rPr lang="en-US" sz="2400" b="1">
                <a:latin typeface="Montserrat" pitchFamily="2" charset="0"/>
              </a:rPr>
              <a:t>Option 2 </a:t>
            </a:r>
            <a:r>
              <a:rPr lang="en-US" sz="2400">
                <a:latin typeface="Montserrat" pitchFamily="2" charset="0"/>
              </a:rPr>
              <a:t>– Carter ES closes</a:t>
            </a:r>
          </a:p>
          <a:p>
            <a:pPr marL="285750" indent="-285750">
              <a:spcAft>
                <a:spcPts val="1000"/>
              </a:spcAft>
              <a:buFont typeface="Arial" panose="020B0604020202020204" pitchFamily="34" charset="0"/>
              <a:buChar char="•"/>
            </a:pPr>
            <a:r>
              <a:rPr lang="en-US" sz="2400" b="1">
                <a:latin typeface="Montserrat" pitchFamily="2" charset="0"/>
              </a:rPr>
              <a:t>Independent Option </a:t>
            </a:r>
            <a:r>
              <a:rPr lang="en-US" sz="2400">
                <a:latin typeface="Montserrat" pitchFamily="2" charset="0"/>
              </a:rPr>
              <a:t>–VIP Academy closes</a:t>
            </a:r>
          </a:p>
        </p:txBody>
      </p:sp>
      <p:graphicFrame>
        <p:nvGraphicFramePr>
          <p:cNvPr id="5" name="Table 4">
            <a:extLst>
              <a:ext uri="{FF2B5EF4-FFF2-40B4-BE49-F238E27FC236}">
                <a16:creationId xmlns:a16="http://schemas.microsoft.com/office/drawing/2014/main" id="{BD87FD4D-B16C-A615-8793-02472679A2E8}"/>
              </a:ext>
            </a:extLst>
          </p:cNvPr>
          <p:cNvGraphicFramePr>
            <a:graphicFrameLocks noGrp="1"/>
          </p:cNvGraphicFramePr>
          <p:nvPr>
            <p:extLst>
              <p:ext uri="{D42A27DB-BD31-4B8C-83A1-F6EECF244321}">
                <p14:modId xmlns:p14="http://schemas.microsoft.com/office/powerpoint/2010/main" val="4075146759"/>
              </p:ext>
            </p:extLst>
          </p:nvPr>
        </p:nvGraphicFramePr>
        <p:xfrm>
          <a:off x="548908" y="3318419"/>
          <a:ext cx="10976342" cy="2932552"/>
        </p:xfrm>
        <a:graphic>
          <a:graphicData uri="http://schemas.openxmlformats.org/drawingml/2006/table">
            <a:tbl>
              <a:tblPr firstRow="1" bandRow="1">
                <a:tableStyleId>{5C22544A-7EE6-4342-B048-85BDC9FD1C3A}</a:tableStyleId>
              </a:tblPr>
              <a:tblGrid>
                <a:gridCol w="2775317">
                  <a:extLst>
                    <a:ext uri="{9D8B030D-6E8A-4147-A177-3AD203B41FA5}">
                      <a16:colId xmlns:a16="http://schemas.microsoft.com/office/drawing/2014/main" val="1776490245"/>
                    </a:ext>
                  </a:extLst>
                </a:gridCol>
                <a:gridCol w="8201025">
                  <a:extLst>
                    <a:ext uri="{9D8B030D-6E8A-4147-A177-3AD203B41FA5}">
                      <a16:colId xmlns:a16="http://schemas.microsoft.com/office/drawing/2014/main" val="2461066566"/>
                    </a:ext>
                  </a:extLst>
                </a:gridCol>
              </a:tblGrid>
              <a:tr h="413476">
                <a:tc>
                  <a:txBody>
                    <a:bodyPr/>
                    <a:lstStyle/>
                    <a:p>
                      <a:r>
                        <a:rPr lang="en-US" sz="1600" b="1">
                          <a:latin typeface="Montserrat" pitchFamily="2" charset="0"/>
                        </a:rPr>
                        <a:t>School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a:latin typeface="Montserrat" pitchFamily="2" charset="0"/>
                        </a:rPr>
                        <a:t>Reasons it is being considered for consolidation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35196305"/>
                  </a:ext>
                </a:extLst>
              </a:tr>
              <a:tr h="726138">
                <a:tc>
                  <a:txBody>
                    <a:bodyPr/>
                    <a:lstStyle/>
                    <a:p>
                      <a:r>
                        <a:rPr lang="en-US" sz="1600" b="1">
                          <a:latin typeface="Montserrat" pitchFamily="2" charset="0"/>
                        </a:rPr>
                        <a:t>Carter Elementary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85750" indent="-285750">
                        <a:buFont typeface="Arial" panose="020B0604020202020204" pitchFamily="34" charset="0"/>
                        <a:buChar char="•"/>
                      </a:pPr>
                      <a:r>
                        <a:rPr lang="en-US" sz="1600">
                          <a:latin typeface="Montserrat"/>
                        </a:rPr>
                        <a:t>100% Transportation Eligible School (No Walk Zone).  Buses would take students to different schools</a:t>
                      </a:r>
                      <a:fld id="{58C8B7FB-86B1-4D57-BD16-258B915B7266}" type="slidenum">
                        <a:rPr lang="en-US" sz="1600" smtClean="0">
                          <a:latin typeface="Montserrat"/>
                        </a:rPr>
                        <a:t>12</a:t>
                      </a:fld>
                      <a:r>
                        <a:rPr lang="en-US" sz="1600">
                          <a:latin typeface="Montserrat"/>
                        </a:rPr>
                        <a:t>, no additional drivers would be needed.</a:t>
                      </a:r>
                      <a:endParaRPr lang="en-US" sz="1600">
                        <a:latin typeface="Montserrat" pitchFamily="2" charset="0"/>
                      </a:endParaRPr>
                    </a:p>
                    <a:p>
                      <a:pPr marL="285750" indent="-285750">
                        <a:buFont typeface="Arial" panose="020B0604020202020204" pitchFamily="34" charset="0"/>
                        <a:buChar char="•"/>
                      </a:pPr>
                      <a:r>
                        <a:rPr lang="en-US" sz="1600">
                          <a:latin typeface="Montserrat" pitchFamily="2" charset="0"/>
                        </a:rPr>
                        <a:t>Needs a renovation, those dollars can be reallocated to more suitable facilities.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88761960"/>
                  </a:ext>
                </a:extLst>
              </a:tr>
              <a:tr h="726138">
                <a:tc>
                  <a:txBody>
                    <a:bodyPr/>
                    <a:lstStyle/>
                    <a:p>
                      <a:r>
                        <a:rPr lang="en-US" sz="1600" b="1">
                          <a:latin typeface="Montserrat" pitchFamily="2" charset="0"/>
                        </a:rPr>
                        <a:t>Hartley Elementary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85750" indent="-285750">
                        <a:buFont typeface="Arial" panose="020B0604020202020204" pitchFamily="34" charset="0"/>
                        <a:buChar char="•"/>
                      </a:pPr>
                      <a:r>
                        <a:rPr lang="en-US" sz="1600">
                          <a:latin typeface="Montserrat" pitchFamily="2" charset="0"/>
                        </a:rPr>
                        <a:t>Enrollment less than 450</a:t>
                      </a:r>
                    </a:p>
                    <a:p>
                      <a:pPr marL="285750" indent="-285750">
                        <a:buFont typeface="Arial" panose="020B0604020202020204" pitchFamily="34" charset="0"/>
                        <a:buChar char="•"/>
                      </a:pPr>
                      <a:r>
                        <a:rPr lang="en-US" sz="1600">
                          <a:latin typeface="Montserrat" pitchFamily="2" charset="0"/>
                        </a:rPr>
                        <a:t>In close proximity to the recently renovated Ingram 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19390677"/>
                  </a:ext>
                </a:extLst>
              </a:tr>
              <a:tr h="726138">
                <a:tc>
                  <a:txBody>
                    <a:bodyPr/>
                    <a:lstStyle/>
                    <a:p>
                      <a:r>
                        <a:rPr lang="en-US" sz="1600" b="1">
                          <a:latin typeface="Montserrat" pitchFamily="2" charset="0"/>
                        </a:rPr>
                        <a:t>VIP Academy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85750" indent="-285750">
                        <a:buFont typeface="Arial" panose="020B0604020202020204" pitchFamily="34" charset="0"/>
                        <a:buChar char="•"/>
                      </a:pPr>
                      <a:r>
                        <a:rPr lang="en-US" sz="1600">
                          <a:latin typeface="Montserrat" pitchFamily="2" charset="0"/>
                        </a:rPr>
                        <a:t>Originally launched as a temporary online program during COVID</a:t>
                      </a:r>
                    </a:p>
                    <a:p>
                      <a:pPr marL="285750" indent="-285750">
                        <a:buFont typeface="Arial" panose="020B0604020202020204" pitchFamily="34" charset="0"/>
                        <a:buChar char="•"/>
                      </a:pPr>
                      <a:r>
                        <a:rPr lang="en-US" sz="1600">
                          <a:latin typeface="Montserrat" pitchFamily="2" charset="0"/>
                        </a:rPr>
                        <a:t>Declining enrollment resulting in increased cost per student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57482475"/>
                  </a:ext>
                </a:extLst>
              </a:tr>
            </a:tbl>
          </a:graphicData>
        </a:graphic>
      </p:graphicFrame>
      <p:sp>
        <p:nvSpPr>
          <p:cNvPr id="9" name="TextBox 8">
            <a:extLst>
              <a:ext uri="{FF2B5EF4-FFF2-40B4-BE49-F238E27FC236}">
                <a16:creationId xmlns:a16="http://schemas.microsoft.com/office/drawing/2014/main" id="{73FF1253-B450-2230-C155-FE2C9ECA7F8B}"/>
              </a:ext>
            </a:extLst>
          </p:cNvPr>
          <p:cNvSpPr txBox="1"/>
          <p:nvPr/>
        </p:nvSpPr>
        <p:spPr>
          <a:xfrm>
            <a:off x="480515" y="2822697"/>
            <a:ext cx="8460983" cy="461665"/>
          </a:xfrm>
          <a:prstGeom prst="rect">
            <a:avLst/>
          </a:prstGeom>
          <a:solidFill>
            <a:schemeClr val="bg1"/>
          </a:solidFill>
          <a:ln>
            <a:solidFill>
              <a:schemeClr val="bg1"/>
            </a:solidFill>
          </a:ln>
        </p:spPr>
        <p:txBody>
          <a:bodyPr wrap="square" rtlCol="0">
            <a:spAutoFit/>
          </a:bodyPr>
          <a:lstStyle/>
          <a:p>
            <a:pPr>
              <a:spcAft>
                <a:spcPts val="1000"/>
              </a:spcAft>
            </a:pPr>
            <a:r>
              <a:rPr lang="en-US" sz="2400" b="1">
                <a:latin typeface="Montserrat" pitchFamily="2" charset="0"/>
              </a:rPr>
              <a:t>RATIONALE</a:t>
            </a:r>
            <a:endParaRPr lang="en-US" sz="2400">
              <a:latin typeface="Montserrat" pitchFamily="2" charset="0"/>
            </a:endParaRPr>
          </a:p>
        </p:txBody>
      </p:sp>
      <p:sp>
        <p:nvSpPr>
          <p:cNvPr id="2" name="Slide Number Placeholder 1">
            <a:extLst>
              <a:ext uri="{FF2B5EF4-FFF2-40B4-BE49-F238E27FC236}">
                <a16:creationId xmlns:a16="http://schemas.microsoft.com/office/drawing/2014/main" id="{81A75657-A10E-3B39-7921-45619D4C7A12}"/>
              </a:ext>
            </a:extLst>
          </p:cNvPr>
          <p:cNvSpPr>
            <a:spLocks noGrp="1"/>
          </p:cNvSpPr>
          <p:nvPr>
            <p:ph type="sldNum" sz="quarter" idx="12"/>
          </p:nvPr>
        </p:nvSpPr>
        <p:spPr>
          <a:xfrm>
            <a:off x="8610600" y="6439984"/>
            <a:ext cx="2743200" cy="365125"/>
          </a:xfrm>
        </p:spPr>
        <p:txBody>
          <a:bodyPr/>
          <a:lstStyle/>
          <a:p>
            <a:fld id="{34BBD38D-6FAE-4556-B07B-F27BFDAF3ED8}" type="slidenum">
              <a:rPr lang="en-US" smtClean="0"/>
              <a:t>12</a:t>
            </a:fld>
            <a:endParaRPr lang="en-US"/>
          </a:p>
        </p:txBody>
      </p:sp>
    </p:spTree>
    <p:extLst>
      <p:ext uri="{BB962C8B-B14F-4D97-AF65-F5344CB8AC3E}">
        <p14:creationId xmlns:p14="http://schemas.microsoft.com/office/powerpoint/2010/main" val="9017832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3B3068-FE59-3D29-3EDC-04950243F1C7}"/>
            </a:ext>
          </a:extLst>
        </p:cNvPr>
        <p:cNvGrpSpPr/>
        <p:nvPr/>
      </p:nvGrpSpPr>
      <p:grpSpPr>
        <a:xfrm>
          <a:off x="0" y="0"/>
          <a:ext cx="0" cy="0"/>
          <a:chOff x="0" y="0"/>
          <a:chExt cx="0" cy="0"/>
        </a:xfrm>
      </p:grpSpPr>
      <p:pic>
        <p:nvPicPr>
          <p:cNvPr id="19" name="Picture 18">
            <a:extLst>
              <a:ext uri="{FF2B5EF4-FFF2-40B4-BE49-F238E27FC236}">
                <a16:creationId xmlns:a16="http://schemas.microsoft.com/office/drawing/2014/main" id="{721E2DF4-7855-4C09-A618-DC3940B51F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95775" y="-1474343"/>
            <a:ext cx="7924800" cy="9985248"/>
          </a:xfrm>
          <a:prstGeom prst="rect">
            <a:avLst/>
          </a:prstGeom>
        </p:spPr>
      </p:pic>
      <p:sp>
        <p:nvSpPr>
          <p:cNvPr id="4" name="TextBox 3">
            <a:extLst>
              <a:ext uri="{FF2B5EF4-FFF2-40B4-BE49-F238E27FC236}">
                <a16:creationId xmlns:a16="http://schemas.microsoft.com/office/drawing/2014/main" id="{D29BC61C-6C3D-54CD-7E98-465A86A0CB06}"/>
              </a:ext>
            </a:extLst>
          </p:cNvPr>
          <p:cNvSpPr txBox="1"/>
          <p:nvPr/>
        </p:nvSpPr>
        <p:spPr>
          <a:xfrm>
            <a:off x="404315" y="187796"/>
            <a:ext cx="3688428" cy="1323439"/>
          </a:xfrm>
          <a:prstGeom prst="rect">
            <a:avLst/>
          </a:prstGeom>
          <a:noFill/>
        </p:spPr>
        <p:txBody>
          <a:bodyPr wrap="square" lIns="91440" tIns="45720" rIns="91440" bIns="45720" rtlCol="0" anchor="t">
            <a:spAutoFit/>
          </a:bodyPr>
          <a:lstStyle/>
          <a:p>
            <a:r>
              <a:rPr lang="en-US" sz="4000" b="1">
                <a:solidFill>
                  <a:srgbClr val="199BD7"/>
                </a:solidFill>
                <a:latin typeface="Arial Nova" panose="020B0504020202020204" pitchFamily="34" charset="0"/>
                <a:cs typeface="Arial"/>
              </a:rPr>
              <a:t>OPTION 1 - ELEMENTARY</a:t>
            </a:r>
          </a:p>
        </p:txBody>
      </p:sp>
      <p:sp>
        <p:nvSpPr>
          <p:cNvPr id="13" name="Callout: Line 12">
            <a:extLst>
              <a:ext uri="{FF2B5EF4-FFF2-40B4-BE49-F238E27FC236}">
                <a16:creationId xmlns:a16="http://schemas.microsoft.com/office/drawing/2014/main" id="{792D67D8-F517-15BE-7EEE-A8A351FCA4D6}"/>
              </a:ext>
            </a:extLst>
          </p:cNvPr>
          <p:cNvSpPr/>
          <p:nvPr/>
        </p:nvSpPr>
        <p:spPr>
          <a:xfrm>
            <a:off x="5053014" y="165628"/>
            <a:ext cx="1449304" cy="239949"/>
          </a:xfrm>
          <a:prstGeom prst="borderCallout1">
            <a:avLst>
              <a:gd name="adj1" fmla="val 354685"/>
              <a:gd name="adj2" fmla="val 92285"/>
              <a:gd name="adj3" fmla="val 100652"/>
              <a:gd name="adj4" fmla="val 50228"/>
            </a:avLst>
          </a:prstGeom>
          <a:solidFill>
            <a:srgbClr val="FFFFFF">
              <a:alpha val="5019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a:solidFill>
                  <a:schemeClr val="tx1"/>
                </a:solidFill>
                <a:latin typeface="Montserrat" pitchFamily="2" charset="0"/>
              </a:rPr>
              <a:t>Carter ES to Springdale ES</a:t>
            </a:r>
          </a:p>
        </p:txBody>
      </p:sp>
      <p:sp>
        <p:nvSpPr>
          <p:cNvPr id="35" name="Callout: Line 34">
            <a:extLst>
              <a:ext uri="{FF2B5EF4-FFF2-40B4-BE49-F238E27FC236}">
                <a16:creationId xmlns:a16="http://schemas.microsoft.com/office/drawing/2014/main" id="{E251FF46-731E-C519-5BFE-1302DC7BEF29}"/>
              </a:ext>
            </a:extLst>
          </p:cNvPr>
          <p:cNvSpPr/>
          <p:nvPr/>
        </p:nvSpPr>
        <p:spPr>
          <a:xfrm>
            <a:off x="8057936" y="2035969"/>
            <a:ext cx="1438856" cy="239949"/>
          </a:xfrm>
          <a:prstGeom prst="borderCallout1">
            <a:avLst>
              <a:gd name="adj1" fmla="val 46689"/>
              <a:gd name="adj2" fmla="val 644"/>
              <a:gd name="adj3" fmla="val 17482"/>
              <a:gd name="adj4" fmla="val -21404"/>
            </a:avLst>
          </a:prstGeom>
          <a:solidFill>
            <a:srgbClr val="FFFFFF">
              <a:alpha val="5019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a:solidFill>
                  <a:schemeClr val="tx1"/>
                </a:solidFill>
                <a:latin typeface="Montserrat" pitchFamily="2" charset="0"/>
              </a:rPr>
              <a:t>Carter ES to JR Lewis ES</a:t>
            </a:r>
          </a:p>
        </p:txBody>
      </p:sp>
      <p:sp>
        <p:nvSpPr>
          <p:cNvPr id="40" name="Callout: Line 39">
            <a:extLst>
              <a:ext uri="{FF2B5EF4-FFF2-40B4-BE49-F238E27FC236}">
                <a16:creationId xmlns:a16="http://schemas.microsoft.com/office/drawing/2014/main" id="{B5D82840-2545-D940-4F23-0F7AA864E512}"/>
              </a:ext>
            </a:extLst>
          </p:cNvPr>
          <p:cNvSpPr/>
          <p:nvPr/>
        </p:nvSpPr>
        <p:spPr>
          <a:xfrm>
            <a:off x="6502208" y="2881924"/>
            <a:ext cx="1382815" cy="239949"/>
          </a:xfrm>
          <a:prstGeom prst="borderCallout1">
            <a:avLst>
              <a:gd name="adj1" fmla="val 52039"/>
              <a:gd name="adj2" fmla="val 99701"/>
              <a:gd name="adj3" fmla="val 68683"/>
              <a:gd name="adj4" fmla="val 117123"/>
            </a:avLst>
          </a:prstGeom>
          <a:solidFill>
            <a:srgbClr val="FFFFFF">
              <a:alpha val="5019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a:solidFill>
                  <a:schemeClr val="tx1"/>
                </a:solidFill>
                <a:latin typeface="Montserrat" pitchFamily="2" charset="0"/>
              </a:rPr>
              <a:t>Hartley ES to Ingram ES</a:t>
            </a:r>
          </a:p>
        </p:txBody>
      </p:sp>
      <p:sp>
        <p:nvSpPr>
          <p:cNvPr id="41" name="Callout: Line 40">
            <a:extLst>
              <a:ext uri="{FF2B5EF4-FFF2-40B4-BE49-F238E27FC236}">
                <a16:creationId xmlns:a16="http://schemas.microsoft.com/office/drawing/2014/main" id="{F994F984-B4C1-D933-1F5E-1C0B708DF08D}"/>
              </a:ext>
            </a:extLst>
          </p:cNvPr>
          <p:cNvSpPr/>
          <p:nvPr/>
        </p:nvSpPr>
        <p:spPr>
          <a:xfrm>
            <a:off x="4243310" y="805413"/>
            <a:ext cx="1382815" cy="239949"/>
          </a:xfrm>
          <a:prstGeom prst="borderCallout1">
            <a:avLst>
              <a:gd name="adj1" fmla="val 99054"/>
              <a:gd name="adj2" fmla="val 51562"/>
              <a:gd name="adj3" fmla="val 324272"/>
              <a:gd name="adj4" fmla="val 110102"/>
            </a:avLst>
          </a:prstGeom>
          <a:solidFill>
            <a:srgbClr val="FFFFFF">
              <a:alpha val="5019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a:solidFill>
                  <a:schemeClr val="tx1"/>
                </a:solidFill>
                <a:latin typeface="Montserrat" pitchFamily="2" charset="0"/>
              </a:rPr>
              <a:t>Carter ES to Heritage ES</a:t>
            </a:r>
          </a:p>
        </p:txBody>
      </p:sp>
      <p:sp>
        <p:nvSpPr>
          <p:cNvPr id="42" name="Callout: Line 41">
            <a:extLst>
              <a:ext uri="{FF2B5EF4-FFF2-40B4-BE49-F238E27FC236}">
                <a16:creationId xmlns:a16="http://schemas.microsoft.com/office/drawing/2014/main" id="{154D0FEA-FB7D-B762-859D-70C76F9C6928}"/>
              </a:ext>
            </a:extLst>
          </p:cNvPr>
          <p:cNvSpPr/>
          <p:nvPr/>
        </p:nvSpPr>
        <p:spPr>
          <a:xfrm>
            <a:off x="7705904" y="1524570"/>
            <a:ext cx="1211625" cy="239949"/>
          </a:xfrm>
          <a:prstGeom prst="borderCallout1">
            <a:avLst>
              <a:gd name="adj1" fmla="val 57769"/>
              <a:gd name="adj2" fmla="val -418"/>
              <a:gd name="adj3" fmla="val 186773"/>
              <a:gd name="adj4" fmla="val -57862"/>
            </a:avLst>
          </a:prstGeom>
          <a:solidFill>
            <a:srgbClr val="FFFFFF">
              <a:alpha val="5019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a:solidFill>
                  <a:schemeClr val="tx1"/>
                </a:solidFill>
                <a:latin typeface="Montserrat" pitchFamily="2" charset="0"/>
              </a:rPr>
              <a:t>Carter ES to Union ES</a:t>
            </a:r>
          </a:p>
        </p:txBody>
      </p:sp>
      <p:sp>
        <p:nvSpPr>
          <p:cNvPr id="43" name="Callout: Line 42">
            <a:extLst>
              <a:ext uri="{FF2B5EF4-FFF2-40B4-BE49-F238E27FC236}">
                <a16:creationId xmlns:a16="http://schemas.microsoft.com/office/drawing/2014/main" id="{4C41DA94-A6B1-EC84-4D7E-1F512374D21C}"/>
              </a:ext>
            </a:extLst>
          </p:cNvPr>
          <p:cNvSpPr/>
          <p:nvPr/>
        </p:nvSpPr>
        <p:spPr>
          <a:xfrm>
            <a:off x="8421687" y="3857486"/>
            <a:ext cx="1516063" cy="239949"/>
          </a:xfrm>
          <a:prstGeom prst="borderCallout1">
            <a:avLst>
              <a:gd name="adj1" fmla="val -3534"/>
              <a:gd name="adj2" fmla="val 29424"/>
              <a:gd name="adj3" fmla="val -219044"/>
              <a:gd name="adj4" fmla="val 15442"/>
            </a:avLst>
          </a:prstGeom>
          <a:solidFill>
            <a:srgbClr val="FFFFFF">
              <a:alpha val="5019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a:solidFill>
                  <a:schemeClr val="tx1"/>
                </a:solidFill>
                <a:latin typeface="Montserrat" pitchFamily="2" charset="0"/>
              </a:rPr>
              <a:t>Hartley ES and Ingram ES to </a:t>
            </a:r>
          </a:p>
          <a:p>
            <a:pPr algn="ctr"/>
            <a:r>
              <a:rPr lang="en-US" sz="700" b="1">
                <a:solidFill>
                  <a:schemeClr val="tx1"/>
                </a:solidFill>
                <a:latin typeface="Montserrat" pitchFamily="2" charset="0"/>
              </a:rPr>
              <a:t>Southfield ES</a:t>
            </a:r>
          </a:p>
        </p:txBody>
      </p:sp>
      <p:sp>
        <p:nvSpPr>
          <p:cNvPr id="46" name="Arrow: Right 45">
            <a:extLst>
              <a:ext uri="{FF2B5EF4-FFF2-40B4-BE49-F238E27FC236}">
                <a16:creationId xmlns:a16="http://schemas.microsoft.com/office/drawing/2014/main" id="{41CECF24-DBAB-9A1D-7A8D-8130EF5C409E}"/>
              </a:ext>
            </a:extLst>
          </p:cNvPr>
          <p:cNvSpPr/>
          <p:nvPr/>
        </p:nvSpPr>
        <p:spPr>
          <a:xfrm rot="4042492">
            <a:off x="6860847" y="2274219"/>
            <a:ext cx="368770" cy="140188"/>
          </a:xfrm>
          <a:prstGeom prst="rightArrow">
            <a:avLst>
              <a:gd name="adj1" fmla="val 11907"/>
              <a:gd name="adj2" fmla="val 76665"/>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Arrow: Right 53">
            <a:extLst>
              <a:ext uri="{FF2B5EF4-FFF2-40B4-BE49-F238E27FC236}">
                <a16:creationId xmlns:a16="http://schemas.microsoft.com/office/drawing/2014/main" id="{442213D6-8266-3E5F-0FFC-67079D052E4C}"/>
              </a:ext>
            </a:extLst>
          </p:cNvPr>
          <p:cNvSpPr/>
          <p:nvPr/>
        </p:nvSpPr>
        <p:spPr>
          <a:xfrm>
            <a:off x="6686282" y="1067816"/>
            <a:ext cx="424223" cy="175767"/>
          </a:xfrm>
          <a:prstGeom prst="rightArrow">
            <a:avLst>
              <a:gd name="adj1" fmla="val 11907"/>
              <a:gd name="adj2" fmla="val 76665"/>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Arrow: Right 54">
            <a:extLst>
              <a:ext uri="{FF2B5EF4-FFF2-40B4-BE49-F238E27FC236}">
                <a16:creationId xmlns:a16="http://schemas.microsoft.com/office/drawing/2014/main" id="{EC9DB8FA-E2B8-93A6-4AC1-6B316FE695DF}"/>
              </a:ext>
            </a:extLst>
          </p:cNvPr>
          <p:cNvSpPr/>
          <p:nvPr/>
        </p:nvSpPr>
        <p:spPr>
          <a:xfrm rot="2405798">
            <a:off x="5898941" y="1990555"/>
            <a:ext cx="597218" cy="140701"/>
          </a:xfrm>
          <a:prstGeom prst="rightArrow">
            <a:avLst>
              <a:gd name="adj1" fmla="val 11907"/>
              <a:gd name="adj2" fmla="val 76665"/>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Arrow: Right 57">
            <a:extLst>
              <a:ext uri="{FF2B5EF4-FFF2-40B4-BE49-F238E27FC236}">
                <a16:creationId xmlns:a16="http://schemas.microsoft.com/office/drawing/2014/main" id="{D7EBF4C1-D698-5B90-59F7-871200992809}"/>
              </a:ext>
            </a:extLst>
          </p:cNvPr>
          <p:cNvSpPr/>
          <p:nvPr/>
        </p:nvSpPr>
        <p:spPr>
          <a:xfrm rot="4131481">
            <a:off x="7622100" y="2276221"/>
            <a:ext cx="436912" cy="139232"/>
          </a:xfrm>
          <a:prstGeom prst="rightArrow">
            <a:avLst>
              <a:gd name="adj1" fmla="val 11907"/>
              <a:gd name="adj2" fmla="val 76665"/>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Arrow: Right 58">
            <a:extLst>
              <a:ext uri="{FF2B5EF4-FFF2-40B4-BE49-F238E27FC236}">
                <a16:creationId xmlns:a16="http://schemas.microsoft.com/office/drawing/2014/main" id="{47953BDB-3FD7-1D12-3B06-4EC7D11C6166}"/>
              </a:ext>
            </a:extLst>
          </p:cNvPr>
          <p:cNvSpPr/>
          <p:nvPr/>
        </p:nvSpPr>
        <p:spPr>
          <a:xfrm rot="7822131">
            <a:off x="8193452" y="3472369"/>
            <a:ext cx="456469" cy="129717"/>
          </a:xfrm>
          <a:prstGeom prst="rightArrow">
            <a:avLst>
              <a:gd name="adj1" fmla="val 11907"/>
              <a:gd name="adj2" fmla="val 76665"/>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D4E8FC2E-64D5-8459-B69B-11B6043437BF}"/>
              </a:ext>
            </a:extLst>
          </p:cNvPr>
          <p:cNvSpPr txBox="1"/>
          <p:nvPr/>
        </p:nvSpPr>
        <p:spPr>
          <a:xfrm>
            <a:off x="269688" y="2010660"/>
            <a:ext cx="3133725" cy="4760278"/>
          </a:xfrm>
          <a:prstGeom prst="rect">
            <a:avLst/>
          </a:prstGeom>
          <a:solidFill>
            <a:schemeClr val="bg1">
              <a:lumMod val="95000"/>
            </a:schemeClr>
          </a:solidFill>
          <a:ln>
            <a:solidFill>
              <a:schemeClr val="tx1">
                <a:lumMod val="95000"/>
                <a:lumOff val="5000"/>
              </a:schemeClr>
            </a:solidFill>
          </a:ln>
        </p:spPr>
        <p:txBody>
          <a:bodyPr wrap="square" rtlCol="0">
            <a:spAutoFit/>
          </a:bodyPr>
          <a:lstStyle/>
          <a:p>
            <a:pPr marL="285750" indent="-285750">
              <a:spcAft>
                <a:spcPts val="1000"/>
              </a:spcAft>
              <a:buFont typeface="Arial" panose="020B0604020202020204" pitchFamily="34" charset="0"/>
              <a:buChar char="•"/>
            </a:pPr>
            <a:r>
              <a:rPr lang="en-US">
                <a:latin typeface="Montserrat" pitchFamily="2" charset="0"/>
              </a:rPr>
              <a:t>Option 1 closes Carter ES &amp; Hartley ES </a:t>
            </a:r>
          </a:p>
          <a:p>
            <a:pPr marL="285750" indent="-285750">
              <a:spcAft>
                <a:spcPts val="1000"/>
              </a:spcAft>
              <a:buFont typeface="Arial" panose="020B0604020202020204" pitchFamily="34" charset="0"/>
              <a:buChar char="•"/>
            </a:pPr>
            <a:r>
              <a:rPr lang="en-US">
                <a:latin typeface="Montserrat" pitchFamily="2" charset="0"/>
              </a:rPr>
              <a:t>Carter ES students are distributed between Heritage, Springdale, Union, and JR Lewis</a:t>
            </a:r>
          </a:p>
          <a:p>
            <a:pPr marL="285750" indent="-285750">
              <a:spcAft>
                <a:spcPts val="1000"/>
              </a:spcAft>
              <a:buFont typeface="Arial" panose="020B0604020202020204" pitchFamily="34" charset="0"/>
              <a:buChar char="•"/>
            </a:pPr>
            <a:r>
              <a:rPr lang="en-US">
                <a:latin typeface="Montserrat" pitchFamily="2" charset="0"/>
              </a:rPr>
              <a:t>Areas of JR Lewis also moved to Williams</a:t>
            </a:r>
          </a:p>
          <a:p>
            <a:pPr marL="285750" indent="-285750">
              <a:spcAft>
                <a:spcPts val="1000"/>
              </a:spcAft>
              <a:buFont typeface="Arial" panose="020B0604020202020204" pitchFamily="34" charset="0"/>
              <a:buChar char="•"/>
            </a:pPr>
            <a:r>
              <a:rPr lang="en-US">
                <a:latin typeface="Montserrat" pitchFamily="2" charset="0"/>
              </a:rPr>
              <a:t>Hartley ES students are distributed between Ingram and Southfield</a:t>
            </a:r>
          </a:p>
          <a:p>
            <a:pPr marL="285750" indent="-285750">
              <a:spcAft>
                <a:spcPts val="1000"/>
              </a:spcAft>
              <a:buFont typeface="Arial" panose="020B0604020202020204" pitchFamily="34" charset="0"/>
              <a:buChar char="•"/>
            </a:pPr>
            <a:r>
              <a:rPr lang="en-US">
                <a:latin typeface="Montserrat" pitchFamily="2" charset="0"/>
              </a:rPr>
              <a:t>Areas of Ingram ES also moved to Southfield</a:t>
            </a:r>
          </a:p>
        </p:txBody>
      </p:sp>
      <p:sp>
        <p:nvSpPr>
          <p:cNvPr id="3" name="Freeform: Shape 2">
            <a:extLst>
              <a:ext uri="{FF2B5EF4-FFF2-40B4-BE49-F238E27FC236}">
                <a16:creationId xmlns:a16="http://schemas.microsoft.com/office/drawing/2014/main" id="{10578F68-CB47-4081-317F-E561D20A3758}"/>
              </a:ext>
            </a:extLst>
          </p:cNvPr>
          <p:cNvSpPr/>
          <p:nvPr/>
        </p:nvSpPr>
        <p:spPr>
          <a:xfrm>
            <a:off x="5153852" y="1108554"/>
            <a:ext cx="1290637" cy="733425"/>
          </a:xfrm>
          <a:custGeom>
            <a:avLst/>
            <a:gdLst>
              <a:gd name="csX0" fmla="*/ 819150 w 1290637"/>
              <a:gd name="csY0" fmla="*/ 0 h 733425"/>
              <a:gd name="csX1" fmla="*/ 390525 w 1290637"/>
              <a:gd name="csY1" fmla="*/ 242888 h 733425"/>
              <a:gd name="csX2" fmla="*/ 14287 w 1290637"/>
              <a:gd name="csY2" fmla="*/ 490538 h 733425"/>
              <a:gd name="csX3" fmla="*/ 33337 w 1290637"/>
              <a:gd name="csY3" fmla="*/ 519113 h 733425"/>
              <a:gd name="csX4" fmla="*/ 0 w 1290637"/>
              <a:gd name="csY4" fmla="*/ 600075 h 733425"/>
              <a:gd name="csX5" fmla="*/ 0 w 1290637"/>
              <a:gd name="csY5" fmla="*/ 623888 h 733425"/>
              <a:gd name="csX6" fmla="*/ 42862 w 1290637"/>
              <a:gd name="csY6" fmla="*/ 628650 h 733425"/>
              <a:gd name="csX7" fmla="*/ 233362 w 1290637"/>
              <a:gd name="csY7" fmla="*/ 614363 h 733425"/>
              <a:gd name="csX8" fmla="*/ 314325 w 1290637"/>
              <a:gd name="csY8" fmla="*/ 614363 h 733425"/>
              <a:gd name="csX9" fmla="*/ 600075 w 1290637"/>
              <a:gd name="csY9" fmla="*/ 676275 h 733425"/>
              <a:gd name="csX10" fmla="*/ 785812 w 1290637"/>
              <a:gd name="csY10" fmla="*/ 733425 h 733425"/>
              <a:gd name="csX11" fmla="*/ 1004887 w 1290637"/>
              <a:gd name="csY11" fmla="*/ 728663 h 733425"/>
              <a:gd name="csX12" fmla="*/ 1076325 w 1290637"/>
              <a:gd name="csY12" fmla="*/ 600075 h 733425"/>
              <a:gd name="csX13" fmla="*/ 1204912 w 1290637"/>
              <a:gd name="csY13" fmla="*/ 623888 h 733425"/>
              <a:gd name="csX14" fmla="*/ 1204912 w 1290637"/>
              <a:gd name="csY14" fmla="*/ 642938 h 733425"/>
              <a:gd name="csX15" fmla="*/ 1290637 w 1290637"/>
              <a:gd name="csY15" fmla="*/ 628650 h 733425"/>
              <a:gd name="csX16" fmla="*/ 1176337 w 1290637"/>
              <a:gd name="csY16" fmla="*/ 481013 h 733425"/>
              <a:gd name="csX17" fmla="*/ 990600 w 1290637"/>
              <a:gd name="csY17" fmla="*/ 223838 h 733425"/>
              <a:gd name="csX18" fmla="*/ 819150 w 1290637"/>
              <a:gd name="csY18" fmla="*/ 0 h 7334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1290637" h="733425">
                <a:moveTo>
                  <a:pt x="819150" y="0"/>
                </a:moveTo>
                <a:lnTo>
                  <a:pt x="390525" y="242888"/>
                </a:lnTo>
                <a:lnTo>
                  <a:pt x="14287" y="490538"/>
                </a:lnTo>
                <a:lnTo>
                  <a:pt x="33337" y="519113"/>
                </a:lnTo>
                <a:lnTo>
                  <a:pt x="0" y="600075"/>
                </a:lnTo>
                <a:lnTo>
                  <a:pt x="0" y="623888"/>
                </a:lnTo>
                <a:lnTo>
                  <a:pt x="42862" y="628650"/>
                </a:lnTo>
                <a:lnTo>
                  <a:pt x="233362" y="614363"/>
                </a:lnTo>
                <a:lnTo>
                  <a:pt x="314325" y="614363"/>
                </a:lnTo>
                <a:lnTo>
                  <a:pt x="600075" y="676275"/>
                </a:lnTo>
                <a:lnTo>
                  <a:pt x="785812" y="733425"/>
                </a:lnTo>
                <a:lnTo>
                  <a:pt x="1004887" y="728663"/>
                </a:lnTo>
                <a:lnTo>
                  <a:pt x="1076325" y="600075"/>
                </a:lnTo>
                <a:lnTo>
                  <a:pt x="1204912" y="623888"/>
                </a:lnTo>
                <a:lnTo>
                  <a:pt x="1204912" y="642938"/>
                </a:lnTo>
                <a:lnTo>
                  <a:pt x="1290637" y="628650"/>
                </a:lnTo>
                <a:lnTo>
                  <a:pt x="1176337" y="481013"/>
                </a:lnTo>
                <a:lnTo>
                  <a:pt x="990600" y="223838"/>
                </a:lnTo>
                <a:lnTo>
                  <a:pt x="819150" y="0"/>
                </a:lnTo>
                <a:close/>
              </a:path>
            </a:pathLst>
          </a:custGeom>
          <a:solidFill>
            <a:srgbClr val="FF0000">
              <a:alpha val="20000"/>
            </a:srgbClr>
          </a:solidFill>
          <a:ln w="1905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US"/>
          </a:p>
        </p:txBody>
      </p:sp>
      <p:sp>
        <p:nvSpPr>
          <p:cNvPr id="7" name="Freeform: Shape 6">
            <a:extLst>
              <a:ext uri="{FF2B5EF4-FFF2-40B4-BE49-F238E27FC236}">
                <a16:creationId xmlns:a16="http://schemas.microsoft.com/office/drawing/2014/main" id="{18EDD44A-709F-DFB6-1672-118BF5C12488}"/>
              </a:ext>
            </a:extLst>
          </p:cNvPr>
          <p:cNvSpPr/>
          <p:nvPr/>
        </p:nvSpPr>
        <p:spPr>
          <a:xfrm>
            <a:off x="6343650" y="1682750"/>
            <a:ext cx="1454150" cy="825500"/>
          </a:xfrm>
          <a:custGeom>
            <a:avLst/>
            <a:gdLst>
              <a:gd name="csX0" fmla="*/ 0 w 1454150"/>
              <a:gd name="csY0" fmla="*/ 25400 h 825500"/>
              <a:gd name="csX1" fmla="*/ 368300 w 1454150"/>
              <a:gd name="csY1" fmla="*/ 387350 h 825500"/>
              <a:gd name="csX2" fmla="*/ 520700 w 1454150"/>
              <a:gd name="csY2" fmla="*/ 520700 h 825500"/>
              <a:gd name="csX3" fmla="*/ 603250 w 1454150"/>
              <a:gd name="csY3" fmla="*/ 736600 h 825500"/>
              <a:gd name="csX4" fmla="*/ 673100 w 1454150"/>
              <a:gd name="csY4" fmla="*/ 660400 h 825500"/>
              <a:gd name="csX5" fmla="*/ 749300 w 1454150"/>
              <a:gd name="csY5" fmla="*/ 666750 h 825500"/>
              <a:gd name="csX6" fmla="*/ 781050 w 1454150"/>
              <a:gd name="csY6" fmla="*/ 654050 h 825500"/>
              <a:gd name="csX7" fmla="*/ 863600 w 1454150"/>
              <a:gd name="csY7" fmla="*/ 717550 h 825500"/>
              <a:gd name="csX8" fmla="*/ 958850 w 1454150"/>
              <a:gd name="csY8" fmla="*/ 787400 h 825500"/>
              <a:gd name="csX9" fmla="*/ 1003300 w 1454150"/>
              <a:gd name="csY9" fmla="*/ 819150 h 825500"/>
              <a:gd name="csX10" fmla="*/ 1098550 w 1454150"/>
              <a:gd name="csY10" fmla="*/ 825500 h 825500"/>
              <a:gd name="csX11" fmla="*/ 1174750 w 1454150"/>
              <a:gd name="csY11" fmla="*/ 825500 h 825500"/>
              <a:gd name="csX12" fmla="*/ 1231900 w 1454150"/>
              <a:gd name="csY12" fmla="*/ 825500 h 825500"/>
              <a:gd name="csX13" fmla="*/ 1270000 w 1454150"/>
              <a:gd name="csY13" fmla="*/ 793750 h 825500"/>
              <a:gd name="csX14" fmla="*/ 1276350 w 1454150"/>
              <a:gd name="csY14" fmla="*/ 762000 h 825500"/>
              <a:gd name="csX15" fmla="*/ 1276350 w 1454150"/>
              <a:gd name="csY15" fmla="*/ 736600 h 825500"/>
              <a:gd name="csX16" fmla="*/ 1327150 w 1454150"/>
              <a:gd name="csY16" fmla="*/ 717550 h 825500"/>
              <a:gd name="csX17" fmla="*/ 1384300 w 1454150"/>
              <a:gd name="csY17" fmla="*/ 717550 h 825500"/>
              <a:gd name="csX18" fmla="*/ 1409700 w 1454150"/>
              <a:gd name="csY18" fmla="*/ 692150 h 825500"/>
              <a:gd name="csX19" fmla="*/ 1409700 w 1454150"/>
              <a:gd name="csY19" fmla="*/ 590550 h 825500"/>
              <a:gd name="csX20" fmla="*/ 1454150 w 1454150"/>
              <a:gd name="csY20" fmla="*/ 558800 h 825500"/>
              <a:gd name="csX21" fmla="*/ 1428750 w 1454150"/>
              <a:gd name="csY21" fmla="*/ 539750 h 825500"/>
              <a:gd name="csX22" fmla="*/ 1282700 w 1454150"/>
              <a:gd name="csY22" fmla="*/ 552450 h 825500"/>
              <a:gd name="csX23" fmla="*/ 1282700 w 1454150"/>
              <a:gd name="csY23" fmla="*/ 508000 h 825500"/>
              <a:gd name="csX24" fmla="*/ 1085850 w 1454150"/>
              <a:gd name="csY24" fmla="*/ 520700 h 825500"/>
              <a:gd name="csX25" fmla="*/ 946150 w 1454150"/>
              <a:gd name="csY25" fmla="*/ 450850 h 825500"/>
              <a:gd name="csX26" fmla="*/ 920750 w 1454150"/>
              <a:gd name="csY26" fmla="*/ 393700 h 825500"/>
              <a:gd name="csX27" fmla="*/ 958850 w 1454150"/>
              <a:gd name="csY27" fmla="*/ 361950 h 825500"/>
              <a:gd name="csX28" fmla="*/ 914400 w 1454150"/>
              <a:gd name="csY28" fmla="*/ 317500 h 825500"/>
              <a:gd name="csX29" fmla="*/ 971550 w 1454150"/>
              <a:gd name="csY29" fmla="*/ 304800 h 825500"/>
              <a:gd name="csX30" fmla="*/ 1054100 w 1454150"/>
              <a:gd name="csY30" fmla="*/ 209550 h 825500"/>
              <a:gd name="csX31" fmla="*/ 1079500 w 1454150"/>
              <a:gd name="csY31" fmla="*/ 234950 h 825500"/>
              <a:gd name="csX32" fmla="*/ 1104900 w 1454150"/>
              <a:gd name="csY32" fmla="*/ 234950 h 825500"/>
              <a:gd name="csX33" fmla="*/ 1136650 w 1454150"/>
              <a:gd name="csY33" fmla="*/ 234950 h 825500"/>
              <a:gd name="csX34" fmla="*/ 1206500 w 1454150"/>
              <a:gd name="csY34" fmla="*/ 139700 h 825500"/>
              <a:gd name="csX35" fmla="*/ 939800 w 1454150"/>
              <a:gd name="csY35" fmla="*/ 0 h 825500"/>
              <a:gd name="csX36" fmla="*/ 876300 w 1454150"/>
              <a:gd name="csY36" fmla="*/ 25400 h 825500"/>
              <a:gd name="csX37" fmla="*/ 368300 w 1454150"/>
              <a:gd name="csY37" fmla="*/ 31750 h 825500"/>
              <a:gd name="csX38" fmla="*/ 0 w 1454150"/>
              <a:gd name="csY38" fmla="*/ 25400 h 825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Lst>
            <a:rect l="l" t="t" r="r" b="b"/>
            <a:pathLst>
              <a:path w="1454150" h="825500">
                <a:moveTo>
                  <a:pt x="0" y="25400"/>
                </a:moveTo>
                <a:lnTo>
                  <a:pt x="368300" y="387350"/>
                </a:lnTo>
                <a:lnTo>
                  <a:pt x="520700" y="520700"/>
                </a:lnTo>
                <a:lnTo>
                  <a:pt x="603250" y="736600"/>
                </a:lnTo>
                <a:lnTo>
                  <a:pt x="673100" y="660400"/>
                </a:lnTo>
                <a:lnTo>
                  <a:pt x="749300" y="666750"/>
                </a:lnTo>
                <a:lnTo>
                  <a:pt x="781050" y="654050"/>
                </a:lnTo>
                <a:lnTo>
                  <a:pt x="863600" y="717550"/>
                </a:lnTo>
                <a:lnTo>
                  <a:pt x="958850" y="787400"/>
                </a:lnTo>
                <a:lnTo>
                  <a:pt x="1003300" y="819150"/>
                </a:lnTo>
                <a:lnTo>
                  <a:pt x="1098550" y="825500"/>
                </a:lnTo>
                <a:lnTo>
                  <a:pt x="1174750" y="825500"/>
                </a:lnTo>
                <a:lnTo>
                  <a:pt x="1231900" y="825500"/>
                </a:lnTo>
                <a:lnTo>
                  <a:pt x="1270000" y="793750"/>
                </a:lnTo>
                <a:lnTo>
                  <a:pt x="1276350" y="762000"/>
                </a:lnTo>
                <a:lnTo>
                  <a:pt x="1276350" y="736600"/>
                </a:lnTo>
                <a:lnTo>
                  <a:pt x="1327150" y="717550"/>
                </a:lnTo>
                <a:lnTo>
                  <a:pt x="1384300" y="717550"/>
                </a:lnTo>
                <a:lnTo>
                  <a:pt x="1409700" y="692150"/>
                </a:lnTo>
                <a:lnTo>
                  <a:pt x="1409700" y="590550"/>
                </a:lnTo>
                <a:lnTo>
                  <a:pt x="1454150" y="558800"/>
                </a:lnTo>
                <a:lnTo>
                  <a:pt x="1428750" y="539750"/>
                </a:lnTo>
                <a:lnTo>
                  <a:pt x="1282700" y="552450"/>
                </a:lnTo>
                <a:lnTo>
                  <a:pt x="1282700" y="508000"/>
                </a:lnTo>
                <a:lnTo>
                  <a:pt x="1085850" y="520700"/>
                </a:lnTo>
                <a:lnTo>
                  <a:pt x="946150" y="450850"/>
                </a:lnTo>
                <a:lnTo>
                  <a:pt x="920750" y="393700"/>
                </a:lnTo>
                <a:lnTo>
                  <a:pt x="958850" y="361950"/>
                </a:lnTo>
                <a:lnTo>
                  <a:pt x="914400" y="317500"/>
                </a:lnTo>
                <a:lnTo>
                  <a:pt x="971550" y="304800"/>
                </a:lnTo>
                <a:lnTo>
                  <a:pt x="1054100" y="209550"/>
                </a:lnTo>
                <a:lnTo>
                  <a:pt x="1079500" y="234950"/>
                </a:lnTo>
                <a:lnTo>
                  <a:pt x="1104900" y="234950"/>
                </a:lnTo>
                <a:lnTo>
                  <a:pt x="1136650" y="234950"/>
                </a:lnTo>
                <a:lnTo>
                  <a:pt x="1206500" y="139700"/>
                </a:lnTo>
                <a:lnTo>
                  <a:pt x="939800" y="0"/>
                </a:lnTo>
                <a:lnTo>
                  <a:pt x="876300" y="25400"/>
                </a:lnTo>
                <a:lnTo>
                  <a:pt x="368300" y="31750"/>
                </a:lnTo>
                <a:lnTo>
                  <a:pt x="0" y="25400"/>
                </a:lnTo>
                <a:close/>
              </a:path>
            </a:pathLst>
          </a:custGeom>
          <a:solidFill>
            <a:srgbClr val="00B050">
              <a:alpha val="20000"/>
            </a:srgbClr>
          </a:solidFill>
          <a:ln w="19050">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Shape 7">
            <a:extLst>
              <a:ext uri="{FF2B5EF4-FFF2-40B4-BE49-F238E27FC236}">
                <a16:creationId xmlns:a16="http://schemas.microsoft.com/office/drawing/2014/main" id="{3429C163-8FE1-8574-384B-D115C1A4D8DC}"/>
              </a:ext>
            </a:extLst>
          </p:cNvPr>
          <p:cNvSpPr/>
          <p:nvPr/>
        </p:nvSpPr>
        <p:spPr>
          <a:xfrm>
            <a:off x="5923815" y="613060"/>
            <a:ext cx="1403350" cy="1117600"/>
          </a:xfrm>
          <a:custGeom>
            <a:avLst/>
            <a:gdLst>
              <a:gd name="csX0" fmla="*/ 0 w 1403350"/>
              <a:gd name="csY0" fmla="*/ 476250 h 1117600"/>
              <a:gd name="csX1" fmla="*/ 355600 w 1403350"/>
              <a:gd name="csY1" fmla="*/ 349250 h 1117600"/>
              <a:gd name="csX2" fmla="*/ 584200 w 1403350"/>
              <a:gd name="csY2" fmla="*/ 196850 h 1117600"/>
              <a:gd name="csX3" fmla="*/ 565150 w 1403350"/>
              <a:gd name="csY3" fmla="*/ 50800 h 1117600"/>
              <a:gd name="csX4" fmla="*/ 647700 w 1403350"/>
              <a:gd name="csY4" fmla="*/ 0 h 1117600"/>
              <a:gd name="csX5" fmla="*/ 850900 w 1403350"/>
              <a:gd name="csY5" fmla="*/ 19050 h 1117600"/>
              <a:gd name="csX6" fmla="*/ 977900 w 1403350"/>
              <a:gd name="csY6" fmla="*/ 165100 h 1117600"/>
              <a:gd name="csX7" fmla="*/ 958850 w 1403350"/>
              <a:gd name="csY7" fmla="*/ 273050 h 1117600"/>
              <a:gd name="csX8" fmla="*/ 984250 w 1403350"/>
              <a:gd name="csY8" fmla="*/ 273050 h 1117600"/>
              <a:gd name="csX9" fmla="*/ 965200 w 1403350"/>
              <a:gd name="csY9" fmla="*/ 298450 h 1117600"/>
              <a:gd name="csX10" fmla="*/ 958850 w 1403350"/>
              <a:gd name="csY10" fmla="*/ 323850 h 1117600"/>
              <a:gd name="csX11" fmla="*/ 927100 w 1403350"/>
              <a:gd name="csY11" fmla="*/ 412750 h 1117600"/>
              <a:gd name="csX12" fmla="*/ 952500 w 1403350"/>
              <a:gd name="csY12" fmla="*/ 482600 h 1117600"/>
              <a:gd name="csX13" fmla="*/ 933450 w 1403350"/>
              <a:gd name="csY13" fmla="*/ 635000 h 1117600"/>
              <a:gd name="csX14" fmla="*/ 1276350 w 1403350"/>
              <a:gd name="csY14" fmla="*/ 920750 h 1117600"/>
              <a:gd name="csX15" fmla="*/ 1403350 w 1403350"/>
              <a:gd name="csY15" fmla="*/ 1073150 h 1117600"/>
              <a:gd name="csX16" fmla="*/ 1371600 w 1403350"/>
              <a:gd name="csY16" fmla="*/ 1104900 h 1117600"/>
              <a:gd name="csX17" fmla="*/ 958850 w 1403350"/>
              <a:gd name="csY17" fmla="*/ 1117600 h 1117600"/>
              <a:gd name="csX18" fmla="*/ 469900 w 1403350"/>
              <a:gd name="csY18" fmla="*/ 1104900 h 1117600"/>
              <a:gd name="csX19" fmla="*/ 0 w 1403350"/>
              <a:gd name="csY19" fmla="*/ 476250 h 11176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1403350" h="1117600">
                <a:moveTo>
                  <a:pt x="0" y="476250"/>
                </a:moveTo>
                <a:lnTo>
                  <a:pt x="355600" y="349250"/>
                </a:lnTo>
                <a:lnTo>
                  <a:pt x="584200" y="196850"/>
                </a:lnTo>
                <a:lnTo>
                  <a:pt x="565150" y="50800"/>
                </a:lnTo>
                <a:lnTo>
                  <a:pt x="647700" y="0"/>
                </a:lnTo>
                <a:lnTo>
                  <a:pt x="850900" y="19050"/>
                </a:lnTo>
                <a:lnTo>
                  <a:pt x="977900" y="165100"/>
                </a:lnTo>
                <a:lnTo>
                  <a:pt x="958850" y="273050"/>
                </a:lnTo>
                <a:lnTo>
                  <a:pt x="984250" y="273050"/>
                </a:lnTo>
                <a:lnTo>
                  <a:pt x="965200" y="298450"/>
                </a:lnTo>
                <a:lnTo>
                  <a:pt x="958850" y="323850"/>
                </a:lnTo>
                <a:lnTo>
                  <a:pt x="927100" y="412750"/>
                </a:lnTo>
                <a:lnTo>
                  <a:pt x="952500" y="482600"/>
                </a:lnTo>
                <a:lnTo>
                  <a:pt x="933450" y="635000"/>
                </a:lnTo>
                <a:lnTo>
                  <a:pt x="1276350" y="920750"/>
                </a:lnTo>
                <a:lnTo>
                  <a:pt x="1403350" y="1073150"/>
                </a:lnTo>
                <a:lnTo>
                  <a:pt x="1371600" y="1104900"/>
                </a:lnTo>
                <a:lnTo>
                  <a:pt x="958850" y="1117600"/>
                </a:lnTo>
                <a:lnTo>
                  <a:pt x="469900" y="1104900"/>
                </a:lnTo>
                <a:lnTo>
                  <a:pt x="0" y="476250"/>
                </a:lnTo>
                <a:close/>
              </a:path>
            </a:pathLst>
          </a:custGeom>
          <a:solidFill>
            <a:schemeClr val="accent1">
              <a:alpha val="20000"/>
            </a:schemeClr>
          </a:solidFill>
          <a:ln w="19050">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3773A5E6-58A6-ECD2-A133-3EC7F5EA83B6}"/>
              </a:ext>
            </a:extLst>
          </p:cNvPr>
          <p:cNvSpPr/>
          <p:nvPr/>
        </p:nvSpPr>
        <p:spPr>
          <a:xfrm>
            <a:off x="7244144" y="1828038"/>
            <a:ext cx="719137" cy="452438"/>
          </a:xfrm>
          <a:custGeom>
            <a:avLst/>
            <a:gdLst>
              <a:gd name="csX0" fmla="*/ 61912 w 719137"/>
              <a:gd name="csY0" fmla="*/ 347663 h 452438"/>
              <a:gd name="csX1" fmla="*/ 14287 w 719137"/>
              <a:gd name="csY1" fmla="*/ 280988 h 452438"/>
              <a:gd name="csX2" fmla="*/ 42862 w 719137"/>
              <a:gd name="csY2" fmla="*/ 238125 h 452438"/>
              <a:gd name="csX3" fmla="*/ 0 w 719137"/>
              <a:gd name="csY3" fmla="*/ 190500 h 452438"/>
              <a:gd name="csX4" fmla="*/ 66675 w 719137"/>
              <a:gd name="csY4" fmla="*/ 171450 h 452438"/>
              <a:gd name="csX5" fmla="*/ 142875 w 719137"/>
              <a:gd name="csY5" fmla="*/ 85725 h 452438"/>
              <a:gd name="csX6" fmla="*/ 161925 w 719137"/>
              <a:gd name="csY6" fmla="*/ 104775 h 452438"/>
              <a:gd name="csX7" fmla="*/ 214312 w 719137"/>
              <a:gd name="csY7" fmla="*/ 104775 h 452438"/>
              <a:gd name="csX8" fmla="*/ 304800 w 719137"/>
              <a:gd name="csY8" fmla="*/ 0 h 452438"/>
              <a:gd name="csX9" fmla="*/ 719137 w 719137"/>
              <a:gd name="csY9" fmla="*/ 233363 h 452438"/>
              <a:gd name="csX10" fmla="*/ 657225 w 719137"/>
              <a:gd name="csY10" fmla="*/ 242888 h 452438"/>
              <a:gd name="csX11" fmla="*/ 628650 w 719137"/>
              <a:gd name="csY11" fmla="*/ 285750 h 452438"/>
              <a:gd name="csX12" fmla="*/ 695325 w 719137"/>
              <a:gd name="csY12" fmla="*/ 342900 h 452438"/>
              <a:gd name="csX13" fmla="*/ 676275 w 719137"/>
              <a:gd name="csY13" fmla="*/ 395288 h 452438"/>
              <a:gd name="csX14" fmla="*/ 638175 w 719137"/>
              <a:gd name="csY14" fmla="*/ 452438 h 452438"/>
              <a:gd name="csX15" fmla="*/ 595312 w 719137"/>
              <a:gd name="csY15" fmla="*/ 452438 h 452438"/>
              <a:gd name="csX16" fmla="*/ 523875 w 719137"/>
              <a:gd name="csY16" fmla="*/ 452438 h 452438"/>
              <a:gd name="csX17" fmla="*/ 542925 w 719137"/>
              <a:gd name="csY17" fmla="*/ 428625 h 452438"/>
              <a:gd name="csX18" fmla="*/ 528637 w 719137"/>
              <a:gd name="csY18" fmla="*/ 409575 h 452438"/>
              <a:gd name="csX19" fmla="*/ 376237 w 719137"/>
              <a:gd name="csY19" fmla="*/ 423863 h 452438"/>
              <a:gd name="csX20" fmla="*/ 376237 w 719137"/>
              <a:gd name="csY20" fmla="*/ 385763 h 452438"/>
              <a:gd name="csX21" fmla="*/ 171450 w 719137"/>
              <a:gd name="csY21" fmla="*/ 385763 h 452438"/>
              <a:gd name="csX22" fmla="*/ 61912 w 719137"/>
              <a:gd name="csY22" fmla="*/ 347663 h 45243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719137" h="452438">
                <a:moveTo>
                  <a:pt x="61912" y="347663"/>
                </a:moveTo>
                <a:lnTo>
                  <a:pt x="14287" y="280988"/>
                </a:lnTo>
                <a:lnTo>
                  <a:pt x="42862" y="238125"/>
                </a:lnTo>
                <a:lnTo>
                  <a:pt x="0" y="190500"/>
                </a:lnTo>
                <a:lnTo>
                  <a:pt x="66675" y="171450"/>
                </a:lnTo>
                <a:lnTo>
                  <a:pt x="142875" y="85725"/>
                </a:lnTo>
                <a:lnTo>
                  <a:pt x="161925" y="104775"/>
                </a:lnTo>
                <a:lnTo>
                  <a:pt x="214312" y="104775"/>
                </a:lnTo>
                <a:lnTo>
                  <a:pt x="304800" y="0"/>
                </a:lnTo>
                <a:lnTo>
                  <a:pt x="719137" y="233363"/>
                </a:lnTo>
                <a:lnTo>
                  <a:pt x="657225" y="242888"/>
                </a:lnTo>
                <a:lnTo>
                  <a:pt x="628650" y="285750"/>
                </a:lnTo>
                <a:lnTo>
                  <a:pt x="695325" y="342900"/>
                </a:lnTo>
                <a:lnTo>
                  <a:pt x="676275" y="395288"/>
                </a:lnTo>
                <a:lnTo>
                  <a:pt x="638175" y="452438"/>
                </a:lnTo>
                <a:lnTo>
                  <a:pt x="595312" y="452438"/>
                </a:lnTo>
                <a:lnTo>
                  <a:pt x="523875" y="452438"/>
                </a:lnTo>
                <a:lnTo>
                  <a:pt x="542925" y="428625"/>
                </a:lnTo>
                <a:lnTo>
                  <a:pt x="528637" y="409575"/>
                </a:lnTo>
                <a:lnTo>
                  <a:pt x="376237" y="423863"/>
                </a:lnTo>
                <a:lnTo>
                  <a:pt x="376237" y="385763"/>
                </a:lnTo>
                <a:lnTo>
                  <a:pt x="171450" y="385763"/>
                </a:lnTo>
                <a:lnTo>
                  <a:pt x="61912" y="347663"/>
                </a:lnTo>
                <a:close/>
              </a:path>
            </a:pathLst>
          </a:custGeom>
          <a:solidFill>
            <a:schemeClr val="accent1">
              <a:alpha val="20000"/>
            </a:schemeClr>
          </a:solidFill>
          <a:ln w="19050">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23FDA55A-BDAB-6AE7-DAE8-49007E736DE8}"/>
              </a:ext>
            </a:extLst>
          </p:cNvPr>
          <p:cNvSpPr/>
          <p:nvPr/>
        </p:nvSpPr>
        <p:spPr>
          <a:xfrm>
            <a:off x="7958175" y="3148205"/>
            <a:ext cx="654050" cy="301625"/>
          </a:xfrm>
          <a:custGeom>
            <a:avLst/>
            <a:gdLst>
              <a:gd name="csX0" fmla="*/ 0 w 654050"/>
              <a:gd name="csY0" fmla="*/ 0 h 301625"/>
              <a:gd name="csX1" fmla="*/ 47625 w 654050"/>
              <a:gd name="csY1" fmla="*/ 139700 h 301625"/>
              <a:gd name="csX2" fmla="*/ 149225 w 654050"/>
              <a:gd name="csY2" fmla="*/ 142875 h 301625"/>
              <a:gd name="csX3" fmla="*/ 165100 w 654050"/>
              <a:gd name="csY3" fmla="*/ 177800 h 301625"/>
              <a:gd name="csX4" fmla="*/ 200025 w 654050"/>
              <a:gd name="csY4" fmla="*/ 203200 h 301625"/>
              <a:gd name="csX5" fmla="*/ 241300 w 654050"/>
              <a:gd name="csY5" fmla="*/ 219075 h 301625"/>
              <a:gd name="csX6" fmla="*/ 339725 w 654050"/>
              <a:gd name="csY6" fmla="*/ 219075 h 301625"/>
              <a:gd name="csX7" fmla="*/ 504825 w 654050"/>
              <a:gd name="csY7" fmla="*/ 212725 h 301625"/>
              <a:gd name="csX8" fmla="*/ 523875 w 654050"/>
              <a:gd name="csY8" fmla="*/ 292100 h 301625"/>
              <a:gd name="csX9" fmla="*/ 593725 w 654050"/>
              <a:gd name="csY9" fmla="*/ 301625 h 301625"/>
              <a:gd name="csX10" fmla="*/ 628650 w 654050"/>
              <a:gd name="csY10" fmla="*/ 231775 h 301625"/>
              <a:gd name="csX11" fmla="*/ 654050 w 654050"/>
              <a:gd name="csY11" fmla="*/ 114300 h 301625"/>
              <a:gd name="csX12" fmla="*/ 654050 w 654050"/>
              <a:gd name="csY12" fmla="*/ 44450 h 301625"/>
              <a:gd name="csX13" fmla="*/ 339725 w 654050"/>
              <a:gd name="csY13" fmla="*/ 34925 h 301625"/>
              <a:gd name="csX14" fmla="*/ 0 w 654050"/>
              <a:gd name="csY14" fmla="*/ 0 h 3016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654050" h="301625">
                <a:moveTo>
                  <a:pt x="0" y="0"/>
                </a:moveTo>
                <a:lnTo>
                  <a:pt x="47625" y="139700"/>
                </a:lnTo>
                <a:lnTo>
                  <a:pt x="149225" y="142875"/>
                </a:lnTo>
                <a:lnTo>
                  <a:pt x="165100" y="177800"/>
                </a:lnTo>
                <a:lnTo>
                  <a:pt x="200025" y="203200"/>
                </a:lnTo>
                <a:lnTo>
                  <a:pt x="241300" y="219075"/>
                </a:lnTo>
                <a:lnTo>
                  <a:pt x="339725" y="219075"/>
                </a:lnTo>
                <a:lnTo>
                  <a:pt x="504825" y="212725"/>
                </a:lnTo>
                <a:lnTo>
                  <a:pt x="523875" y="292100"/>
                </a:lnTo>
                <a:lnTo>
                  <a:pt x="593725" y="301625"/>
                </a:lnTo>
                <a:lnTo>
                  <a:pt x="628650" y="231775"/>
                </a:lnTo>
                <a:lnTo>
                  <a:pt x="654050" y="114300"/>
                </a:lnTo>
                <a:lnTo>
                  <a:pt x="654050" y="44450"/>
                </a:lnTo>
                <a:lnTo>
                  <a:pt x="339725" y="34925"/>
                </a:lnTo>
                <a:lnTo>
                  <a:pt x="0" y="0"/>
                </a:lnTo>
                <a:close/>
              </a:path>
            </a:pathLst>
          </a:custGeom>
          <a:solidFill>
            <a:srgbClr val="FF0000">
              <a:alpha val="20000"/>
            </a:srgbClr>
          </a:solid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4ECEB4B-1330-A4F8-EFD7-F5115818823F}"/>
              </a:ext>
            </a:extLst>
          </p:cNvPr>
          <p:cNvSpPr/>
          <p:nvPr/>
        </p:nvSpPr>
        <p:spPr>
          <a:xfrm>
            <a:off x="8043469" y="2739370"/>
            <a:ext cx="644525" cy="444500"/>
          </a:xfrm>
          <a:custGeom>
            <a:avLst/>
            <a:gdLst>
              <a:gd name="csX0" fmla="*/ 3175 w 644525"/>
              <a:gd name="csY0" fmla="*/ 419100 h 444500"/>
              <a:gd name="csX1" fmla="*/ 0 w 644525"/>
              <a:gd name="csY1" fmla="*/ 269875 h 444500"/>
              <a:gd name="csX2" fmla="*/ 114300 w 644525"/>
              <a:gd name="csY2" fmla="*/ 203200 h 444500"/>
              <a:gd name="csX3" fmla="*/ 200025 w 644525"/>
              <a:gd name="csY3" fmla="*/ 177800 h 444500"/>
              <a:gd name="csX4" fmla="*/ 269875 w 644525"/>
              <a:gd name="csY4" fmla="*/ 180975 h 444500"/>
              <a:gd name="csX5" fmla="*/ 263525 w 644525"/>
              <a:gd name="csY5" fmla="*/ 88900 h 444500"/>
              <a:gd name="csX6" fmla="*/ 454025 w 644525"/>
              <a:gd name="csY6" fmla="*/ 28575 h 444500"/>
              <a:gd name="csX7" fmla="*/ 498475 w 644525"/>
              <a:gd name="csY7" fmla="*/ 15875 h 444500"/>
              <a:gd name="csX8" fmla="*/ 523875 w 644525"/>
              <a:gd name="csY8" fmla="*/ 3175 h 444500"/>
              <a:gd name="csX9" fmla="*/ 552450 w 644525"/>
              <a:gd name="csY9" fmla="*/ 0 h 444500"/>
              <a:gd name="csX10" fmla="*/ 568325 w 644525"/>
              <a:gd name="csY10" fmla="*/ 19050 h 444500"/>
              <a:gd name="csX11" fmla="*/ 644525 w 644525"/>
              <a:gd name="csY11" fmla="*/ 19050 h 444500"/>
              <a:gd name="csX12" fmla="*/ 571500 w 644525"/>
              <a:gd name="csY12" fmla="*/ 136525 h 444500"/>
              <a:gd name="csX13" fmla="*/ 558800 w 644525"/>
              <a:gd name="csY13" fmla="*/ 180975 h 444500"/>
              <a:gd name="csX14" fmla="*/ 565150 w 644525"/>
              <a:gd name="csY14" fmla="*/ 228600 h 444500"/>
              <a:gd name="csX15" fmla="*/ 574675 w 644525"/>
              <a:gd name="csY15" fmla="*/ 276225 h 444500"/>
              <a:gd name="csX16" fmla="*/ 577850 w 644525"/>
              <a:gd name="csY16" fmla="*/ 444500 h 444500"/>
              <a:gd name="csX17" fmla="*/ 263525 w 644525"/>
              <a:gd name="csY17" fmla="*/ 438150 h 444500"/>
              <a:gd name="csX18" fmla="*/ 3175 w 644525"/>
              <a:gd name="csY18" fmla="*/ 419100 h 444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644525" h="444500">
                <a:moveTo>
                  <a:pt x="3175" y="419100"/>
                </a:moveTo>
                <a:cubicBezTo>
                  <a:pt x="2117" y="369358"/>
                  <a:pt x="1058" y="319617"/>
                  <a:pt x="0" y="269875"/>
                </a:cubicBezTo>
                <a:lnTo>
                  <a:pt x="114300" y="203200"/>
                </a:lnTo>
                <a:lnTo>
                  <a:pt x="200025" y="177800"/>
                </a:lnTo>
                <a:lnTo>
                  <a:pt x="269875" y="180975"/>
                </a:lnTo>
                <a:lnTo>
                  <a:pt x="263525" y="88900"/>
                </a:lnTo>
                <a:lnTo>
                  <a:pt x="454025" y="28575"/>
                </a:lnTo>
                <a:lnTo>
                  <a:pt x="498475" y="15875"/>
                </a:lnTo>
                <a:lnTo>
                  <a:pt x="523875" y="3175"/>
                </a:lnTo>
                <a:lnTo>
                  <a:pt x="552450" y="0"/>
                </a:lnTo>
                <a:lnTo>
                  <a:pt x="568325" y="19050"/>
                </a:lnTo>
                <a:lnTo>
                  <a:pt x="644525" y="19050"/>
                </a:lnTo>
                <a:lnTo>
                  <a:pt x="571500" y="136525"/>
                </a:lnTo>
                <a:lnTo>
                  <a:pt x="558800" y="180975"/>
                </a:lnTo>
                <a:lnTo>
                  <a:pt x="565150" y="228600"/>
                </a:lnTo>
                <a:lnTo>
                  <a:pt x="574675" y="276225"/>
                </a:lnTo>
                <a:cubicBezTo>
                  <a:pt x="575733" y="332317"/>
                  <a:pt x="576792" y="388408"/>
                  <a:pt x="577850" y="444500"/>
                </a:cubicBezTo>
                <a:lnTo>
                  <a:pt x="263525" y="438150"/>
                </a:lnTo>
                <a:lnTo>
                  <a:pt x="3175" y="419100"/>
                </a:lnTo>
                <a:close/>
              </a:path>
            </a:pathLst>
          </a:custGeom>
          <a:solidFill>
            <a:schemeClr val="accent6">
              <a:lumMod val="50000"/>
              <a:alpha val="20000"/>
            </a:schemeClr>
          </a:solidFill>
          <a:ln w="19050">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Right 11">
            <a:extLst>
              <a:ext uri="{FF2B5EF4-FFF2-40B4-BE49-F238E27FC236}">
                <a16:creationId xmlns:a16="http://schemas.microsoft.com/office/drawing/2014/main" id="{DBEF7E9D-A21D-72E6-5853-6F68E6F46886}"/>
              </a:ext>
            </a:extLst>
          </p:cNvPr>
          <p:cNvSpPr/>
          <p:nvPr/>
        </p:nvSpPr>
        <p:spPr>
          <a:xfrm rot="373559">
            <a:off x="8315246" y="2967557"/>
            <a:ext cx="345720" cy="83890"/>
          </a:xfrm>
          <a:prstGeom prst="rightArrow">
            <a:avLst>
              <a:gd name="adj1" fmla="val 11907"/>
              <a:gd name="adj2" fmla="val 76665"/>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5A2B01B1-6CD1-EA28-D26A-92945936D8A7}"/>
              </a:ext>
            </a:extLst>
          </p:cNvPr>
          <p:cNvSpPr/>
          <p:nvPr/>
        </p:nvSpPr>
        <p:spPr>
          <a:xfrm>
            <a:off x="8539753" y="3155587"/>
            <a:ext cx="368300" cy="381000"/>
          </a:xfrm>
          <a:custGeom>
            <a:avLst/>
            <a:gdLst>
              <a:gd name="csX0" fmla="*/ 0 w 368300"/>
              <a:gd name="csY0" fmla="*/ 285750 h 381000"/>
              <a:gd name="csX1" fmla="*/ 50800 w 368300"/>
              <a:gd name="csY1" fmla="*/ 117475 h 381000"/>
              <a:gd name="csX2" fmla="*/ 57150 w 368300"/>
              <a:gd name="csY2" fmla="*/ 41275 h 381000"/>
              <a:gd name="csX3" fmla="*/ 187325 w 368300"/>
              <a:gd name="csY3" fmla="*/ 44450 h 381000"/>
              <a:gd name="csX4" fmla="*/ 200025 w 368300"/>
              <a:gd name="csY4" fmla="*/ 0 h 381000"/>
              <a:gd name="csX5" fmla="*/ 257175 w 368300"/>
              <a:gd name="csY5" fmla="*/ 0 h 381000"/>
              <a:gd name="csX6" fmla="*/ 257175 w 368300"/>
              <a:gd name="csY6" fmla="*/ 73025 h 381000"/>
              <a:gd name="csX7" fmla="*/ 269875 w 368300"/>
              <a:gd name="csY7" fmla="*/ 88900 h 381000"/>
              <a:gd name="csX8" fmla="*/ 225425 w 368300"/>
              <a:gd name="csY8" fmla="*/ 190500 h 381000"/>
              <a:gd name="csX9" fmla="*/ 260350 w 368300"/>
              <a:gd name="csY9" fmla="*/ 196850 h 381000"/>
              <a:gd name="csX10" fmla="*/ 323850 w 368300"/>
              <a:gd name="csY10" fmla="*/ 196850 h 381000"/>
              <a:gd name="csX11" fmla="*/ 333375 w 368300"/>
              <a:gd name="csY11" fmla="*/ 177800 h 381000"/>
              <a:gd name="csX12" fmla="*/ 368300 w 368300"/>
              <a:gd name="csY12" fmla="*/ 174625 h 381000"/>
              <a:gd name="csX13" fmla="*/ 365125 w 368300"/>
              <a:gd name="csY13" fmla="*/ 381000 h 381000"/>
              <a:gd name="csX14" fmla="*/ 317500 w 368300"/>
              <a:gd name="csY14" fmla="*/ 381000 h 381000"/>
              <a:gd name="csX15" fmla="*/ 314325 w 368300"/>
              <a:gd name="csY15" fmla="*/ 349250 h 381000"/>
              <a:gd name="csX16" fmla="*/ 231775 w 368300"/>
              <a:gd name="csY16" fmla="*/ 342900 h 381000"/>
              <a:gd name="csX17" fmla="*/ 231775 w 368300"/>
              <a:gd name="csY17" fmla="*/ 349250 h 381000"/>
              <a:gd name="csX18" fmla="*/ 219075 w 368300"/>
              <a:gd name="csY18" fmla="*/ 352425 h 381000"/>
              <a:gd name="csX19" fmla="*/ 222250 w 368300"/>
              <a:gd name="csY19" fmla="*/ 330200 h 381000"/>
              <a:gd name="csX20" fmla="*/ 155575 w 368300"/>
              <a:gd name="csY20" fmla="*/ 330200 h 381000"/>
              <a:gd name="csX21" fmla="*/ 180975 w 368300"/>
              <a:gd name="csY21" fmla="*/ 282575 h 381000"/>
              <a:gd name="csX22" fmla="*/ 107950 w 368300"/>
              <a:gd name="csY22" fmla="*/ 276225 h 381000"/>
              <a:gd name="csX23" fmla="*/ 76200 w 368300"/>
              <a:gd name="csY23" fmla="*/ 276225 h 381000"/>
              <a:gd name="csX24" fmla="*/ 0 w 368300"/>
              <a:gd name="csY24" fmla="*/ 285750 h 381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368300" h="381000">
                <a:moveTo>
                  <a:pt x="0" y="285750"/>
                </a:moveTo>
                <a:lnTo>
                  <a:pt x="50800" y="117475"/>
                </a:lnTo>
                <a:lnTo>
                  <a:pt x="57150" y="41275"/>
                </a:lnTo>
                <a:lnTo>
                  <a:pt x="187325" y="44450"/>
                </a:lnTo>
                <a:lnTo>
                  <a:pt x="200025" y="0"/>
                </a:lnTo>
                <a:lnTo>
                  <a:pt x="257175" y="0"/>
                </a:lnTo>
                <a:lnTo>
                  <a:pt x="257175" y="73025"/>
                </a:lnTo>
                <a:lnTo>
                  <a:pt x="269875" y="88900"/>
                </a:lnTo>
                <a:lnTo>
                  <a:pt x="225425" y="190500"/>
                </a:lnTo>
                <a:lnTo>
                  <a:pt x="260350" y="196850"/>
                </a:lnTo>
                <a:lnTo>
                  <a:pt x="323850" y="196850"/>
                </a:lnTo>
                <a:lnTo>
                  <a:pt x="333375" y="177800"/>
                </a:lnTo>
                <a:lnTo>
                  <a:pt x="368300" y="174625"/>
                </a:lnTo>
                <a:cubicBezTo>
                  <a:pt x="367242" y="243417"/>
                  <a:pt x="366183" y="312208"/>
                  <a:pt x="365125" y="381000"/>
                </a:cubicBezTo>
                <a:lnTo>
                  <a:pt x="317500" y="381000"/>
                </a:lnTo>
                <a:lnTo>
                  <a:pt x="314325" y="349250"/>
                </a:lnTo>
                <a:lnTo>
                  <a:pt x="231775" y="342900"/>
                </a:lnTo>
                <a:lnTo>
                  <a:pt x="231775" y="349250"/>
                </a:lnTo>
                <a:lnTo>
                  <a:pt x="219075" y="352425"/>
                </a:lnTo>
                <a:lnTo>
                  <a:pt x="222250" y="330200"/>
                </a:lnTo>
                <a:lnTo>
                  <a:pt x="155575" y="330200"/>
                </a:lnTo>
                <a:lnTo>
                  <a:pt x="180975" y="282575"/>
                </a:lnTo>
                <a:lnTo>
                  <a:pt x="107950" y="276225"/>
                </a:lnTo>
                <a:lnTo>
                  <a:pt x="76200" y="276225"/>
                </a:lnTo>
                <a:lnTo>
                  <a:pt x="0" y="285750"/>
                </a:lnTo>
                <a:close/>
              </a:path>
            </a:pathLst>
          </a:custGeom>
          <a:solidFill>
            <a:srgbClr val="FF0000">
              <a:alpha val="20000"/>
            </a:srgbClr>
          </a:solid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DCC8870F-EFB2-7E72-5C4F-AEF7082581C3}"/>
              </a:ext>
            </a:extLst>
          </p:cNvPr>
          <p:cNvSpPr/>
          <p:nvPr/>
        </p:nvSpPr>
        <p:spPr>
          <a:xfrm>
            <a:off x="8193913" y="2380277"/>
            <a:ext cx="297656" cy="440531"/>
          </a:xfrm>
          <a:custGeom>
            <a:avLst/>
            <a:gdLst>
              <a:gd name="csX0" fmla="*/ 40481 w 297656"/>
              <a:gd name="csY0" fmla="*/ 0 h 440531"/>
              <a:gd name="csX1" fmla="*/ 71437 w 297656"/>
              <a:gd name="csY1" fmla="*/ 100013 h 440531"/>
              <a:gd name="csX2" fmla="*/ 59531 w 297656"/>
              <a:gd name="csY2" fmla="*/ 211931 h 440531"/>
              <a:gd name="csX3" fmla="*/ 50006 w 297656"/>
              <a:gd name="csY3" fmla="*/ 254794 h 440531"/>
              <a:gd name="csX4" fmla="*/ 0 w 297656"/>
              <a:gd name="csY4" fmla="*/ 285750 h 440531"/>
              <a:gd name="csX5" fmla="*/ 14287 w 297656"/>
              <a:gd name="csY5" fmla="*/ 304800 h 440531"/>
              <a:gd name="csX6" fmla="*/ 64293 w 297656"/>
              <a:gd name="csY6" fmla="*/ 328613 h 440531"/>
              <a:gd name="csX7" fmla="*/ 95250 w 297656"/>
              <a:gd name="csY7" fmla="*/ 323850 h 440531"/>
              <a:gd name="csX8" fmla="*/ 100012 w 297656"/>
              <a:gd name="csY8" fmla="*/ 338138 h 440531"/>
              <a:gd name="csX9" fmla="*/ 147637 w 297656"/>
              <a:gd name="csY9" fmla="*/ 347663 h 440531"/>
              <a:gd name="csX10" fmla="*/ 157162 w 297656"/>
              <a:gd name="csY10" fmla="*/ 440531 h 440531"/>
              <a:gd name="csX11" fmla="*/ 297656 w 297656"/>
              <a:gd name="csY11" fmla="*/ 392906 h 440531"/>
              <a:gd name="csX12" fmla="*/ 295275 w 297656"/>
              <a:gd name="csY12" fmla="*/ 183356 h 440531"/>
              <a:gd name="csX13" fmla="*/ 235743 w 297656"/>
              <a:gd name="csY13" fmla="*/ 180975 h 440531"/>
              <a:gd name="csX14" fmla="*/ 40481 w 297656"/>
              <a:gd name="csY14" fmla="*/ 0 h 4405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297656" h="440531">
                <a:moveTo>
                  <a:pt x="40481" y="0"/>
                </a:moveTo>
                <a:lnTo>
                  <a:pt x="71437" y="100013"/>
                </a:lnTo>
                <a:lnTo>
                  <a:pt x="59531" y="211931"/>
                </a:lnTo>
                <a:lnTo>
                  <a:pt x="50006" y="254794"/>
                </a:lnTo>
                <a:lnTo>
                  <a:pt x="0" y="285750"/>
                </a:lnTo>
                <a:lnTo>
                  <a:pt x="14287" y="304800"/>
                </a:lnTo>
                <a:lnTo>
                  <a:pt x="64293" y="328613"/>
                </a:lnTo>
                <a:lnTo>
                  <a:pt x="95250" y="323850"/>
                </a:lnTo>
                <a:lnTo>
                  <a:pt x="100012" y="338138"/>
                </a:lnTo>
                <a:lnTo>
                  <a:pt x="147637" y="347663"/>
                </a:lnTo>
                <a:lnTo>
                  <a:pt x="157162" y="440531"/>
                </a:lnTo>
                <a:lnTo>
                  <a:pt x="297656" y="392906"/>
                </a:lnTo>
                <a:cubicBezTo>
                  <a:pt x="296862" y="323056"/>
                  <a:pt x="296069" y="253206"/>
                  <a:pt x="295275" y="183356"/>
                </a:cubicBezTo>
                <a:lnTo>
                  <a:pt x="235743" y="180975"/>
                </a:lnTo>
                <a:lnTo>
                  <a:pt x="40481" y="0"/>
                </a:lnTo>
                <a:close/>
              </a:path>
            </a:pathLst>
          </a:custGeom>
          <a:solidFill>
            <a:srgbClr val="0070C0">
              <a:alpha val="20000"/>
            </a:srgbClr>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Right 16">
            <a:extLst>
              <a:ext uri="{FF2B5EF4-FFF2-40B4-BE49-F238E27FC236}">
                <a16:creationId xmlns:a16="http://schemas.microsoft.com/office/drawing/2014/main" id="{E9A7B8AB-C922-C301-F7DD-922ED2E2271B}"/>
              </a:ext>
            </a:extLst>
          </p:cNvPr>
          <p:cNvSpPr/>
          <p:nvPr/>
        </p:nvSpPr>
        <p:spPr>
          <a:xfrm rot="20614465">
            <a:off x="8487169" y="2563474"/>
            <a:ext cx="345720" cy="83890"/>
          </a:xfrm>
          <a:prstGeom prst="rightArrow">
            <a:avLst>
              <a:gd name="adj1" fmla="val 11907"/>
              <a:gd name="adj2" fmla="val 76665"/>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Callout: Line 19">
            <a:extLst>
              <a:ext uri="{FF2B5EF4-FFF2-40B4-BE49-F238E27FC236}">
                <a16:creationId xmlns:a16="http://schemas.microsoft.com/office/drawing/2014/main" id="{015C1ABA-23AF-064B-A545-E0A1EE1240F9}"/>
              </a:ext>
            </a:extLst>
          </p:cNvPr>
          <p:cNvSpPr/>
          <p:nvPr/>
        </p:nvSpPr>
        <p:spPr>
          <a:xfrm>
            <a:off x="9062469" y="2679004"/>
            <a:ext cx="1438856" cy="239949"/>
          </a:xfrm>
          <a:prstGeom prst="borderCallout1">
            <a:avLst>
              <a:gd name="adj1" fmla="val 46689"/>
              <a:gd name="adj2" fmla="val 644"/>
              <a:gd name="adj3" fmla="val 1604"/>
              <a:gd name="adj4" fmla="val -38947"/>
            </a:avLst>
          </a:prstGeom>
          <a:solidFill>
            <a:srgbClr val="FFFFFF">
              <a:alpha val="5019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a:solidFill>
                  <a:schemeClr val="tx1"/>
                </a:solidFill>
                <a:latin typeface="Montserrat" pitchFamily="2" charset="0"/>
              </a:rPr>
              <a:t>JR Lewis ES to Williams ES</a:t>
            </a:r>
          </a:p>
        </p:txBody>
      </p:sp>
      <p:sp>
        <p:nvSpPr>
          <p:cNvPr id="5" name="Slide Number Placeholder 4">
            <a:extLst>
              <a:ext uri="{FF2B5EF4-FFF2-40B4-BE49-F238E27FC236}">
                <a16:creationId xmlns:a16="http://schemas.microsoft.com/office/drawing/2014/main" id="{20518884-EA7C-AB59-F62D-9E4D39D5347E}"/>
              </a:ext>
            </a:extLst>
          </p:cNvPr>
          <p:cNvSpPr>
            <a:spLocks noGrp="1"/>
          </p:cNvSpPr>
          <p:nvPr>
            <p:ph type="sldNum" sz="quarter" idx="12"/>
          </p:nvPr>
        </p:nvSpPr>
        <p:spPr/>
        <p:txBody>
          <a:bodyPr/>
          <a:lstStyle/>
          <a:p>
            <a:fld id="{34BBD38D-6FAE-4556-B07B-F27BFDAF3ED8}" type="slidenum">
              <a:rPr lang="en-US" smtClean="0"/>
              <a:t>13</a:t>
            </a:fld>
            <a:endParaRPr lang="en-US"/>
          </a:p>
        </p:txBody>
      </p:sp>
    </p:spTree>
    <p:extLst>
      <p:ext uri="{BB962C8B-B14F-4D97-AF65-F5344CB8AC3E}">
        <p14:creationId xmlns:p14="http://schemas.microsoft.com/office/powerpoint/2010/main" val="11429615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8E7AF-C544-B91B-CF92-CF29A730D329}"/>
            </a:ext>
          </a:extLst>
        </p:cNvPr>
        <p:cNvGrpSpPr/>
        <p:nvPr/>
      </p:nvGrpSpPr>
      <p:grpSpPr>
        <a:xfrm>
          <a:off x="0" y="0"/>
          <a:ext cx="0" cy="0"/>
          <a:chOff x="0" y="0"/>
          <a:chExt cx="0" cy="0"/>
        </a:xfrm>
      </p:grpSpPr>
      <p:pic>
        <p:nvPicPr>
          <p:cNvPr id="19" name="Picture 18">
            <a:extLst>
              <a:ext uri="{FF2B5EF4-FFF2-40B4-BE49-F238E27FC236}">
                <a16:creationId xmlns:a16="http://schemas.microsoft.com/office/drawing/2014/main" id="{9113CEDA-4890-33D6-D1E6-0E719F73F8E7}"/>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3995775" y="-1474343"/>
            <a:ext cx="7924800" cy="9985248"/>
          </a:xfrm>
          <a:prstGeom prst="rect">
            <a:avLst/>
          </a:prstGeom>
        </p:spPr>
      </p:pic>
      <p:sp>
        <p:nvSpPr>
          <p:cNvPr id="4" name="TextBox 3">
            <a:extLst>
              <a:ext uri="{FF2B5EF4-FFF2-40B4-BE49-F238E27FC236}">
                <a16:creationId xmlns:a16="http://schemas.microsoft.com/office/drawing/2014/main" id="{F3F81A35-E60F-DE84-7600-845DD47D40C3}"/>
              </a:ext>
            </a:extLst>
          </p:cNvPr>
          <p:cNvSpPr txBox="1"/>
          <p:nvPr/>
        </p:nvSpPr>
        <p:spPr>
          <a:xfrm>
            <a:off x="404315" y="187796"/>
            <a:ext cx="3688428" cy="1323439"/>
          </a:xfrm>
          <a:prstGeom prst="rect">
            <a:avLst/>
          </a:prstGeom>
          <a:noFill/>
        </p:spPr>
        <p:txBody>
          <a:bodyPr wrap="square" lIns="91440" tIns="45720" rIns="91440" bIns="45720" rtlCol="0" anchor="t">
            <a:spAutoFit/>
          </a:bodyPr>
          <a:lstStyle/>
          <a:p>
            <a:r>
              <a:rPr lang="en-US" sz="4000" b="1">
                <a:solidFill>
                  <a:srgbClr val="199BD7"/>
                </a:solidFill>
                <a:latin typeface="Arial Nova" panose="020B0504020202020204" pitchFamily="34" charset="0"/>
                <a:cs typeface="Arial"/>
              </a:rPr>
              <a:t>OPTION 1 - ELEMENTARY</a:t>
            </a:r>
          </a:p>
        </p:txBody>
      </p:sp>
      <p:sp>
        <p:nvSpPr>
          <p:cNvPr id="13" name="Callout: Line 12">
            <a:extLst>
              <a:ext uri="{FF2B5EF4-FFF2-40B4-BE49-F238E27FC236}">
                <a16:creationId xmlns:a16="http://schemas.microsoft.com/office/drawing/2014/main" id="{806B39CE-75A4-FF45-9C9F-E5619D1202A7}"/>
              </a:ext>
            </a:extLst>
          </p:cNvPr>
          <p:cNvSpPr/>
          <p:nvPr/>
        </p:nvSpPr>
        <p:spPr>
          <a:xfrm>
            <a:off x="5053014" y="165628"/>
            <a:ext cx="1449304" cy="239949"/>
          </a:xfrm>
          <a:prstGeom prst="borderCallout1">
            <a:avLst>
              <a:gd name="adj1" fmla="val 354685"/>
              <a:gd name="adj2" fmla="val 92285"/>
              <a:gd name="adj3" fmla="val 100652"/>
              <a:gd name="adj4" fmla="val 50228"/>
            </a:avLst>
          </a:prstGeom>
          <a:solidFill>
            <a:srgbClr val="FFFFFF">
              <a:alpha val="5019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a:solidFill>
                  <a:schemeClr val="tx1"/>
                </a:solidFill>
                <a:latin typeface="Montserrat" pitchFamily="2" charset="0"/>
              </a:rPr>
              <a:t>Carter ES to Springdale ES</a:t>
            </a:r>
          </a:p>
        </p:txBody>
      </p:sp>
      <p:sp>
        <p:nvSpPr>
          <p:cNvPr id="35" name="Callout: Line 34">
            <a:extLst>
              <a:ext uri="{FF2B5EF4-FFF2-40B4-BE49-F238E27FC236}">
                <a16:creationId xmlns:a16="http://schemas.microsoft.com/office/drawing/2014/main" id="{853F8935-953D-D89D-C508-09156477A64B}"/>
              </a:ext>
            </a:extLst>
          </p:cNvPr>
          <p:cNvSpPr/>
          <p:nvPr/>
        </p:nvSpPr>
        <p:spPr>
          <a:xfrm>
            <a:off x="8057936" y="2035969"/>
            <a:ext cx="1438856" cy="239949"/>
          </a:xfrm>
          <a:prstGeom prst="borderCallout1">
            <a:avLst>
              <a:gd name="adj1" fmla="val 46689"/>
              <a:gd name="adj2" fmla="val 644"/>
              <a:gd name="adj3" fmla="val 17482"/>
              <a:gd name="adj4" fmla="val -21404"/>
            </a:avLst>
          </a:prstGeom>
          <a:solidFill>
            <a:srgbClr val="FFFFFF">
              <a:alpha val="5019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a:solidFill>
                  <a:schemeClr val="tx1"/>
                </a:solidFill>
                <a:latin typeface="Montserrat" pitchFamily="2" charset="0"/>
              </a:rPr>
              <a:t>Carter ES to JR Lewis ES</a:t>
            </a:r>
          </a:p>
        </p:txBody>
      </p:sp>
      <p:sp>
        <p:nvSpPr>
          <p:cNvPr id="40" name="Callout: Line 39">
            <a:extLst>
              <a:ext uri="{FF2B5EF4-FFF2-40B4-BE49-F238E27FC236}">
                <a16:creationId xmlns:a16="http://schemas.microsoft.com/office/drawing/2014/main" id="{8AB1F544-61F0-53A1-3364-2D4B963FDDB2}"/>
              </a:ext>
            </a:extLst>
          </p:cNvPr>
          <p:cNvSpPr/>
          <p:nvPr/>
        </p:nvSpPr>
        <p:spPr>
          <a:xfrm>
            <a:off x="6502208" y="2881924"/>
            <a:ext cx="1382815" cy="239949"/>
          </a:xfrm>
          <a:prstGeom prst="borderCallout1">
            <a:avLst>
              <a:gd name="adj1" fmla="val 52039"/>
              <a:gd name="adj2" fmla="val 99701"/>
              <a:gd name="adj3" fmla="val 68683"/>
              <a:gd name="adj4" fmla="val 117123"/>
            </a:avLst>
          </a:prstGeom>
          <a:solidFill>
            <a:srgbClr val="FFFFFF">
              <a:alpha val="5019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a:solidFill>
                  <a:schemeClr val="tx1"/>
                </a:solidFill>
                <a:latin typeface="Montserrat" pitchFamily="2" charset="0"/>
              </a:rPr>
              <a:t>Hartley ES to Ingram ES</a:t>
            </a:r>
          </a:p>
        </p:txBody>
      </p:sp>
      <p:sp>
        <p:nvSpPr>
          <p:cNvPr id="41" name="Callout: Line 40">
            <a:extLst>
              <a:ext uri="{FF2B5EF4-FFF2-40B4-BE49-F238E27FC236}">
                <a16:creationId xmlns:a16="http://schemas.microsoft.com/office/drawing/2014/main" id="{633291DD-9969-5A5C-E432-7FFB77D97B54}"/>
              </a:ext>
            </a:extLst>
          </p:cNvPr>
          <p:cNvSpPr/>
          <p:nvPr/>
        </p:nvSpPr>
        <p:spPr>
          <a:xfrm>
            <a:off x="4243310" y="805413"/>
            <a:ext cx="1382815" cy="239949"/>
          </a:xfrm>
          <a:prstGeom prst="borderCallout1">
            <a:avLst>
              <a:gd name="adj1" fmla="val 99054"/>
              <a:gd name="adj2" fmla="val 51562"/>
              <a:gd name="adj3" fmla="val 324272"/>
              <a:gd name="adj4" fmla="val 110102"/>
            </a:avLst>
          </a:prstGeom>
          <a:solidFill>
            <a:srgbClr val="FFFFFF">
              <a:alpha val="5019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a:solidFill>
                  <a:schemeClr val="tx1"/>
                </a:solidFill>
                <a:latin typeface="Montserrat" pitchFamily="2" charset="0"/>
              </a:rPr>
              <a:t>Carter ES to Heritage ES</a:t>
            </a:r>
          </a:p>
        </p:txBody>
      </p:sp>
      <p:sp>
        <p:nvSpPr>
          <p:cNvPr id="42" name="Callout: Line 41">
            <a:extLst>
              <a:ext uri="{FF2B5EF4-FFF2-40B4-BE49-F238E27FC236}">
                <a16:creationId xmlns:a16="http://schemas.microsoft.com/office/drawing/2014/main" id="{8F317669-F130-2B63-0500-74EF82E95900}"/>
              </a:ext>
            </a:extLst>
          </p:cNvPr>
          <p:cNvSpPr/>
          <p:nvPr/>
        </p:nvSpPr>
        <p:spPr>
          <a:xfrm>
            <a:off x="7705904" y="1524570"/>
            <a:ext cx="1211625" cy="239949"/>
          </a:xfrm>
          <a:prstGeom prst="borderCallout1">
            <a:avLst>
              <a:gd name="adj1" fmla="val 57769"/>
              <a:gd name="adj2" fmla="val -418"/>
              <a:gd name="adj3" fmla="val 186773"/>
              <a:gd name="adj4" fmla="val -57862"/>
            </a:avLst>
          </a:prstGeom>
          <a:solidFill>
            <a:srgbClr val="FFFFFF">
              <a:alpha val="5019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a:solidFill>
                  <a:schemeClr val="tx1"/>
                </a:solidFill>
                <a:latin typeface="Montserrat" pitchFamily="2" charset="0"/>
              </a:rPr>
              <a:t>Carter ES to Union ES</a:t>
            </a:r>
          </a:p>
        </p:txBody>
      </p:sp>
      <p:sp>
        <p:nvSpPr>
          <p:cNvPr id="43" name="Callout: Line 42">
            <a:extLst>
              <a:ext uri="{FF2B5EF4-FFF2-40B4-BE49-F238E27FC236}">
                <a16:creationId xmlns:a16="http://schemas.microsoft.com/office/drawing/2014/main" id="{661A0A09-D0B9-633A-4B44-A49526B40007}"/>
              </a:ext>
            </a:extLst>
          </p:cNvPr>
          <p:cNvSpPr/>
          <p:nvPr/>
        </p:nvSpPr>
        <p:spPr>
          <a:xfrm>
            <a:off x="8421687" y="3857486"/>
            <a:ext cx="1516063" cy="239949"/>
          </a:xfrm>
          <a:prstGeom prst="borderCallout1">
            <a:avLst>
              <a:gd name="adj1" fmla="val -3534"/>
              <a:gd name="adj2" fmla="val 29424"/>
              <a:gd name="adj3" fmla="val -219044"/>
              <a:gd name="adj4" fmla="val 15442"/>
            </a:avLst>
          </a:prstGeom>
          <a:solidFill>
            <a:srgbClr val="FFFFFF">
              <a:alpha val="5019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a:solidFill>
                  <a:schemeClr val="tx1"/>
                </a:solidFill>
                <a:latin typeface="Montserrat" pitchFamily="2" charset="0"/>
              </a:rPr>
              <a:t>Hartley ES and Ingram ES to </a:t>
            </a:r>
          </a:p>
          <a:p>
            <a:pPr algn="ctr"/>
            <a:r>
              <a:rPr lang="en-US" sz="700" b="1">
                <a:solidFill>
                  <a:schemeClr val="tx1"/>
                </a:solidFill>
                <a:latin typeface="Montserrat" pitchFamily="2" charset="0"/>
              </a:rPr>
              <a:t>Southfield ES</a:t>
            </a:r>
          </a:p>
        </p:txBody>
      </p:sp>
      <p:sp>
        <p:nvSpPr>
          <p:cNvPr id="46" name="Arrow: Right 45">
            <a:extLst>
              <a:ext uri="{FF2B5EF4-FFF2-40B4-BE49-F238E27FC236}">
                <a16:creationId xmlns:a16="http://schemas.microsoft.com/office/drawing/2014/main" id="{E4B301F3-3CAF-0BFA-400C-13A68DBA9D97}"/>
              </a:ext>
            </a:extLst>
          </p:cNvPr>
          <p:cNvSpPr/>
          <p:nvPr/>
        </p:nvSpPr>
        <p:spPr>
          <a:xfrm rot="4042492">
            <a:off x="6860847" y="2274219"/>
            <a:ext cx="368770" cy="140188"/>
          </a:xfrm>
          <a:prstGeom prst="rightArrow">
            <a:avLst>
              <a:gd name="adj1" fmla="val 11907"/>
              <a:gd name="adj2" fmla="val 76665"/>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Arrow: Right 53">
            <a:extLst>
              <a:ext uri="{FF2B5EF4-FFF2-40B4-BE49-F238E27FC236}">
                <a16:creationId xmlns:a16="http://schemas.microsoft.com/office/drawing/2014/main" id="{0406098E-CF5F-CD1C-C3EB-AE78708C19DC}"/>
              </a:ext>
            </a:extLst>
          </p:cNvPr>
          <p:cNvSpPr/>
          <p:nvPr/>
        </p:nvSpPr>
        <p:spPr>
          <a:xfrm>
            <a:off x="6686282" y="1067816"/>
            <a:ext cx="424223" cy="175767"/>
          </a:xfrm>
          <a:prstGeom prst="rightArrow">
            <a:avLst>
              <a:gd name="adj1" fmla="val 11907"/>
              <a:gd name="adj2" fmla="val 76665"/>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Arrow: Right 54">
            <a:extLst>
              <a:ext uri="{FF2B5EF4-FFF2-40B4-BE49-F238E27FC236}">
                <a16:creationId xmlns:a16="http://schemas.microsoft.com/office/drawing/2014/main" id="{9E445EB9-CEB0-F7D1-B5DA-5B139689312C}"/>
              </a:ext>
            </a:extLst>
          </p:cNvPr>
          <p:cNvSpPr/>
          <p:nvPr/>
        </p:nvSpPr>
        <p:spPr>
          <a:xfrm rot="2405798">
            <a:off x="5898941" y="1990555"/>
            <a:ext cx="597218" cy="140701"/>
          </a:xfrm>
          <a:prstGeom prst="rightArrow">
            <a:avLst>
              <a:gd name="adj1" fmla="val 11907"/>
              <a:gd name="adj2" fmla="val 76665"/>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Arrow: Right 57">
            <a:extLst>
              <a:ext uri="{FF2B5EF4-FFF2-40B4-BE49-F238E27FC236}">
                <a16:creationId xmlns:a16="http://schemas.microsoft.com/office/drawing/2014/main" id="{C6F23CF8-8683-031E-5D03-789FE4B5A6E8}"/>
              </a:ext>
            </a:extLst>
          </p:cNvPr>
          <p:cNvSpPr/>
          <p:nvPr/>
        </p:nvSpPr>
        <p:spPr>
          <a:xfrm rot="4131481">
            <a:off x="7622100" y="2276221"/>
            <a:ext cx="436912" cy="139232"/>
          </a:xfrm>
          <a:prstGeom prst="rightArrow">
            <a:avLst>
              <a:gd name="adj1" fmla="val 11907"/>
              <a:gd name="adj2" fmla="val 76665"/>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Arrow: Right 58">
            <a:extLst>
              <a:ext uri="{FF2B5EF4-FFF2-40B4-BE49-F238E27FC236}">
                <a16:creationId xmlns:a16="http://schemas.microsoft.com/office/drawing/2014/main" id="{2644EB26-8F6B-A4EE-B96A-EE722DE979C1}"/>
              </a:ext>
            </a:extLst>
          </p:cNvPr>
          <p:cNvSpPr/>
          <p:nvPr/>
        </p:nvSpPr>
        <p:spPr>
          <a:xfrm rot="7822131">
            <a:off x="8193452" y="3472369"/>
            <a:ext cx="456469" cy="129717"/>
          </a:xfrm>
          <a:prstGeom prst="rightArrow">
            <a:avLst>
              <a:gd name="adj1" fmla="val 11907"/>
              <a:gd name="adj2" fmla="val 76665"/>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B57E9F81-6887-63DF-212E-03672A57A656}"/>
              </a:ext>
            </a:extLst>
          </p:cNvPr>
          <p:cNvSpPr txBox="1"/>
          <p:nvPr/>
        </p:nvSpPr>
        <p:spPr>
          <a:xfrm>
            <a:off x="269688" y="2010660"/>
            <a:ext cx="3133725" cy="3801041"/>
          </a:xfrm>
          <a:prstGeom prst="rect">
            <a:avLst/>
          </a:prstGeom>
          <a:solidFill>
            <a:schemeClr val="bg1">
              <a:lumMod val="95000"/>
            </a:schemeClr>
          </a:solidFill>
          <a:ln>
            <a:solidFill>
              <a:schemeClr val="tx1">
                <a:lumMod val="95000"/>
                <a:lumOff val="5000"/>
              </a:schemeClr>
            </a:solidFill>
          </a:ln>
        </p:spPr>
        <p:txBody>
          <a:bodyPr wrap="square" rtlCol="0">
            <a:spAutoFit/>
          </a:bodyPr>
          <a:lstStyle/>
          <a:p>
            <a:pPr marL="285750" indent="-285750">
              <a:spcAft>
                <a:spcPts val="1000"/>
              </a:spcAft>
              <a:buFont typeface="Arial" panose="020B0604020202020204" pitchFamily="34" charset="0"/>
              <a:buChar char="•"/>
            </a:pPr>
            <a:r>
              <a:rPr lang="en-US">
                <a:latin typeface="Montserrat" pitchFamily="2" charset="0"/>
              </a:rPr>
              <a:t>Option 1 closes Carter ES &amp; Hartley ES </a:t>
            </a:r>
          </a:p>
          <a:p>
            <a:pPr marL="285750" indent="-285750">
              <a:spcAft>
                <a:spcPts val="1000"/>
              </a:spcAft>
              <a:buFont typeface="Arial" panose="020B0604020202020204" pitchFamily="34" charset="0"/>
              <a:buChar char="•"/>
            </a:pPr>
            <a:r>
              <a:rPr lang="en-US">
                <a:latin typeface="Montserrat" pitchFamily="2" charset="0"/>
              </a:rPr>
              <a:t>Carter ES students are distributed between Heritage, Springdale, Union, and JR Lewis</a:t>
            </a:r>
          </a:p>
          <a:p>
            <a:pPr marL="285750" indent="-285750">
              <a:spcAft>
                <a:spcPts val="1000"/>
              </a:spcAft>
              <a:buFont typeface="Arial" panose="020B0604020202020204" pitchFamily="34" charset="0"/>
              <a:buChar char="•"/>
            </a:pPr>
            <a:r>
              <a:rPr lang="en-US">
                <a:latin typeface="Montserrat" pitchFamily="2" charset="0"/>
              </a:rPr>
              <a:t>Hartley ES students are distributed between Ingram and Southfield</a:t>
            </a:r>
          </a:p>
          <a:p>
            <a:pPr marL="285750" indent="-285750">
              <a:spcAft>
                <a:spcPts val="1000"/>
              </a:spcAft>
              <a:buFont typeface="Arial" panose="020B0604020202020204" pitchFamily="34" charset="0"/>
              <a:buChar char="•"/>
            </a:pPr>
            <a:r>
              <a:rPr lang="en-US">
                <a:latin typeface="Montserrat" pitchFamily="2" charset="0"/>
              </a:rPr>
              <a:t>Areas of JR Lewis also moved to Williams</a:t>
            </a:r>
          </a:p>
        </p:txBody>
      </p:sp>
      <p:sp>
        <p:nvSpPr>
          <p:cNvPr id="3" name="Freeform: Shape 2">
            <a:extLst>
              <a:ext uri="{FF2B5EF4-FFF2-40B4-BE49-F238E27FC236}">
                <a16:creationId xmlns:a16="http://schemas.microsoft.com/office/drawing/2014/main" id="{EC9C65C2-BE24-B7CA-7FDA-3EC6BEB5F40A}"/>
              </a:ext>
            </a:extLst>
          </p:cNvPr>
          <p:cNvSpPr/>
          <p:nvPr/>
        </p:nvSpPr>
        <p:spPr>
          <a:xfrm>
            <a:off x="5153852" y="1108554"/>
            <a:ext cx="1290637" cy="733425"/>
          </a:xfrm>
          <a:custGeom>
            <a:avLst/>
            <a:gdLst>
              <a:gd name="csX0" fmla="*/ 819150 w 1290637"/>
              <a:gd name="csY0" fmla="*/ 0 h 733425"/>
              <a:gd name="csX1" fmla="*/ 390525 w 1290637"/>
              <a:gd name="csY1" fmla="*/ 242888 h 733425"/>
              <a:gd name="csX2" fmla="*/ 14287 w 1290637"/>
              <a:gd name="csY2" fmla="*/ 490538 h 733425"/>
              <a:gd name="csX3" fmla="*/ 33337 w 1290637"/>
              <a:gd name="csY3" fmla="*/ 519113 h 733425"/>
              <a:gd name="csX4" fmla="*/ 0 w 1290637"/>
              <a:gd name="csY4" fmla="*/ 600075 h 733425"/>
              <a:gd name="csX5" fmla="*/ 0 w 1290637"/>
              <a:gd name="csY5" fmla="*/ 623888 h 733425"/>
              <a:gd name="csX6" fmla="*/ 42862 w 1290637"/>
              <a:gd name="csY6" fmla="*/ 628650 h 733425"/>
              <a:gd name="csX7" fmla="*/ 233362 w 1290637"/>
              <a:gd name="csY7" fmla="*/ 614363 h 733425"/>
              <a:gd name="csX8" fmla="*/ 314325 w 1290637"/>
              <a:gd name="csY8" fmla="*/ 614363 h 733425"/>
              <a:gd name="csX9" fmla="*/ 600075 w 1290637"/>
              <a:gd name="csY9" fmla="*/ 676275 h 733425"/>
              <a:gd name="csX10" fmla="*/ 785812 w 1290637"/>
              <a:gd name="csY10" fmla="*/ 733425 h 733425"/>
              <a:gd name="csX11" fmla="*/ 1004887 w 1290637"/>
              <a:gd name="csY11" fmla="*/ 728663 h 733425"/>
              <a:gd name="csX12" fmla="*/ 1076325 w 1290637"/>
              <a:gd name="csY12" fmla="*/ 600075 h 733425"/>
              <a:gd name="csX13" fmla="*/ 1204912 w 1290637"/>
              <a:gd name="csY13" fmla="*/ 623888 h 733425"/>
              <a:gd name="csX14" fmla="*/ 1204912 w 1290637"/>
              <a:gd name="csY14" fmla="*/ 642938 h 733425"/>
              <a:gd name="csX15" fmla="*/ 1290637 w 1290637"/>
              <a:gd name="csY15" fmla="*/ 628650 h 733425"/>
              <a:gd name="csX16" fmla="*/ 1176337 w 1290637"/>
              <a:gd name="csY16" fmla="*/ 481013 h 733425"/>
              <a:gd name="csX17" fmla="*/ 990600 w 1290637"/>
              <a:gd name="csY17" fmla="*/ 223838 h 733425"/>
              <a:gd name="csX18" fmla="*/ 819150 w 1290637"/>
              <a:gd name="csY18" fmla="*/ 0 h 7334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1290637" h="733425">
                <a:moveTo>
                  <a:pt x="819150" y="0"/>
                </a:moveTo>
                <a:lnTo>
                  <a:pt x="390525" y="242888"/>
                </a:lnTo>
                <a:lnTo>
                  <a:pt x="14287" y="490538"/>
                </a:lnTo>
                <a:lnTo>
                  <a:pt x="33337" y="519113"/>
                </a:lnTo>
                <a:lnTo>
                  <a:pt x="0" y="600075"/>
                </a:lnTo>
                <a:lnTo>
                  <a:pt x="0" y="623888"/>
                </a:lnTo>
                <a:lnTo>
                  <a:pt x="42862" y="628650"/>
                </a:lnTo>
                <a:lnTo>
                  <a:pt x="233362" y="614363"/>
                </a:lnTo>
                <a:lnTo>
                  <a:pt x="314325" y="614363"/>
                </a:lnTo>
                <a:lnTo>
                  <a:pt x="600075" y="676275"/>
                </a:lnTo>
                <a:lnTo>
                  <a:pt x="785812" y="733425"/>
                </a:lnTo>
                <a:lnTo>
                  <a:pt x="1004887" y="728663"/>
                </a:lnTo>
                <a:lnTo>
                  <a:pt x="1076325" y="600075"/>
                </a:lnTo>
                <a:lnTo>
                  <a:pt x="1204912" y="623888"/>
                </a:lnTo>
                <a:lnTo>
                  <a:pt x="1204912" y="642938"/>
                </a:lnTo>
                <a:lnTo>
                  <a:pt x="1290637" y="628650"/>
                </a:lnTo>
                <a:lnTo>
                  <a:pt x="1176337" y="481013"/>
                </a:lnTo>
                <a:lnTo>
                  <a:pt x="990600" y="223838"/>
                </a:lnTo>
                <a:lnTo>
                  <a:pt x="819150" y="0"/>
                </a:lnTo>
                <a:close/>
              </a:path>
            </a:pathLst>
          </a:custGeom>
          <a:solidFill>
            <a:srgbClr val="FF0000">
              <a:alpha val="20000"/>
            </a:srgbClr>
          </a:solidFill>
          <a:ln w="1905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US"/>
          </a:p>
        </p:txBody>
      </p:sp>
      <p:sp>
        <p:nvSpPr>
          <p:cNvPr id="7" name="Freeform: Shape 6">
            <a:extLst>
              <a:ext uri="{FF2B5EF4-FFF2-40B4-BE49-F238E27FC236}">
                <a16:creationId xmlns:a16="http://schemas.microsoft.com/office/drawing/2014/main" id="{2648CA76-761E-48BC-E479-1F2BFB77260E}"/>
              </a:ext>
            </a:extLst>
          </p:cNvPr>
          <p:cNvSpPr/>
          <p:nvPr/>
        </p:nvSpPr>
        <p:spPr>
          <a:xfrm>
            <a:off x="6343650" y="1682750"/>
            <a:ext cx="1454150" cy="825500"/>
          </a:xfrm>
          <a:custGeom>
            <a:avLst/>
            <a:gdLst>
              <a:gd name="csX0" fmla="*/ 0 w 1454150"/>
              <a:gd name="csY0" fmla="*/ 25400 h 825500"/>
              <a:gd name="csX1" fmla="*/ 368300 w 1454150"/>
              <a:gd name="csY1" fmla="*/ 387350 h 825500"/>
              <a:gd name="csX2" fmla="*/ 520700 w 1454150"/>
              <a:gd name="csY2" fmla="*/ 520700 h 825500"/>
              <a:gd name="csX3" fmla="*/ 603250 w 1454150"/>
              <a:gd name="csY3" fmla="*/ 736600 h 825500"/>
              <a:gd name="csX4" fmla="*/ 673100 w 1454150"/>
              <a:gd name="csY4" fmla="*/ 660400 h 825500"/>
              <a:gd name="csX5" fmla="*/ 749300 w 1454150"/>
              <a:gd name="csY5" fmla="*/ 666750 h 825500"/>
              <a:gd name="csX6" fmla="*/ 781050 w 1454150"/>
              <a:gd name="csY6" fmla="*/ 654050 h 825500"/>
              <a:gd name="csX7" fmla="*/ 863600 w 1454150"/>
              <a:gd name="csY7" fmla="*/ 717550 h 825500"/>
              <a:gd name="csX8" fmla="*/ 958850 w 1454150"/>
              <a:gd name="csY8" fmla="*/ 787400 h 825500"/>
              <a:gd name="csX9" fmla="*/ 1003300 w 1454150"/>
              <a:gd name="csY9" fmla="*/ 819150 h 825500"/>
              <a:gd name="csX10" fmla="*/ 1098550 w 1454150"/>
              <a:gd name="csY10" fmla="*/ 825500 h 825500"/>
              <a:gd name="csX11" fmla="*/ 1174750 w 1454150"/>
              <a:gd name="csY11" fmla="*/ 825500 h 825500"/>
              <a:gd name="csX12" fmla="*/ 1231900 w 1454150"/>
              <a:gd name="csY12" fmla="*/ 825500 h 825500"/>
              <a:gd name="csX13" fmla="*/ 1270000 w 1454150"/>
              <a:gd name="csY13" fmla="*/ 793750 h 825500"/>
              <a:gd name="csX14" fmla="*/ 1276350 w 1454150"/>
              <a:gd name="csY14" fmla="*/ 762000 h 825500"/>
              <a:gd name="csX15" fmla="*/ 1276350 w 1454150"/>
              <a:gd name="csY15" fmla="*/ 736600 h 825500"/>
              <a:gd name="csX16" fmla="*/ 1327150 w 1454150"/>
              <a:gd name="csY16" fmla="*/ 717550 h 825500"/>
              <a:gd name="csX17" fmla="*/ 1384300 w 1454150"/>
              <a:gd name="csY17" fmla="*/ 717550 h 825500"/>
              <a:gd name="csX18" fmla="*/ 1409700 w 1454150"/>
              <a:gd name="csY18" fmla="*/ 692150 h 825500"/>
              <a:gd name="csX19" fmla="*/ 1409700 w 1454150"/>
              <a:gd name="csY19" fmla="*/ 590550 h 825500"/>
              <a:gd name="csX20" fmla="*/ 1454150 w 1454150"/>
              <a:gd name="csY20" fmla="*/ 558800 h 825500"/>
              <a:gd name="csX21" fmla="*/ 1428750 w 1454150"/>
              <a:gd name="csY21" fmla="*/ 539750 h 825500"/>
              <a:gd name="csX22" fmla="*/ 1282700 w 1454150"/>
              <a:gd name="csY22" fmla="*/ 552450 h 825500"/>
              <a:gd name="csX23" fmla="*/ 1282700 w 1454150"/>
              <a:gd name="csY23" fmla="*/ 508000 h 825500"/>
              <a:gd name="csX24" fmla="*/ 1085850 w 1454150"/>
              <a:gd name="csY24" fmla="*/ 520700 h 825500"/>
              <a:gd name="csX25" fmla="*/ 946150 w 1454150"/>
              <a:gd name="csY25" fmla="*/ 450850 h 825500"/>
              <a:gd name="csX26" fmla="*/ 920750 w 1454150"/>
              <a:gd name="csY26" fmla="*/ 393700 h 825500"/>
              <a:gd name="csX27" fmla="*/ 958850 w 1454150"/>
              <a:gd name="csY27" fmla="*/ 361950 h 825500"/>
              <a:gd name="csX28" fmla="*/ 914400 w 1454150"/>
              <a:gd name="csY28" fmla="*/ 317500 h 825500"/>
              <a:gd name="csX29" fmla="*/ 971550 w 1454150"/>
              <a:gd name="csY29" fmla="*/ 304800 h 825500"/>
              <a:gd name="csX30" fmla="*/ 1054100 w 1454150"/>
              <a:gd name="csY30" fmla="*/ 209550 h 825500"/>
              <a:gd name="csX31" fmla="*/ 1079500 w 1454150"/>
              <a:gd name="csY31" fmla="*/ 234950 h 825500"/>
              <a:gd name="csX32" fmla="*/ 1104900 w 1454150"/>
              <a:gd name="csY32" fmla="*/ 234950 h 825500"/>
              <a:gd name="csX33" fmla="*/ 1136650 w 1454150"/>
              <a:gd name="csY33" fmla="*/ 234950 h 825500"/>
              <a:gd name="csX34" fmla="*/ 1206500 w 1454150"/>
              <a:gd name="csY34" fmla="*/ 139700 h 825500"/>
              <a:gd name="csX35" fmla="*/ 939800 w 1454150"/>
              <a:gd name="csY35" fmla="*/ 0 h 825500"/>
              <a:gd name="csX36" fmla="*/ 876300 w 1454150"/>
              <a:gd name="csY36" fmla="*/ 25400 h 825500"/>
              <a:gd name="csX37" fmla="*/ 368300 w 1454150"/>
              <a:gd name="csY37" fmla="*/ 31750 h 825500"/>
              <a:gd name="csX38" fmla="*/ 0 w 1454150"/>
              <a:gd name="csY38" fmla="*/ 25400 h 825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Lst>
            <a:rect l="l" t="t" r="r" b="b"/>
            <a:pathLst>
              <a:path w="1454150" h="825500">
                <a:moveTo>
                  <a:pt x="0" y="25400"/>
                </a:moveTo>
                <a:lnTo>
                  <a:pt x="368300" y="387350"/>
                </a:lnTo>
                <a:lnTo>
                  <a:pt x="520700" y="520700"/>
                </a:lnTo>
                <a:lnTo>
                  <a:pt x="603250" y="736600"/>
                </a:lnTo>
                <a:lnTo>
                  <a:pt x="673100" y="660400"/>
                </a:lnTo>
                <a:lnTo>
                  <a:pt x="749300" y="666750"/>
                </a:lnTo>
                <a:lnTo>
                  <a:pt x="781050" y="654050"/>
                </a:lnTo>
                <a:lnTo>
                  <a:pt x="863600" y="717550"/>
                </a:lnTo>
                <a:lnTo>
                  <a:pt x="958850" y="787400"/>
                </a:lnTo>
                <a:lnTo>
                  <a:pt x="1003300" y="819150"/>
                </a:lnTo>
                <a:lnTo>
                  <a:pt x="1098550" y="825500"/>
                </a:lnTo>
                <a:lnTo>
                  <a:pt x="1174750" y="825500"/>
                </a:lnTo>
                <a:lnTo>
                  <a:pt x="1231900" y="825500"/>
                </a:lnTo>
                <a:lnTo>
                  <a:pt x="1270000" y="793750"/>
                </a:lnTo>
                <a:lnTo>
                  <a:pt x="1276350" y="762000"/>
                </a:lnTo>
                <a:lnTo>
                  <a:pt x="1276350" y="736600"/>
                </a:lnTo>
                <a:lnTo>
                  <a:pt x="1327150" y="717550"/>
                </a:lnTo>
                <a:lnTo>
                  <a:pt x="1384300" y="717550"/>
                </a:lnTo>
                <a:lnTo>
                  <a:pt x="1409700" y="692150"/>
                </a:lnTo>
                <a:lnTo>
                  <a:pt x="1409700" y="590550"/>
                </a:lnTo>
                <a:lnTo>
                  <a:pt x="1454150" y="558800"/>
                </a:lnTo>
                <a:lnTo>
                  <a:pt x="1428750" y="539750"/>
                </a:lnTo>
                <a:lnTo>
                  <a:pt x="1282700" y="552450"/>
                </a:lnTo>
                <a:lnTo>
                  <a:pt x="1282700" y="508000"/>
                </a:lnTo>
                <a:lnTo>
                  <a:pt x="1085850" y="520700"/>
                </a:lnTo>
                <a:lnTo>
                  <a:pt x="946150" y="450850"/>
                </a:lnTo>
                <a:lnTo>
                  <a:pt x="920750" y="393700"/>
                </a:lnTo>
                <a:lnTo>
                  <a:pt x="958850" y="361950"/>
                </a:lnTo>
                <a:lnTo>
                  <a:pt x="914400" y="317500"/>
                </a:lnTo>
                <a:lnTo>
                  <a:pt x="971550" y="304800"/>
                </a:lnTo>
                <a:lnTo>
                  <a:pt x="1054100" y="209550"/>
                </a:lnTo>
                <a:lnTo>
                  <a:pt x="1079500" y="234950"/>
                </a:lnTo>
                <a:lnTo>
                  <a:pt x="1104900" y="234950"/>
                </a:lnTo>
                <a:lnTo>
                  <a:pt x="1136650" y="234950"/>
                </a:lnTo>
                <a:lnTo>
                  <a:pt x="1206500" y="139700"/>
                </a:lnTo>
                <a:lnTo>
                  <a:pt x="939800" y="0"/>
                </a:lnTo>
                <a:lnTo>
                  <a:pt x="876300" y="25400"/>
                </a:lnTo>
                <a:lnTo>
                  <a:pt x="368300" y="31750"/>
                </a:lnTo>
                <a:lnTo>
                  <a:pt x="0" y="25400"/>
                </a:lnTo>
                <a:close/>
              </a:path>
            </a:pathLst>
          </a:custGeom>
          <a:solidFill>
            <a:srgbClr val="00B050">
              <a:alpha val="20000"/>
            </a:srgbClr>
          </a:solidFill>
          <a:ln w="19050">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Shape 7">
            <a:extLst>
              <a:ext uri="{FF2B5EF4-FFF2-40B4-BE49-F238E27FC236}">
                <a16:creationId xmlns:a16="http://schemas.microsoft.com/office/drawing/2014/main" id="{EDF5A3C7-CDE7-539E-2258-67836E7E15D7}"/>
              </a:ext>
            </a:extLst>
          </p:cNvPr>
          <p:cNvSpPr/>
          <p:nvPr/>
        </p:nvSpPr>
        <p:spPr>
          <a:xfrm>
            <a:off x="5923815" y="613060"/>
            <a:ext cx="1403350" cy="1117600"/>
          </a:xfrm>
          <a:custGeom>
            <a:avLst/>
            <a:gdLst>
              <a:gd name="csX0" fmla="*/ 0 w 1403350"/>
              <a:gd name="csY0" fmla="*/ 476250 h 1117600"/>
              <a:gd name="csX1" fmla="*/ 355600 w 1403350"/>
              <a:gd name="csY1" fmla="*/ 349250 h 1117600"/>
              <a:gd name="csX2" fmla="*/ 584200 w 1403350"/>
              <a:gd name="csY2" fmla="*/ 196850 h 1117600"/>
              <a:gd name="csX3" fmla="*/ 565150 w 1403350"/>
              <a:gd name="csY3" fmla="*/ 50800 h 1117600"/>
              <a:gd name="csX4" fmla="*/ 647700 w 1403350"/>
              <a:gd name="csY4" fmla="*/ 0 h 1117600"/>
              <a:gd name="csX5" fmla="*/ 850900 w 1403350"/>
              <a:gd name="csY5" fmla="*/ 19050 h 1117600"/>
              <a:gd name="csX6" fmla="*/ 977900 w 1403350"/>
              <a:gd name="csY6" fmla="*/ 165100 h 1117600"/>
              <a:gd name="csX7" fmla="*/ 958850 w 1403350"/>
              <a:gd name="csY7" fmla="*/ 273050 h 1117600"/>
              <a:gd name="csX8" fmla="*/ 984250 w 1403350"/>
              <a:gd name="csY8" fmla="*/ 273050 h 1117600"/>
              <a:gd name="csX9" fmla="*/ 965200 w 1403350"/>
              <a:gd name="csY9" fmla="*/ 298450 h 1117600"/>
              <a:gd name="csX10" fmla="*/ 958850 w 1403350"/>
              <a:gd name="csY10" fmla="*/ 323850 h 1117600"/>
              <a:gd name="csX11" fmla="*/ 927100 w 1403350"/>
              <a:gd name="csY11" fmla="*/ 412750 h 1117600"/>
              <a:gd name="csX12" fmla="*/ 952500 w 1403350"/>
              <a:gd name="csY12" fmla="*/ 482600 h 1117600"/>
              <a:gd name="csX13" fmla="*/ 933450 w 1403350"/>
              <a:gd name="csY13" fmla="*/ 635000 h 1117600"/>
              <a:gd name="csX14" fmla="*/ 1276350 w 1403350"/>
              <a:gd name="csY14" fmla="*/ 920750 h 1117600"/>
              <a:gd name="csX15" fmla="*/ 1403350 w 1403350"/>
              <a:gd name="csY15" fmla="*/ 1073150 h 1117600"/>
              <a:gd name="csX16" fmla="*/ 1371600 w 1403350"/>
              <a:gd name="csY16" fmla="*/ 1104900 h 1117600"/>
              <a:gd name="csX17" fmla="*/ 958850 w 1403350"/>
              <a:gd name="csY17" fmla="*/ 1117600 h 1117600"/>
              <a:gd name="csX18" fmla="*/ 469900 w 1403350"/>
              <a:gd name="csY18" fmla="*/ 1104900 h 1117600"/>
              <a:gd name="csX19" fmla="*/ 0 w 1403350"/>
              <a:gd name="csY19" fmla="*/ 476250 h 11176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1403350" h="1117600">
                <a:moveTo>
                  <a:pt x="0" y="476250"/>
                </a:moveTo>
                <a:lnTo>
                  <a:pt x="355600" y="349250"/>
                </a:lnTo>
                <a:lnTo>
                  <a:pt x="584200" y="196850"/>
                </a:lnTo>
                <a:lnTo>
                  <a:pt x="565150" y="50800"/>
                </a:lnTo>
                <a:lnTo>
                  <a:pt x="647700" y="0"/>
                </a:lnTo>
                <a:lnTo>
                  <a:pt x="850900" y="19050"/>
                </a:lnTo>
                <a:lnTo>
                  <a:pt x="977900" y="165100"/>
                </a:lnTo>
                <a:lnTo>
                  <a:pt x="958850" y="273050"/>
                </a:lnTo>
                <a:lnTo>
                  <a:pt x="984250" y="273050"/>
                </a:lnTo>
                <a:lnTo>
                  <a:pt x="965200" y="298450"/>
                </a:lnTo>
                <a:lnTo>
                  <a:pt x="958850" y="323850"/>
                </a:lnTo>
                <a:lnTo>
                  <a:pt x="927100" y="412750"/>
                </a:lnTo>
                <a:lnTo>
                  <a:pt x="952500" y="482600"/>
                </a:lnTo>
                <a:lnTo>
                  <a:pt x="933450" y="635000"/>
                </a:lnTo>
                <a:lnTo>
                  <a:pt x="1276350" y="920750"/>
                </a:lnTo>
                <a:lnTo>
                  <a:pt x="1403350" y="1073150"/>
                </a:lnTo>
                <a:lnTo>
                  <a:pt x="1371600" y="1104900"/>
                </a:lnTo>
                <a:lnTo>
                  <a:pt x="958850" y="1117600"/>
                </a:lnTo>
                <a:lnTo>
                  <a:pt x="469900" y="1104900"/>
                </a:lnTo>
                <a:lnTo>
                  <a:pt x="0" y="476250"/>
                </a:lnTo>
                <a:close/>
              </a:path>
            </a:pathLst>
          </a:custGeom>
          <a:solidFill>
            <a:schemeClr val="accent1">
              <a:alpha val="20000"/>
            </a:schemeClr>
          </a:solidFill>
          <a:ln w="19050">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E7DFBA5E-24E9-7F2D-CA5D-1C2D4C449D90}"/>
              </a:ext>
            </a:extLst>
          </p:cNvPr>
          <p:cNvSpPr/>
          <p:nvPr/>
        </p:nvSpPr>
        <p:spPr>
          <a:xfrm>
            <a:off x="7244144" y="1828038"/>
            <a:ext cx="719137" cy="452438"/>
          </a:xfrm>
          <a:custGeom>
            <a:avLst/>
            <a:gdLst>
              <a:gd name="csX0" fmla="*/ 61912 w 719137"/>
              <a:gd name="csY0" fmla="*/ 347663 h 452438"/>
              <a:gd name="csX1" fmla="*/ 14287 w 719137"/>
              <a:gd name="csY1" fmla="*/ 280988 h 452438"/>
              <a:gd name="csX2" fmla="*/ 42862 w 719137"/>
              <a:gd name="csY2" fmla="*/ 238125 h 452438"/>
              <a:gd name="csX3" fmla="*/ 0 w 719137"/>
              <a:gd name="csY3" fmla="*/ 190500 h 452438"/>
              <a:gd name="csX4" fmla="*/ 66675 w 719137"/>
              <a:gd name="csY4" fmla="*/ 171450 h 452438"/>
              <a:gd name="csX5" fmla="*/ 142875 w 719137"/>
              <a:gd name="csY5" fmla="*/ 85725 h 452438"/>
              <a:gd name="csX6" fmla="*/ 161925 w 719137"/>
              <a:gd name="csY6" fmla="*/ 104775 h 452438"/>
              <a:gd name="csX7" fmla="*/ 214312 w 719137"/>
              <a:gd name="csY7" fmla="*/ 104775 h 452438"/>
              <a:gd name="csX8" fmla="*/ 304800 w 719137"/>
              <a:gd name="csY8" fmla="*/ 0 h 452438"/>
              <a:gd name="csX9" fmla="*/ 719137 w 719137"/>
              <a:gd name="csY9" fmla="*/ 233363 h 452438"/>
              <a:gd name="csX10" fmla="*/ 657225 w 719137"/>
              <a:gd name="csY10" fmla="*/ 242888 h 452438"/>
              <a:gd name="csX11" fmla="*/ 628650 w 719137"/>
              <a:gd name="csY11" fmla="*/ 285750 h 452438"/>
              <a:gd name="csX12" fmla="*/ 695325 w 719137"/>
              <a:gd name="csY12" fmla="*/ 342900 h 452438"/>
              <a:gd name="csX13" fmla="*/ 676275 w 719137"/>
              <a:gd name="csY13" fmla="*/ 395288 h 452438"/>
              <a:gd name="csX14" fmla="*/ 638175 w 719137"/>
              <a:gd name="csY14" fmla="*/ 452438 h 452438"/>
              <a:gd name="csX15" fmla="*/ 595312 w 719137"/>
              <a:gd name="csY15" fmla="*/ 452438 h 452438"/>
              <a:gd name="csX16" fmla="*/ 523875 w 719137"/>
              <a:gd name="csY16" fmla="*/ 452438 h 452438"/>
              <a:gd name="csX17" fmla="*/ 542925 w 719137"/>
              <a:gd name="csY17" fmla="*/ 428625 h 452438"/>
              <a:gd name="csX18" fmla="*/ 528637 w 719137"/>
              <a:gd name="csY18" fmla="*/ 409575 h 452438"/>
              <a:gd name="csX19" fmla="*/ 376237 w 719137"/>
              <a:gd name="csY19" fmla="*/ 423863 h 452438"/>
              <a:gd name="csX20" fmla="*/ 376237 w 719137"/>
              <a:gd name="csY20" fmla="*/ 385763 h 452438"/>
              <a:gd name="csX21" fmla="*/ 171450 w 719137"/>
              <a:gd name="csY21" fmla="*/ 385763 h 452438"/>
              <a:gd name="csX22" fmla="*/ 61912 w 719137"/>
              <a:gd name="csY22" fmla="*/ 347663 h 45243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719137" h="452438">
                <a:moveTo>
                  <a:pt x="61912" y="347663"/>
                </a:moveTo>
                <a:lnTo>
                  <a:pt x="14287" y="280988"/>
                </a:lnTo>
                <a:lnTo>
                  <a:pt x="42862" y="238125"/>
                </a:lnTo>
                <a:lnTo>
                  <a:pt x="0" y="190500"/>
                </a:lnTo>
                <a:lnTo>
                  <a:pt x="66675" y="171450"/>
                </a:lnTo>
                <a:lnTo>
                  <a:pt x="142875" y="85725"/>
                </a:lnTo>
                <a:lnTo>
                  <a:pt x="161925" y="104775"/>
                </a:lnTo>
                <a:lnTo>
                  <a:pt x="214312" y="104775"/>
                </a:lnTo>
                <a:lnTo>
                  <a:pt x="304800" y="0"/>
                </a:lnTo>
                <a:lnTo>
                  <a:pt x="719137" y="233363"/>
                </a:lnTo>
                <a:lnTo>
                  <a:pt x="657225" y="242888"/>
                </a:lnTo>
                <a:lnTo>
                  <a:pt x="628650" y="285750"/>
                </a:lnTo>
                <a:lnTo>
                  <a:pt x="695325" y="342900"/>
                </a:lnTo>
                <a:lnTo>
                  <a:pt x="676275" y="395288"/>
                </a:lnTo>
                <a:lnTo>
                  <a:pt x="638175" y="452438"/>
                </a:lnTo>
                <a:lnTo>
                  <a:pt x="595312" y="452438"/>
                </a:lnTo>
                <a:lnTo>
                  <a:pt x="523875" y="452438"/>
                </a:lnTo>
                <a:lnTo>
                  <a:pt x="542925" y="428625"/>
                </a:lnTo>
                <a:lnTo>
                  <a:pt x="528637" y="409575"/>
                </a:lnTo>
                <a:lnTo>
                  <a:pt x="376237" y="423863"/>
                </a:lnTo>
                <a:lnTo>
                  <a:pt x="376237" y="385763"/>
                </a:lnTo>
                <a:lnTo>
                  <a:pt x="171450" y="385763"/>
                </a:lnTo>
                <a:lnTo>
                  <a:pt x="61912" y="347663"/>
                </a:lnTo>
                <a:close/>
              </a:path>
            </a:pathLst>
          </a:custGeom>
          <a:solidFill>
            <a:schemeClr val="accent1">
              <a:alpha val="20000"/>
            </a:schemeClr>
          </a:solidFill>
          <a:ln w="19050">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1261D003-842A-A74B-DE63-11991C56035E}"/>
              </a:ext>
            </a:extLst>
          </p:cNvPr>
          <p:cNvSpPr/>
          <p:nvPr/>
        </p:nvSpPr>
        <p:spPr>
          <a:xfrm>
            <a:off x="7958175" y="3148205"/>
            <a:ext cx="654050" cy="301625"/>
          </a:xfrm>
          <a:custGeom>
            <a:avLst/>
            <a:gdLst>
              <a:gd name="csX0" fmla="*/ 0 w 654050"/>
              <a:gd name="csY0" fmla="*/ 0 h 301625"/>
              <a:gd name="csX1" fmla="*/ 47625 w 654050"/>
              <a:gd name="csY1" fmla="*/ 139700 h 301625"/>
              <a:gd name="csX2" fmla="*/ 149225 w 654050"/>
              <a:gd name="csY2" fmla="*/ 142875 h 301625"/>
              <a:gd name="csX3" fmla="*/ 165100 w 654050"/>
              <a:gd name="csY3" fmla="*/ 177800 h 301625"/>
              <a:gd name="csX4" fmla="*/ 200025 w 654050"/>
              <a:gd name="csY4" fmla="*/ 203200 h 301625"/>
              <a:gd name="csX5" fmla="*/ 241300 w 654050"/>
              <a:gd name="csY5" fmla="*/ 219075 h 301625"/>
              <a:gd name="csX6" fmla="*/ 339725 w 654050"/>
              <a:gd name="csY6" fmla="*/ 219075 h 301625"/>
              <a:gd name="csX7" fmla="*/ 504825 w 654050"/>
              <a:gd name="csY7" fmla="*/ 212725 h 301625"/>
              <a:gd name="csX8" fmla="*/ 523875 w 654050"/>
              <a:gd name="csY8" fmla="*/ 292100 h 301625"/>
              <a:gd name="csX9" fmla="*/ 593725 w 654050"/>
              <a:gd name="csY9" fmla="*/ 301625 h 301625"/>
              <a:gd name="csX10" fmla="*/ 628650 w 654050"/>
              <a:gd name="csY10" fmla="*/ 231775 h 301625"/>
              <a:gd name="csX11" fmla="*/ 654050 w 654050"/>
              <a:gd name="csY11" fmla="*/ 114300 h 301625"/>
              <a:gd name="csX12" fmla="*/ 654050 w 654050"/>
              <a:gd name="csY12" fmla="*/ 44450 h 301625"/>
              <a:gd name="csX13" fmla="*/ 339725 w 654050"/>
              <a:gd name="csY13" fmla="*/ 34925 h 301625"/>
              <a:gd name="csX14" fmla="*/ 0 w 654050"/>
              <a:gd name="csY14" fmla="*/ 0 h 3016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654050" h="301625">
                <a:moveTo>
                  <a:pt x="0" y="0"/>
                </a:moveTo>
                <a:lnTo>
                  <a:pt x="47625" y="139700"/>
                </a:lnTo>
                <a:lnTo>
                  <a:pt x="149225" y="142875"/>
                </a:lnTo>
                <a:lnTo>
                  <a:pt x="165100" y="177800"/>
                </a:lnTo>
                <a:lnTo>
                  <a:pt x="200025" y="203200"/>
                </a:lnTo>
                <a:lnTo>
                  <a:pt x="241300" y="219075"/>
                </a:lnTo>
                <a:lnTo>
                  <a:pt x="339725" y="219075"/>
                </a:lnTo>
                <a:lnTo>
                  <a:pt x="504825" y="212725"/>
                </a:lnTo>
                <a:lnTo>
                  <a:pt x="523875" y="292100"/>
                </a:lnTo>
                <a:lnTo>
                  <a:pt x="593725" y="301625"/>
                </a:lnTo>
                <a:lnTo>
                  <a:pt x="628650" y="231775"/>
                </a:lnTo>
                <a:lnTo>
                  <a:pt x="654050" y="114300"/>
                </a:lnTo>
                <a:lnTo>
                  <a:pt x="654050" y="44450"/>
                </a:lnTo>
                <a:lnTo>
                  <a:pt x="339725" y="34925"/>
                </a:lnTo>
                <a:lnTo>
                  <a:pt x="0" y="0"/>
                </a:lnTo>
                <a:close/>
              </a:path>
            </a:pathLst>
          </a:custGeom>
          <a:solidFill>
            <a:srgbClr val="FF0000">
              <a:alpha val="20000"/>
            </a:srgbClr>
          </a:solid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C049AB2C-E9CE-1D08-70A8-1C320282997C}"/>
              </a:ext>
            </a:extLst>
          </p:cNvPr>
          <p:cNvSpPr/>
          <p:nvPr/>
        </p:nvSpPr>
        <p:spPr>
          <a:xfrm>
            <a:off x="8043469" y="2739370"/>
            <a:ext cx="644525" cy="444500"/>
          </a:xfrm>
          <a:custGeom>
            <a:avLst/>
            <a:gdLst>
              <a:gd name="csX0" fmla="*/ 3175 w 644525"/>
              <a:gd name="csY0" fmla="*/ 419100 h 444500"/>
              <a:gd name="csX1" fmla="*/ 0 w 644525"/>
              <a:gd name="csY1" fmla="*/ 269875 h 444500"/>
              <a:gd name="csX2" fmla="*/ 114300 w 644525"/>
              <a:gd name="csY2" fmla="*/ 203200 h 444500"/>
              <a:gd name="csX3" fmla="*/ 200025 w 644525"/>
              <a:gd name="csY3" fmla="*/ 177800 h 444500"/>
              <a:gd name="csX4" fmla="*/ 269875 w 644525"/>
              <a:gd name="csY4" fmla="*/ 180975 h 444500"/>
              <a:gd name="csX5" fmla="*/ 263525 w 644525"/>
              <a:gd name="csY5" fmla="*/ 88900 h 444500"/>
              <a:gd name="csX6" fmla="*/ 454025 w 644525"/>
              <a:gd name="csY6" fmla="*/ 28575 h 444500"/>
              <a:gd name="csX7" fmla="*/ 498475 w 644525"/>
              <a:gd name="csY7" fmla="*/ 15875 h 444500"/>
              <a:gd name="csX8" fmla="*/ 523875 w 644525"/>
              <a:gd name="csY8" fmla="*/ 3175 h 444500"/>
              <a:gd name="csX9" fmla="*/ 552450 w 644525"/>
              <a:gd name="csY9" fmla="*/ 0 h 444500"/>
              <a:gd name="csX10" fmla="*/ 568325 w 644525"/>
              <a:gd name="csY10" fmla="*/ 19050 h 444500"/>
              <a:gd name="csX11" fmla="*/ 644525 w 644525"/>
              <a:gd name="csY11" fmla="*/ 19050 h 444500"/>
              <a:gd name="csX12" fmla="*/ 571500 w 644525"/>
              <a:gd name="csY12" fmla="*/ 136525 h 444500"/>
              <a:gd name="csX13" fmla="*/ 558800 w 644525"/>
              <a:gd name="csY13" fmla="*/ 180975 h 444500"/>
              <a:gd name="csX14" fmla="*/ 565150 w 644525"/>
              <a:gd name="csY14" fmla="*/ 228600 h 444500"/>
              <a:gd name="csX15" fmla="*/ 574675 w 644525"/>
              <a:gd name="csY15" fmla="*/ 276225 h 444500"/>
              <a:gd name="csX16" fmla="*/ 577850 w 644525"/>
              <a:gd name="csY16" fmla="*/ 444500 h 444500"/>
              <a:gd name="csX17" fmla="*/ 263525 w 644525"/>
              <a:gd name="csY17" fmla="*/ 438150 h 444500"/>
              <a:gd name="csX18" fmla="*/ 3175 w 644525"/>
              <a:gd name="csY18" fmla="*/ 419100 h 444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644525" h="444500">
                <a:moveTo>
                  <a:pt x="3175" y="419100"/>
                </a:moveTo>
                <a:cubicBezTo>
                  <a:pt x="2117" y="369358"/>
                  <a:pt x="1058" y="319617"/>
                  <a:pt x="0" y="269875"/>
                </a:cubicBezTo>
                <a:lnTo>
                  <a:pt x="114300" y="203200"/>
                </a:lnTo>
                <a:lnTo>
                  <a:pt x="200025" y="177800"/>
                </a:lnTo>
                <a:lnTo>
                  <a:pt x="269875" y="180975"/>
                </a:lnTo>
                <a:lnTo>
                  <a:pt x="263525" y="88900"/>
                </a:lnTo>
                <a:lnTo>
                  <a:pt x="454025" y="28575"/>
                </a:lnTo>
                <a:lnTo>
                  <a:pt x="498475" y="15875"/>
                </a:lnTo>
                <a:lnTo>
                  <a:pt x="523875" y="3175"/>
                </a:lnTo>
                <a:lnTo>
                  <a:pt x="552450" y="0"/>
                </a:lnTo>
                <a:lnTo>
                  <a:pt x="568325" y="19050"/>
                </a:lnTo>
                <a:lnTo>
                  <a:pt x="644525" y="19050"/>
                </a:lnTo>
                <a:lnTo>
                  <a:pt x="571500" y="136525"/>
                </a:lnTo>
                <a:lnTo>
                  <a:pt x="558800" y="180975"/>
                </a:lnTo>
                <a:lnTo>
                  <a:pt x="565150" y="228600"/>
                </a:lnTo>
                <a:lnTo>
                  <a:pt x="574675" y="276225"/>
                </a:lnTo>
                <a:cubicBezTo>
                  <a:pt x="575733" y="332317"/>
                  <a:pt x="576792" y="388408"/>
                  <a:pt x="577850" y="444500"/>
                </a:cubicBezTo>
                <a:lnTo>
                  <a:pt x="263525" y="438150"/>
                </a:lnTo>
                <a:lnTo>
                  <a:pt x="3175" y="419100"/>
                </a:lnTo>
                <a:close/>
              </a:path>
            </a:pathLst>
          </a:custGeom>
          <a:solidFill>
            <a:schemeClr val="accent6">
              <a:lumMod val="50000"/>
              <a:alpha val="20000"/>
            </a:schemeClr>
          </a:solidFill>
          <a:ln w="19050">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Right 11">
            <a:extLst>
              <a:ext uri="{FF2B5EF4-FFF2-40B4-BE49-F238E27FC236}">
                <a16:creationId xmlns:a16="http://schemas.microsoft.com/office/drawing/2014/main" id="{7369A763-2E01-289A-A17E-B79318356889}"/>
              </a:ext>
            </a:extLst>
          </p:cNvPr>
          <p:cNvSpPr/>
          <p:nvPr/>
        </p:nvSpPr>
        <p:spPr>
          <a:xfrm rot="373559">
            <a:off x="8315246" y="2967557"/>
            <a:ext cx="345720" cy="83890"/>
          </a:xfrm>
          <a:prstGeom prst="rightArrow">
            <a:avLst>
              <a:gd name="adj1" fmla="val 11907"/>
              <a:gd name="adj2" fmla="val 76665"/>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DA6B5AC6-1065-EB89-1F3F-985D4FC27843}"/>
              </a:ext>
            </a:extLst>
          </p:cNvPr>
          <p:cNvSpPr/>
          <p:nvPr/>
        </p:nvSpPr>
        <p:spPr>
          <a:xfrm>
            <a:off x="8539753" y="3155587"/>
            <a:ext cx="368300" cy="381000"/>
          </a:xfrm>
          <a:custGeom>
            <a:avLst/>
            <a:gdLst>
              <a:gd name="csX0" fmla="*/ 0 w 368300"/>
              <a:gd name="csY0" fmla="*/ 285750 h 381000"/>
              <a:gd name="csX1" fmla="*/ 50800 w 368300"/>
              <a:gd name="csY1" fmla="*/ 117475 h 381000"/>
              <a:gd name="csX2" fmla="*/ 57150 w 368300"/>
              <a:gd name="csY2" fmla="*/ 41275 h 381000"/>
              <a:gd name="csX3" fmla="*/ 187325 w 368300"/>
              <a:gd name="csY3" fmla="*/ 44450 h 381000"/>
              <a:gd name="csX4" fmla="*/ 200025 w 368300"/>
              <a:gd name="csY4" fmla="*/ 0 h 381000"/>
              <a:gd name="csX5" fmla="*/ 257175 w 368300"/>
              <a:gd name="csY5" fmla="*/ 0 h 381000"/>
              <a:gd name="csX6" fmla="*/ 257175 w 368300"/>
              <a:gd name="csY6" fmla="*/ 73025 h 381000"/>
              <a:gd name="csX7" fmla="*/ 269875 w 368300"/>
              <a:gd name="csY7" fmla="*/ 88900 h 381000"/>
              <a:gd name="csX8" fmla="*/ 225425 w 368300"/>
              <a:gd name="csY8" fmla="*/ 190500 h 381000"/>
              <a:gd name="csX9" fmla="*/ 260350 w 368300"/>
              <a:gd name="csY9" fmla="*/ 196850 h 381000"/>
              <a:gd name="csX10" fmla="*/ 323850 w 368300"/>
              <a:gd name="csY10" fmla="*/ 196850 h 381000"/>
              <a:gd name="csX11" fmla="*/ 333375 w 368300"/>
              <a:gd name="csY11" fmla="*/ 177800 h 381000"/>
              <a:gd name="csX12" fmla="*/ 368300 w 368300"/>
              <a:gd name="csY12" fmla="*/ 174625 h 381000"/>
              <a:gd name="csX13" fmla="*/ 365125 w 368300"/>
              <a:gd name="csY13" fmla="*/ 381000 h 381000"/>
              <a:gd name="csX14" fmla="*/ 317500 w 368300"/>
              <a:gd name="csY14" fmla="*/ 381000 h 381000"/>
              <a:gd name="csX15" fmla="*/ 314325 w 368300"/>
              <a:gd name="csY15" fmla="*/ 349250 h 381000"/>
              <a:gd name="csX16" fmla="*/ 231775 w 368300"/>
              <a:gd name="csY16" fmla="*/ 342900 h 381000"/>
              <a:gd name="csX17" fmla="*/ 231775 w 368300"/>
              <a:gd name="csY17" fmla="*/ 349250 h 381000"/>
              <a:gd name="csX18" fmla="*/ 219075 w 368300"/>
              <a:gd name="csY18" fmla="*/ 352425 h 381000"/>
              <a:gd name="csX19" fmla="*/ 222250 w 368300"/>
              <a:gd name="csY19" fmla="*/ 330200 h 381000"/>
              <a:gd name="csX20" fmla="*/ 155575 w 368300"/>
              <a:gd name="csY20" fmla="*/ 330200 h 381000"/>
              <a:gd name="csX21" fmla="*/ 180975 w 368300"/>
              <a:gd name="csY21" fmla="*/ 282575 h 381000"/>
              <a:gd name="csX22" fmla="*/ 107950 w 368300"/>
              <a:gd name="csY22" fmla="*/ 276225 h 381000"/>
              <a:gd name="csX23" fmla="*/ 76200 w 368300"/>
              <a:gd name="csY23" fmla="*/ 276225 h 381000"/>
              <a:gd name="csX24" fmla="*/ 0 w 368300"/>
              <a:gd name="csY24" fmla="*/ 285750 h 381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368300" h="381000">
                <a:moveTo>
                  <a:pt x="0" y="285750"/>
                </a:moveTo>
                <a:lnTo>
                  <a:pt x="50800" y="117475"/>
                </a:lnTo>
                <a:lnTo>
                  <a:pt x="57150" y="41275"/>
                </a:lnTo>
                <a:lnTo>
                  <a:pt x="187325" y="44450"/>
                </a:lnTo>
                <a:lnTo>
                  <a:pt x="200025" y="0"/>
                </a:lnTo>
                <a:lnTo>
                  <a:pt x="257175" y="0"/>
                </a:lnTo>
                <a:lnTo>
                  <a:pt x="257175" y="73025"/>
                </a:lnTo>
                <a:lnTo>
                  <a:pt x="269875" y="88900"/>
                </a:lnTo>
                <a:lnTo>
                  <a:pt x="225425" y="190500"/>
                </a:lnTo>
                <a:lnTo>
                  <a:pt x="260350" y="196850"/>
                </a:lnTo>
                <a:lnTo>
                  <a:pt x="323850" y="196850"/>
                </a:lnTo>
                <a:lnTo>
                  <a:pt x="333375" y="177800"/>
                </a:lnTo>
                <a:lnTo>
                  <a:pt x="368300" y="174625"/>
                </a:lnTo>
                <a:cubicBezTo>
                  <a:pt x="367242" y="243417"/>
                  <a:pt x="366183" y="312208"/>
                  <a:pt x="365125" y="381000"/>
                </a:cubicBezTo>
                <a:lnTo>
                  <a:pt x="317500" y="381000"/>
                </a:lnTo>
                <a:lnTo>
                  <a:pt x="314325" y="349250"/>
                </a:lnTo>
                <a:lnTo>
                  <a:pt x="231775" y="342900"/>
                </a:lnTo>
                <a:lnTo>
                  <a:pt x="231775" y="349250"/>
                </a:lnTo>
                <a:lnTo>
                  <a:pt x="219075" y="352425"/>
                </a:lnTo>
                <a:lnTo>
                  <a:pt x="222250" y="330200"/>
                </a:lnTo>
                <a:lnTo>
                  <a:pt x="155575" y="330200"/>
                </a:lnTo>
                <a:lnTo>
                  <a:pt x="180975" y="282575"/>
                </a:lnTo>
                <a:lnTo>
                  <a:pt x="107950" y="276225"/>
                </a:lnTo>
                <a:lnTo>
                  <a:pt x="76200" y="276225"/>
                </a:lnTo>
                <a:lnTo>
                  <a:pt x="0" y="285750"/>
                </a:lnTo>
                <a:close/>
              </a:path>
            </a:pathLst>
          </a:custGeom>
          <a:solidFill>
            <a:srgbClr val="FF0000">
              <a:alpha val="20000"/>
            </a:srgbClr>
          </a:solid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5BCDDD7A-55D1-97C3-3C56-756D935B4871}"/>
              </a:ext>
            </a:extLst>
          </p:cNvPr>
          <p:cNvSpPr/>
          <p:nvPr/>
        </p:nvSpPr>
        <p:spPr>
          <a:xfrm>
            <a:off x="8193913" y="2380277"/>
            <a:ext cx="297656" cy="440531"/>
          </a:xfrm>
          <a:custGeom>
            <a:avLst/>
            <a:gdLst>
              <a:gd name="csX0" fmla="*/ 40481 w 297656"/>
              <a:gd name="csY0" fmla="*/ 0 h 440531"/>
              <a:gd name="csX1" fmla="*/ 71437 w 297656"/>
              <a:gd name="csY1" fmla="*/ 100013 h 440531"/>
              <a:gd name="csX2" fmla="*/ 59531 w 297656"/>
              <a:gd name="csY2" fmla="*/ 211931 h 440531"/>
              <a:gd name="csX3" fmla="*/ 50006 w 297656"/>
              <a:gd name="csY3" fmla="*/ 254794 h 440531"/>
              <a:gd name="csX4" fmla="*/ 0 w 297656"/>
              <a:gd name="csY4" fmla="*/ 285750 h 440531"/>
              <a:gd name="csX5" fmla="*/ 14287 w 297656"/>
              <a:gd name="csY5" fmla="*/ 304800 h 440531"/>
              <a:gd name="csX6" fmla="*/ 64293 w 297656"/>
              <a:gd name="csY6" fmla="*/ 328613 h 440531"/>
              <a:gd name="csX7" fmla="*/ 95250 w 297656"/>
              <a:gd name="csY7" fmla="*/ 323850 h 440531"/>
              <a:gd name="csX8" fmla="*/ 100012 w 297656"/>
              <a:gd name="csY8" fmla="*/ 338138 h 440531"/>
              <a:gd name="csX9" fmla="*/ 147637 w 297656"/>
              <a:gd name="csY9" fmla="*/ 347663 h 440531"/>
              <a:gd name="csX10" fmla="*/ 157162 w 297656"/>
              <a:gd name="csY10" fmla="*/ 440531 h 440531"/>
              <a:gd name="csX11" fmla="*/ 297656 w 297656"/>
              <a:gd name="csY11" fmla="*/ 392906 h 440531"/>
              <a:gd name="csX12" fmla="*/ 295275 w 297656"/>
              <a:gd name="csY12" fmla="*/ 183356 h 440531"/>
              <a:gd name="csX13" fmla="*/ 235743 w 297656"/>
              <a:gd name="csY13" fmla="*/ 180975 h 440531"/>
              <a:gd name="csX14" fmla="*/ 40481 w 297656"/>
              <a:gd name="csY14" fmla="*/ 0 h 4405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297656" h="440531">
                <a:moveTo>
                  <a:pt x="40481" y="0"/>
                </a:moveTo>
                <a:lnTo>
                  <a:pt x="71437" y="100013"/>
                </a:lnTo>
                <a:lnTo>
                  <a:pt x="59531" y="211931"/>
                </a:lnTo>
                <a:lnTo>
                  <a:pt x="50006" y="254794"/>
                </a:lnTo>
                <a:lnTo>
                  <a:pt x="0" y="285750"/>
                </a:lnTo>
                <a:lnTo>
                  <a:pt x="14287" y="304800"/>
                </a:lnTo>
                <a:lnTo>
                  <a:pt x="64293" y="328613"/>
                </a:lnTo>
                <a:lnTo>
                  <a:pt x="95250" y="323850"/>
                </a:lnTo>
                <a:lnTo>
                  <a:pt x="100012" y="338138"/>
                </a:lnTo>
                <a:lnTo>
                  <a:pt x="147637" y="347663"/>
                </a:lnTo>
                <a:lnTo>
                  <a:pt x="157162" y="440531"/>
                </a:lnTo>
                <a:lnTo>
                  <a:pt x="297656" y="392906"/>
                </a:lnTo>
                <a:cubicBezTo>
                  <a:pt x="296862" y="323056"/>
                  <a:pt x="296069" y="253206"/>
                  <a:pt x="295275" y="183356"/>
                </a:cubicBezTo>
                <a:lnTo>
                  <a:pt x="235743" y="180975"/>
                </a:lnTo>
                <a:lnTo>
                  <a:pt x="40481" y="0"/>
                </a:lnTo>
                <a:close/>
              </a:path>
            </a:pathLst>
          </a:custGeom>
          <a:solidFill>
            <a:srgbClr val="0070C0">
              <a:alpha val="20000"/>
            </a:srgbClr>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Right 16">
            <a:extLst>
              <a:ext uri="{FF2B5EF4-FFF2-40B4-BE49-F238E27FC236}">
                <a16:creationId xmlns:a16="http://schemas.microsoft.com/office/drawing/2014/main" id="{7AD280CB-865E-D78F-BE4E-8966CC1FA5EF}"/>
              </a:ext>
            </a:extLst>
          </p:cNvPr>
          <p:cNvSpPr/>
          <p:nvPr/>
        </p:nvSpPr>
        <p:spPr>
          <a:xfrm rot="20614465">
            <a:off x="8487169" y="2563474"/>
            <a:ext cx="345720" cy="83890"/>
          </a:xfrm>
          <a:prstGeom prst="rightArrow">
            <a:avLst>
              <a:gd name="adj1" fmla="val 11907"/>
              <a:gd name="adj2" fmla="val 76665"/>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Callout: Line 19">
            <a:extLst>
              <a:ext uri="{FF2B5EF4-FFF2-40B4-BE49-F238E27FC236}">
                <a16:creationId xmlns:a16="http://schemas.microsoft.com/office/drawing/2014/main" id="{DA3CC446-DA6E-8C81-A4D3-29C1FE3B189E}"/>
              </a:ext>
            </a:extLst>
          </p:cNvPr>
          <p:cNvSpPr/>
          <p:nvPr/>
        </p:nvSpPr>
        <p:spPr>
          <a:xfrm>
            <a:off x="9062469" y="2679004"/>
            <a:ext cx="1438856" cy="239949"/>
          </a:xfrm>
          <a:prstGeom prst="borderCallout1">
            <a:avLst>
              <a:gd name="adj1" fmla="val 46689"/>
              <a:gd name="adj2" fmla="val 644"/>
              <a:gd name="adj3" fmla="val 1604"/>
              <a:gd name="adj4" fmla="val -38947"/>
            </a:avLst>
          </a:prstGeom>
          <a:solidFill>
            <a:srgbClr val="FFFFFF">
              <a:alpha val="5019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a:solidFill>
                  <a:schemeClr val="tx1"/>
                </a:solidFill>
                <a:latin typeface="Montserrat" pitchFamily="2" charset="0"/>
              </a:rPr>
              <a:t>JR Lewis ES to Williams ES</a:t>
            </a:r>
          </a:p>
        </p:txBody>
      </p:sp>
      <p:sp>
        <p:nvSpPr>
          <p:cNvPr id="5" name="Slide Number Placeholder 4">
            <a:extLst>
              <a:ext uri="{FF2B5EF4-FFF2-40B4-BE49-F238E27FC236}">
                <a16:creationId xmlns:a16="http://schemas.microsoft.com/office/drawing/2014/main" id="{112295D8-08DB-8C82-F899-984E2D4C778A}"/>
              </a:ext>
            </a:extLst>
          </p:cNvPr>
          <p:cNvSpPr>
            <a:spLocks noGrp="1"/>
          </p:cNvSpPr>
          <p:nvPr>
            <p:ph type="sldNum" sz="quarter" idx="12"/>
          </p:nvPr>
        </p:nvSpPr>
        <p:spPr/>
        <p:txBody>
          <a:bodyPr/>
          <a:lstStyle/>
          <a:p>
            <a:fld id="{34BBD38D-6FAE-4556-B07B-F27BFDAF3ED8}" type="slidenum">
              <a:rPr lang="en-US" smtClean="0"/>
              <a:t>14</a:t>
            </a:fld>
            <a:endParaRPr lang="en-US"/>
          </a:p>
        </p:txBody>
      </p:sp>
    </p:spTree>
    <p:extLst>
      <p:ext uri="{BB962C8B-B14F-4D97-AF65-F5344CB8AC3E}">
        <p14:creationId xmlns:p14="http://schemas.microsoft.com/office/powerpoint/2010/main" val="36731939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6EA858-664F-8BDF-EF5E-E026429DDAAF}"/>
            </a:ext>
          </a:extLst>
        </p:cNvPr>
        <p:cNvGrpSpPr/>
        <p:nvPr/>
      </p:nvGrpSpPr>
      <p:grpSpPr>
        <a:xfrm>
          <a:off x="0" y="0"/>
          <a:ext cx="0" cy="0"/>
          <a:chOff x="0" y="0"/>
          <a:chExt cx="0" cy="0"/>
        </a:xfrm>
      </p:grpSpPr>
      <p:pic>
        <p:nvPicPr>
          <p:cNvPr id="11" name="Graphic 10">
            <a:extLst>
              <a:ext uri="{FF2B5EF4-FFF2-40B4-BE49-F238E27FC236}">
                <a16:creationId xmlns:a16="http://schemas.microsoft.com/office/drawing/2014/main" id="{C081B365-CED0-2891-73FA-BA9E4504260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495675" y="45906"/>
            <a:ext cx="8498990" cy="6624297"/>
          </a:xfrm>
          <a:prstGeom prst="rect">
            <a:avLst/>
          </a:prstGeom>
        </p:spPr>
      </p:pic>
      <p:sp>
        <p:nvSpPr>
          <p:cNvPr id="4" name="TextBox 3">
            <a:extLst>
              <a:ext uri="{FF2B5EF4-FFF2-40B4-BE49-F238E27FC236}">
                <a16:creationId xmlns:a16="http://schemas.microsoft.com/office/drawing/2014/main" id="{8609EFB2-B5BF-8BE3-170D-768572FCB636}"/>
              </a:ext>
            </a:extLst>
          </p:cNvPr>
          <p:cNvSpPr txBox="1"/>
          <p:nvPr/>
        </p:nvSpPr>
        <p:spPr>
          <a:xfrm>
            <a:off x="404315" y="187796"/>
            <a:ext cx="3688428" cy="1323439"/>
          </a:xfrm>
          <a:prstGeom prst="rect">
            <a:avLst/>
          </a:prstGeom>
          <a:noFill/>
        </p:spPr>
        <p:txBody>
          <a:bodyPr wrap="square" lIns="91440" tIns="45720" rIns="91440" bIns="45720" rtlCol="0" anchor="t">
            <a:spAutoFit/>
          </a:bodyPr>
          <a:lstStyle/>
          <a:p>
            <a:r>
              <a:rPr lang="en-US" sz="4000" b="1">
                <a:solidFill>
                  <a:srgbClr val="199BD7"/>
                </a:solidFill>
                <a:latin typeface="Arial Nova" panose="020B0504020202020204" pitchFamily="34" charset="0"/>
                <a:cs typeface="Arial"/>
              </a:rPr>
              <a:t>OPTION 1 – MIDDLE</a:t>
            </a:r>
          </a:p>
        </p:txBody>
      </p:sp>
      <p:sp>
        <p:nvSpPr>
          <p:cNvPr id="14" name="TextBox 13">
            <a:extLst>
              <a:ext uri="{FF2B5EF4-FFF2-40B4-BE49-F238E27FC236}">
                <a16:creationId xmlns:a16="http://schemas.microsoft.com/office/drawing/2014/main" id="{8A128E4C-D594-F3FA-3DEB-E25FCE204261}"/>
              </a:ext>
            </a:extLst>
          </p:cNvPr>
          <p:cNvSpPr txBox="1"/>
          <p:nvPr/>
        </p:nvSpPr>
        <p:spPr>
          <a:xfrm>
            <a:off x="221148" y="1971206"/>
            <a:ext cx="3133725" cy="1477328"/>
          </a:xfrm>
          <a:prstGeom prst="rect">
            <a:avLst/>
          </a:prstGeom>
          <a:solidFill>
            <a:schemeClr val="bg1">
              <a:lumMod val="95000"/>
            </a:schemeClr>
          </a:solidFill>
          <a:ln>
            <a:solidFill>
              <a:schemeClr val="tx1">
                <a:lumMod val="95000"/>
                <a:lumOff val="5000"/>
              </a:schemeClr>
            </a:solidFill>
          </a:ln>
        </p:spPr>
        <p:txBody>
          <a:bodyPr wrap="square" rtlCol="0">
            <a:spAutoFit/>
          </a:bodyPr>
          <a:lstStyle/>
          <a:p>
            <a:pPr marL="285750" indent="-285750">
              <a:spcAft>
                <a:spcPts val="1000"/>
              </a:spcAft>
              <a:buFont typeface="Arial" panose="020B0604020202020204" pitchFamily="34" charset="0"/>
              <a:buChar char="•"/>
            </a:pPr>
            <a:r>
              <a:rPr lang="en-US">
                <a:latin typeface="Montserrat" pitchFamily="2" charset="0"/>
              </a:rPr>
              <a:t>Areas of Carter ES that move to Heritage ES and Union ES also move to Weaver MS to keep feeder patterns</a:t>
            </a:r>
          </a:p>
        </p:txBody>
      </p:sp>
      <p:sp>
        <p:nvSpPr>
          <p:cNvPr id="2" name="Callout: Line 1">
            <a:extLst>
              <a:ext uri="{FF2B5EF4-FFF2-40B4-BE49-F238E27FC236}">
                <a16:creationId xmlns:a16="http://schemas.microsoft.com/office/drawing/2014/main" id="{13AE67C4-894B-715E-6B14-205DC994CC0B}"/>
              </a:ext>
            </a:extLst>
          </p:cNvPr>
          <p:cNvSpPr/>
          <p:nvPr/>
        </p:nvSpPr>
        <p:spPr>
          <a:xfrm>
            <a:off x="7710853" y="1148366"/>
            <a:ext cx="1518250" cy="239949"/>
          </a:xfrm>
          <a:prstGeom prst="borderCallout1">
            <a:avLst>
              <a:gd name="adj1" fmla="val 99054"/>
              <a:gd name="adj2" fmla="val 10574"/>
              <a:gd name="adj3" fmla="val 425526"/>
              <a:gd name="adj4" fmla="val -12027"/>
            </a:avLst>
          </a:prstGeom>
          <a:solidFill>
            <a:srgbClr val="FFFFFF">
              <a:alpha val="5019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a:solidFill>
                  <a:schemeClr val="tx1"/>
                </a:solidFill>
                <a:latin typeface="Montserrat" pitchFamily="2" charset="0"/>
              </a:rPr>
              <a:t>Howard MS to Weaver MS</a:t>
            </a:r>
          </a:p>
        </p:txBody>
      </p:sp>
      <p:sp>
        <p:nvSpPr>
          <p:cNvPr id="28" name="Arrow: Right 27">
            <a:extLst>
              <a:ext uri="{FF2B5EF4-FFF2-40B4-BE49-F238E27FC236}">
                <a16:creationId xmlns:a16="http://schemas.microsoft.com/office/drawing/2014/main" id="{1D2008A7-C5C7-C3BA-24BC-36A6C2686F47}"/>
              </a:ext>
            </a:extLst>
          </p:cNvPr>
          <p:cNvSpPr/>
          <p:nvPr/>
        </p:nvSpPr>
        <p:spPr>
          <a:xfrm rot="4126365">
            <a:off x="7058795" y="3275789"/>
            <a:ext cx="1716535" cy="164530"/>
          </a:xfrm>
          <a:prstGeom prst="rightArrow">
            <a:avLst>
              <a:gd name="adj1" fmla="val 11907"/>
              <a:gd name="adj2" fmla="val 76665"/>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Shape 5">
            <a:extLst>
              <a:ext uri="{FF2B5EF4-FFF2-40B4-BE49-F238E27FC236}">
                <a16:creationId xmlns:a16="http://schemas.microsoft.com/office/drawing/2014/main" id="{5CA1079E-6D76-B961-5877-48BB566AFDC9}"/>
              </a:ext>
            </a:extLst>
          </p:cNvPr>
          <p:cNvSpPr/>
          <p:nvPr/>
        </p:nvSpPr>
        <p:spPr>
          <a:xfrm>
            <a:off x="5286375" y="1067067"/>
            <a:ext cx="2283676" cy="1323438"/>
          </a:xfrm>
          <a:custGeom>
            <a:avLst/>
            <a:gdLst>
              <a:gd name="csX0" fmla="*/ 914400 w 1452563"/>
              <a:gd name="csY0" fmla="*/ 0 h 890588"/>
              <a:gd name="csX1" fmla="*/ 461963 w 1452563"/>
              <a:gd name="csY1" fmla="*/ 266700 h 890588"/>
              <a:gd name="csX2" fmla="*/ 23813 w 1452563"/>
              <a:gd name="csY2" fmla="*/ 576263 h 890588"/>
              <a:gd name="csX3" fmla="*/ 57150 w 1452563"/>
              <a:gd name="csY3" fmla="*/ 623888 h 890588"/>
              <a:gd name="csX4" fmla="*/ 0 w 1452563"/>
              <a:gd name="csY4" fmla="*/ 738188 h 890588"/>
              <a:gd name="csX5" fmla="*/ 28575 w 1452563"/>
              <a:gd name="csY5" fmla="*/ 766763 h 890588"/>
              <a:gd name="csX6" fmla="*/ 300038 w 1452563"/>
              <a:gd name="csY6" fmla="*/ 728663 h 890588"/>
              <a:gd name="csX7" fmla="*/ 657225 w 1452563"/>
              <a:gd name="csY7" fmla="*/ 828675 h 890588"/>
              <a:gd name="csX8" fmla="*/ 890588 w 1452563"/>
              <a:gd name="csY8" fmla="*/ 890588 h 890588"/>
              <a:gd name="csX9" fmla="*/ 1138238 w 1452563"/>
              <a:gd name="csY9" fmla="*/ 871538 h 890588"/>
              <a:gd name="csX10" fmla="*/ 1181100 w 1452563"/>
              <a:gd name="csY10" fmla="*/ 714375 h 890588"/>
              <a:gd name="csX11" fmla="*/ 1338263 w 1452563"/>
              <a:gd name="csY11" fmla="*/ 752475 h 890588"/>
              <a:gd name="csX12" fmla="*/ 1352550 w 1452563"/>
              <a:gd name="csY12" fmla="*/ 771525 h 890588"/>
              <a:gd name="csX13" fmla="*/ 1452563 w 1452563"/>
              <a:gd name="csY13" fmla="*/ 757238 h 890588"/>
              <a:gd name="csX14" fmla="*/ 1381125 w 1452563"/>
              <a:gd name="csY14" fmla="*/ 690563 h 890588"/>
              <a:gd name="csX15" fmla="*/ 914400 w 1452563"/>
              <a:gd name="csY15" fmla="*/ 0 h 8905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452563" h="890588">
                <a:moveTo>
                  <a:pt x="914400" y="0"/>
                </a:moveTo>
                <a:lnTo>
                  <a:pt x="461963" y="266700"/>
                </a:lnTo>
                <a:lnTo>
                  <a:pt x="23813" y="576263"/>
                </a:lnTo>
                <a:lnTo>
                  <a:pt x="57150" y="623888"/>
                </a:lnTo>
                <a:lnTo>
                  <a:pt x="0" y="738188"/>
                </a:lnTo>
                <a:lnTo>
                  <a:pt x="28575" y="766763"/>
                </a:lnTo>
                <a:lnTo>
                  <a:pt x="300038" y="728663"/>
                </a:lnTo>
                <a:lnTo>
                  <a:pt x="657225" y="828675"/>
                </a:lnTo>
                <a:lnTo>
                  <a:pt x="890588" y="890588"/>
                </a:lnTo>
                <a:lnTo>
                  <a:pt x="1138238" y="871538"/>
                </a:lnTo>
                <a:lnTo>
                  <a:pt x="1181100" y="714375"/>
                </a:lnTo>
                <a:lnTo>
                  <a:pt x="1338263" y="752475"/>
                </a:lnTo>
                <a:lnTo>
                  <a:pt x="1352550" y="771525"/>
                </a:lnTo>
                <a:lnTo>
                  <a:pt x="1452563" y="757238"/>
                </a:lnTo>
                <a:lnTo>
                  <a:pt x="1381125" y="690563"/>
                </a:lnTo>
                <a:lnTo>
                  <a:pt x="914400" y="0"/>
                </a:lnTo>
                <a:close/>
              </a:path>
            </a:pathLst>
          </a:custGeom>
          <a:solidFill>
            <a:srgbClr val="FF0000">
              <a:alpha val="20000"/>
            </a:srgbClr>
          </a:solid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8A394026-8EE2-B8D2-7AD5-A4E063EC559D}"/>
              </a:ext>
            </a:extLst>
          </p:cNvPr>
          <p:cNvSpPr/>
          <p:nvPr/>
        </p:nvSpPr>
        <p:spPr>
          <a:xfrm>
            <a:off x="7558086" y="2124075"/>
            <a:ext cx="2474581" cy="1543050"/>
          </a:xfrm>
          <a:custGeom>
            <a:avLst/>
            <a:gdLst>
              <a:gd name="csX0" fmla="*/ 0 w 1600200"/>
              <a:gd name="csY0" fmla="*/ 42862 h 995362"/>
              <a:gd name="csX1" fmla="*/ 361950 w 1600200"/>
              <a:gd name="csY1" fmla="*/ 442912 h 995362"/>
              <a:gd name="csX2" fmla="*/ 504825 w 1600200"/>
              <a:gd name="csY2" fmla="*/ 600075 h 995362"/>
              <a:gd name="csX3" fmla="*/ 566737 w 1600200"/>
              <a:gd name="csY3" fmla="*/ 676275 h 995362"/>
              <a:gd name="csX4" fmla="*/ 652462 w 1600200"/>
              <a:gd name="csY4" fmla="*/ 890587 h 995362"/>
              <a:gd name="csX5" fmla="*/ 709612 w 1600200"/>
              <a:gd name="csY5" fmla="*/ 804862 h 995362"/>
              <a:gd name="csX6" fmla="*/ 742950 w 1600200"/>
              <a:gd name="csY6" fmla="*/ 771525 h 995362"/>
              <a:gd name="csX7" fmla="*/ 819150 w 1600200"/>
              <a:gd name="csY7" fmla="*/ 781050 h 995362"/>
              <a:gd name="csX8" fmla="*/ 857250 w 1600200"/>
              <a:gd name="csY8" fmla="*/ 795337 h 995362"/>
              <a:gd name="csX9" fmla="*/ 904875 w 1600200"/>
              <a:gd name="csY9" fmla="*/ 819150 h 995362"/>
              <a:gd name="csX10" fmla="*/ 990600 w 1600200"/>
              <a:gd name="csY10" fmla="*/ 923925 h 995362"/>
              <a:gd name="csX11" fmla="*/ 1109662 w 1600200"/>
              <a:gd name="csY11" fmla="*/ 976312 h 995362"/>
              <a:gd name="csX12" fmla="*/ 1171575 w 1600200"/>
              <a:gd name="csY12" fmla="*/ 990600 h 995362"/>
              <a:gd name="csX13" fmla="*/ 1238250 w 1600200"/>
              <a:gd name="csY13" fmla="*/ 976312 h 995362"/>
              <a:gd name="csX14" fmla="*/ 1252537 w 1600200"/>
              <a:gd name="csY14" fmla="*/ 976312 h 995362"/>
              <a:gd name="csX15" fmla="*/ 1276350 w 1600200"/>
              <a:gd name="csY15" fmla="*/ 995362 h 995362"/>
              <a:gd name="csX16" fmla="*/ 1343025 w 1600200"/>
              <a:gd name="csY16" fmla="*/ 981075 h 995362"/>
              <a:gd name="csX17" fmla="*/ 1343025 w 1600200"/>
              <a:gd name="csY17" fmla="*/ 981075 h 995362"/>
              <a:gd name="csX18" fmla="*/ 1390650 w 1600200"/>
              <a:gd name="csY18" fmla="*/ 952500 h 995362"/>
              <a:gd name="csX19" fmla="*/ 1390650 w 1600200"/>
              <a:gd name="csY19" fmla="*/ 895350 h 995362"/>
              <a:gd name="csX20" fmla="*/ 1457325 w 1600200"/>
              <a:gd name="csY20" fmla="*/ 866775 h 995362"/>
              <a:gd name="csX21" fmla="*/ 1495425 w 1600200"/>
              <a:gd name="csY21" fmla="*/ 866775 h 995362"/>
              <a:gd name="csX22" fmla="*/ 1552575 w 1600200"/>
              <a:gd name="csY22" fmla="*/ 814387 h 995362"/>
              <a:gd name="csX23" fmla="*/ 1538287 w 1600200"/>
              <a:gd name="csY23" fmla="*/ 714375 h 995362"/>
              <a:gd name="csX24" fmla="*/ 1590675 w 1600200"/>
              <a:gd name="csY24" fmla="*/ 681037 h 995362"/>
              <a:gd name="csX25" fmla="*/ 1600200 w 1600200"/>
              <a:gd name="csY25" fmla="*/ 657225 h 995362"/>
              <a:gd name="csX26" fmla="*/ 1504950 w 1600200"/>
              <a:gd name="csY26" fmla="*/ 642937 h 995362"/>
              <a:gd name="csX27" fmla="*/ 1504950 w 1600200"/>
              <a:gd name="csY27" fmla="*/ 671512 h 995362"/>
              <a:gd name="csX28" fmla="*/ 1400175 w 1600200"/>
              <a:gd name="csY28" fmla="*/ 666750 h 995362"/>
              <a:gd name="csX29" fmla="*/ 1404937 w 1600200"/>
              <a:gd name="csY29" fmla="*/ 600075 h 995362"/>
              <a:gd name="csX30" fmla="*/ 1347787 w 1600200"/>
              <a:gd name="csY30" fmla="*/ 623887 h 995362"/>
              <a:gd name="csX31" fmla="*/ 1114425 w 1600200"/>
              <a:gd name="csY31" fmla="*/ 609600 h 995362"/>
              <a:gd name="csX32" fmla="*/ 1038225 w 1600200"/>
              <a:gd name="csY32" fmla="*/ 552450 h 995362"/>
              <a:gd name="csX33" fmla="*/ 1000125 w 1600200"/>
              <a:gd name="csY33" fmla="*/ 476250 h 995362"/>
              <a:gd name="csX34" fmla="*/ 1033462 w 1600200"/>
              <a:gd name="csY34" fmla="*/ 433387 h 995362"/>
              <a:gd name="csX35" fmla="*/ 990600 w 1600200"/>
              <a:gd name="csY35" fmla="*/ 390525 h 995362"/>
              <a:gd name="csX36" fmla="*/ 1052512 w 1600200"/>
              <a:gd name="csY36" fmla="*/ 371475 h 995362"/>
              <a:gd name="csX37" fmla="*/ 1071562 w 1600200"/>
              <a:gd name="csY37" fmla="*/ 371475 h 995362"/>
              <a:gd name="csX38" fmla="*/ 1114425 w 1600200"/>
              <a:gd name="csY38" fmla="*/ 295275 h 995362"/>
              <a:gd name="csX39" fmla="*/ 1157287 w 1600200"/>
              <a:gd name="csY39" fmla="*/ 285750 h 995362"/>
              <a:gd name="csX40" fmla="*/ 1181100 w 1600200"/>
              <a:gd name="csY40" fmla="*/ 290512 h 995362"/>
              <a:gd name="csX41" fmla="*/ 1195387 w 1600200"/>
              <a:gd name="csY41" fmla="*/ 276225 h 995362"/>
              <a:gd name="csX42" fmla="*/ 1209675 w 1600200"/>
              <a:gd name="csY42" fmla="*/ 276225 h 995362"/>
              <a:gd name="csX43" fmla="*/ 1219200 w 1600200"/>
              <a:gd name="csY43" fmla="*/ 300037 h 995362"/>
              <a:gd name="csX44" fmla="*/ 1257300 w 1600200"/>
              <a:gd name="csY44" fmla="*/ 261937 h 995362"/>
              <a:gd name="csX45" fmla="*/ 1228725 w 1600200"/>
              <a:gd name="csY45" fmla="*/ 242887 h 995362"/>
              <a:gd name="csX46" fmla="*/ 1247775 w 1600200"/>
              <a:gd name="csY46" fmla="*/ 223837 h 995362"/>
              <a:gd name="csX47" fmla="*/ 1266825 w 1600200"/>
              <a:gd name="csY47" fmla="*/ 233362 h 995362"/>
              <a:gd name="csX48" fmla="*/ 1314450 w 1600200"/>
              <a:gd name="csY48" fmla="*/ 171450 h 995362"/>
              <a:gd name="csX49" fmla="*/ 1057275 w 1600200"/>
              <a:gd name="csY49" fmla="*/ 33337 h 995362"/>
              <a:gd name="csX50" fmla="*/ 1014412 w 1600200"/>
              <a:gd name="csY50" fmla="*/ 0 h 995362"/>
              <a:gd name="csX51" fmla="*/ 990600 w 1600200"/>
              <a:gd name="csY51" fmla="*/ 23812 h 995362"/>
              <a:gd name="csX52" fmla="*/ 519112 w 1600200"/>
              <a:gd name="csY52" fmla="*/ 47625 h 995362"/>
              <a:gd name="csX53" fmla="*/ 0 w 1600200"/>
              <a:gd name="csY53" fmla="*/ 42862 h 99536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Lst>
            <a:rect l="l" t="t" r="r" b="b"/>
            <a:pathLst>
              <a:path w="1600200" h="995362">
                <a:moveTo>
                  <a:pt x="0" y="42862"/>
                </a:moveTo>
                <a:lnTo>
                  <a:pt x="361950" y="442912"/>
                </a:lnTo>
                <a:lnTo>
                  <a:pt x="504825" y="600075"/>
                </a:lnTo>
                <a:lnTo>
                  <a:pt x="566737" y="676275"/>
                </a:lnTo>
                <a:lnTo>
                  <a:pt x="652462" y="890587"/>
                </a:lnTo>
                <a:lnTo>
                  <a:pt x="709612" y="804862"/>
                </a:lnTo>
                <a:lnTo>
                  <a:pt x="742950" y="771525"/>
                </a:lnTo>
                <a:lnTo>
                  <a:pt x="819150" y="781050"/>
                </a:lnTo>
                <a:lnTo>
                  <a:pt x="857250" y="795337"/>
                </a:lnTo>
                <a:lnTo>
                  <a:pt x="904875" y="819150"/>
                </a:lnTo>
                <a:lnTo>
                  <a:pt x="990600" y="923925"/>
                </a:lnTo>
                <a:lnTo>
                  <a:pt x="1109662" y="976312"/>
                </a:lnTo>
                <a:lnTo>
                  <a:pt x="1171575" y="990600"/>
                </a:lnTo>
                <a:lnTo>
                  <a:pt x="1238250" y="976312"/>
                </a:lnTo>
                <a:lnTo>
                  <a:pt x="1252537" y="976312"/>
                </a:lnTo>
                <a:lnTo>
                  <a:pt x="1276350" y="995362"/>
                </a:lnTo>
                <a:lnTo>
                  <a:pt x="1343025" y="981075"/>
                </a:lnTo>
                <a:lnTo>
                  <a:pt x="1343025" y="981075"/>
                </a:lnTo>
                <a:lnTo>
                  <a:pt x="1390650" y="952500"/>
                </a:lnTo>
                <a:lnTo>
                  <a:pt x="1390650" y="895350"/>
                </a:lnTo>
                <a:lnTo>
                  <a:pt x="1457325" y="866775"/>
                </a:lnTo>
                <a:lnTo>
                  <a:pt x="1495425" y="866775"/>
                </a:lnTo>
                <a:lnTo>
                  <a:pt x="1552575" y="814387"/>
                </a:lnTo>
                <a:lnTo>
                  <a:pt x="1538287" y="714375"/>
                </a:lnTo>
                <a:lnTo>
                  <a:pt x="1590675" y="681037"/>
                </a:lnTo>
                <a:lnTo>
                  <a:pt x="1600200" y="657225"/>
                </a:lnTo>
                <a:lnTo>
                  <a:pt x="1504950" y="642937"/>
                </a:lnTo>
                <a:lnTo>
                  <a:pt x="1504950" y="671512"/>
                </a:lnTo>
                <a:lnTo>
                  <a:pt x="1400175" y="666750"/>
                </a:lnTo>
                <a:lnTo>
                  <a:pt x="1404937" y="600075"/>
                </a:lnTo>
                <a:lnTo>
                  <a:pt x="1347787" y="623887"/>
                </a:lnTo>
                <a:lnTo>
                  <a:pt x="1114425" y="609600"/>
                </a:lnTo>
                <a:lnTo>
                  <a:pt x="1038225" y="552450"/>
                </a:lnTo>
                <a:lnTo>
                  <a:pt x="1000125" y="476250"/>
                </a:lnTo>
                <a:lnTo>
                  <a:pt x="1033462" y="433387"/>
                </a:lnTo>
                <a:lnTo>
                  <a:pt x="990600" y="390525"/>
                </a:lnTo>
                <a:lnTo>
                  <a:pt x="1052512" y="371475"/>
                </a:lnTo>
                <a:lnTo>
                  <a:pt x="1071562" y="371475"/>
                </a:lnTo>
                <a:lnTo>
                  <a:pt x="1114425" y="295275"/>
                </a:lnTo>
                <a:lnTo>
                  <a:pt x="1157287" y="285750"/>
                </a:lnTo>
                <a:lnTo>
                  <a:pt x="1181100" y="290512"/>
                </a:lnTo>
                <a:lnTo>
                  <a:pt x="1195387" y="276225"/>
                </a:lnTo>
                <a:lnTo>
                  <a:pt x="1209675" y="276225"/>
                </a:lnTo>
                <a:lnTo>
                  <a:pt x="1219200" y="300037"/>
                </a:lnTo>
                <a:lnTo>
                  <a:pt x="1257300" y="261937"/>
                </a:lnTo>
                <a:lnTo>
                  <a:pt x="1228725" y="242887"/>
                </a:lnTo>
                <a:lnTo>
                  <a:pt x="1247775" y="223837"/>
                </a:lnTo>
                <a:lnTo>
                  <a:pt x="1266825" y="233362"/>
                </a:lnTo>
                <a:lnTo>
                  <a:pt x="1314450" y="171450"/>
                </a:lnTo>
                <a:lnTo>
                  <a:pt x="1057275" y="33337"/>
                </a:lnTo>
                <a:lnTo>
                  <a:pt x="1014412" y="0"/>
                </a:lnTo>
                <a:lnTo>
                  <a:pt x="990600" y="23812"/>
                </a:lnTo>
                <a:lnTo>
                  <a:pt x="519112" y="47625"/>
                </a:lnTo>
                <a:lnTo>
                  <a:pt x="0" y="42862"/>
                </a:lnTo>
                <a:close/>
              </a:path>
            </a:pathLst>
          </a:custGeom>
          <a:solidFill>
            <a:srgbClr val="FF0000">
              <a:alpha val="20000"/>
            </a:srgbClr>
          </a:solid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B695C7B1-9A60-047E-39A7-C5014E7F5901}"/>
              </a:ext>
            </a:extLst>
          </p:cNvPr>
          <p:cNvSpPr>
            <a:spLocks noGrp="1"/>
          </p:cNvSpPr>
          <p:nvPr>
            <p:ph type="sldNum" sz="quarter" idx="12"/>
          </p:nvPr>
        </p:nvSpPr>
        <p:spPr/>
        <p:txBody>
          <a:bodyPr/>
          <a:lstStyle/>
          <a:p>
            <a:fld id="{34BBD38D-6FAE-4556-B07B-F27BFDAF3ED8}" type="slidenum">
              <a:rPr lang="en-US" smtClean="0"/>
              <a:t>15</a:t>
            </a:fld>
            <a:endParaRPr lang="en-US"/>
          </a:p>
        </p:txBody>
      </p:sp>
    </p:spTree>
    <p:extLst>
      <p:ext uri="{BB962C8B-B14F-4D97-AF65-F5344CB8AC3E}">
        <p14:creationId xmlns:p14="http://schemas.microsoft.com/office/powerpoint/2010/main" val="40514140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A54968-4EBC-FC6E-C49B-786675E3C417}"/>
            </a:ext>
          </a:extLst>
        </p:cNvPr>
        <p:cNvGrpSpPr/>
        <p:nvPr/>
      </p:nvGrpSpPr>
      <p:grpSpPr>
        <a:xfrm>
          <a:off x="0" y="0"/>
          <a:ext cx="0" cy="0"/>
          <a:chOff x="0" y="0"/>
          <a:chExt cx="0" cy="0"/>
        </a:xfrm>
      </p:grpSpPr>
      <p:pic>
        <p:nvPicPr>
          <p:cNvPr id="11" name="Graphic 10">
            <a:extLst>
              <a:ext uri="{FF2B5EF4-FFF2-40B4-BE49-F238E27FC236}">
                <a16:creationId xmlns:a16="http://schemas.microsoft.com/office/drawing/2014/main" id="{03AEFCC8-BB16-6196-C749-75FCE379EDD2}"/>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p:blipFill>
        <p:spPr>
          <a:xfrm>
            <a:off x="3495675" y="45906"/>
            <a:ext cx="8498990" cy="6624297"/>
          </a:xfrm>
          <a:prstGeom prst="rect">
            <a:avLst/>
          </a:prstGeom>
        </p:spPr>
      </p:pic>
      <p:sp>
        <p:nvSpPr>
          <p:cNvPr id="4" name="TextBox 3">
            <a:extLst>
              <a:ext uri="{FF2B5EF4-FFF2-40B4-BE49-F238E27FC236}">
                <a16:creationId xmlns:a16="http://schemas.microsoft.com/office/drawing/2014/main" id="{E0D5DEF6-2B91-83A4-DBFF-DEF84B6669D0}"/>
              </a:ext>
            </a:extLst>
          </p:cNvPr>
          <p:cNvSpPr txBox="1"/>
          <p:nvPr/>
        </p:nvSpPr>
        <p:spPr>
          <a:xfrm>
            <a:off x="404315" y="187796"/>
            <a:ext cx="3688428" cy="1323439"/>
          </a:xfrm>
          <a:prstGeom prst="rect">
            <a:avLst/>
          </a:prstGeom>
          <a:noFill/>
        </p:spPr>
        <p:txBody>
          <a:bodyPr wrap="square" lIns="91440" tIns="45720" rIns="91440" bIns="45720" rtlCol="0" anchor="t">
            <a:spAutoFit/>
          </a:bodyPr>
          <a:lstStyle/>
          <a:p>
            <a:r>
              <a:rPr lang="en-US" sz="4000" b="1">
                <a:solidFill>
                  <a:srgbClr val="199BD7"/>
                </a:solidFill>
                <a:latin typeface="Arial Nova" panose="020B0504020202020204" pitchFamily="34" charset="0"/>
                <a:cs typeface="Arial"/>
              </a:rPr>
              <a:t>OPTION 1 – MIDDLE</a:t>
            </a:r>
          </a:p>
        </p:txBody>
      </p:sp>
      <p:sp>
        <p:nvSpPr>
          <p:cNvPr id="14" name="TextBox 13">
            <a:extLst>
              <a:ext uri="{FF2B5EF4-FFF2-40B4-BE49-F238E27FC236}">
                <a16:creationId xmlns:a16="http://schemas.microsoft.com/office/drawing/2014/main" id="{C772D162-0B6C-8937-03F7-252E21B9BC00}"/>
              </a:ext>
            </a:extLst>
          </p:cNvPr>
          <p:cNvSpPr txBox="1"/>
          <p:nvPr/>
        </p:nvSpPr>
        <p:spPr>
          <a:xfrm>
            <a:off x="221148" y="1971206"/>
            <a:ext cx="3133725" cy="1477328"/>
          </a:xfrm>
          <a:prstGeom prst="rect">
            <a:avLst/>
          </a:prstGeom>
          <a:solidFill>
            <a:schemeClr val="bg1">
              <a:lumMod val="95000"/>
            </a:schemeClr>
          </a:solidFill>
          <a:ln>
            <a:solidFill>
              <a:schemeClr val="tx1">
                <a:lumMod val="95000"/>
                <a:lumOff val="5000"/>
              </a:schemeClr>
            </a:solidFill>
          </a:ln>
        </p:spPr>
        <p:txBody>
          <a:bodyPr wrap="square" rtlCol="0">
            <a:spAutoFit/>
          </a:bodyPr>
          <a:lstStyle/>
          <a:p>
            <a:pPr marL="285750" indent="-285750">
              <a:spcAft>
                <a:spcPts val="1000"/>
              </a:spcAft>
              <a:buFont typeface="Arial" panose="020B0604020202020204" pitchFamily="34" charset="0"/>
              <a:buChar char="•"/>
            </a:pPr>
            <a:r>
              <a:rPr lang="en-US">
                <a:latin typeface="Montserrat" pitchFamily="2" charset="0"/>
              </a:rPr>
              <a:t>Areas of Carter ES that move to Heritage ES and Union ES also move to Weaver MS to keep feeder patterns</a:t>
            </a:r>
          </a:p>
        </p:txBody>
      </p:sp>
      <p:sp>
        <p:nvSpPr>
          <p:cNvPr id="2" name="Callout: Line 1">
            <a:extLst>
              <a:ext uri="{FF2B5EF4-FFF2-40B4-BE49-F238E27FC236}">
                <a16:creationId xmlns:a16="http://schemas.microsoft.com/office/drawing/2014/main" id="{F77EA259-1331-DF38-6D00-19F1111E904E}"/>
              </a:ext>
            </a:extLst>
          </p:cNvPr>
          <p:cNvSpPr/>
          <p:nvPr/>
        </p:nvSpPr>
        <p:spPr>
          <a:xfrm>
            <a:off x="7710853" y="1148366"/>
            <a:ext cx="1518250" cy="239949"/>
          </a:xfrm>
          <a:prstGeom prst="borderCallout1">
            <a:avLst>
              <a:gd name="adj1" fmla="val 99054"/>
              <a:gd name="adj2" fmla="val 10574"/>
              <a:gd name="adj3" fmla="val 425526"/>
              <a:gd name="adj4" fmla="val -12027"/>
            </a:avLst>
          </a:prstGeom>
          <a:solidFill>
            <a:srgbClr val="FFFFFF">
              <a:alpha val="5019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a:solidFill>
                  <a:schemeClr val="tx1"/>
                </a:solidFill>
                <a:latin typeface="Montserrat" pitchFamily="2" charset="0"/>
              </a:rPr>
              <a:t>Howard MS to Weaver MS</a:t>
            </a:r>
          </a:p>
        </p:txBody>
      </p:sp>
      <p:sp>
        <p:nvSpPr>
          <p:cNvPr id="28" name="Arrow: Right 27">
            <a:extLst>
              <a:ext uri="{FF2B5EF4-FFF2-40B4-BE49-F238E27FC236}">
                <a16:creationId xmlns:a16="http://schemas.microsoft.com/office/drawing/2014/main" id="{4978DDFD-8801-24BC-0C30-1F9267F4979A}"/>
              </a:ext>
            </a:extLst>
          </p:cNvPr>
          <p:cNvSpPr/>
          <p:nvPr/>
        </p:nvSpPr>
        <p:spPr>
          <a:xfrm rot="4126365">
            <a:off x="7058795" y="3275789"/>
            <a:ext cx="1716535" cy="164530"/>
          </a:xfrm>
          <a:prstGeom prst="rightArrow">
            <a:avLst>
              <a:gd name="adj1" fmla="val 11907"/>
              <a:gd name="adj2" fmla="val 76665"/>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Shape 5">
            <a:extLst>
              <a:ext uri="{FF2B5EF4-FFF2-40B4-BE49-F238E27FC236}">
                <a16:creationId xmlns:a16="http://schemas.microsoft.com/office/drawing/2014/main" id="{8E6C8068-D6AD-60CE-A4CA-7F48FA7D4162}"/>
              </a:ext>
            </a:extLst>
          </p:cNvPr>
          <p:cNvSpPr/>
          <p:nvPr/>
        </p:nvSpPr>
        <p:spPr>
          <a:xfrm>
            <a:off x="5286375" y="1067067"/>
            <a:ext cx="2283676" cy="1323438"/>
          </a:xfrm>
          <a:custGeom>
            <a:avLst/>
            <a:gdLst>
              <a:gd name="csX0" fmla="*/ 914400 w 1452563"/>
              <a:gd name="csY0" fmla="*/ 0 h 890588"/>
              <a:gd name="csX1" fmla="*/ 461963 w 1452563"/>
              <a:gd name="csY1" fmla="*/ 266700 h 890588"/>
              <a:gd name="csX2" fmla="*/ 23813 w 1452563"/>
              <a:gd name="csY2" fmla="*/ 576263 h 890588"/>
              <a:gd name="csX3" fmla="*/ 57150 w 1452563"/>
              <a:gd name="csY3" fmla="*/ 623888 h 890588"/>
              <a:gd name="csX4" fmla="*/ 0 w 1452563"/>
              <a:gd name="csY4" fmla="*/ 738188 h 890588"/>
              <a:gd name="csX5" fmla="*/ 28575 w 1452563"/>
              <a:gd name="csY5" fmla="*/ 766763 h 890588"/>
              <a:gd name="csX6" fmla="*/ 300038 w 1452563"/>
              <a:gd name="csY6" fmla="*/ 728663 h 890588"/>
              <a:gd name="csX7" fmla="*/ 657225 w 1452563"/>
              <a:gd name="csY7" fmla="*/ 828675 h 890588"/>
              <a:gd name="csX8" fmla="*/ 890588 w 1452563"/>
              <a:gd name="csY8" fmla="*/ 890588 h 890588"/>
              <a:gd name="csX9" fmla="*/ 1138238 w 1452563"/>
              <a:gd name="csY9" fmla="*/ 871538 h 890588"/>
              <a:gd name="csX10" fmla="*/ 1181100 w 1452563"/>
              <a:gd name="csY10" fmla="*/ 714375 h 890588"/>
              <a:gd name="csX11" fmla="*/ 1338263 w 1452563"/>
              <a:gd name="csY11" fmla="*/ 752475 h 890588"/>
              <a:gd name="csX12" fmla="*/ 1352550 w 1452563"/>
              <a:gd name="csY12" fmla="*/ 771525 h 890588"/>
              <a:gd name="csX13" fmla="*/ 1452563 w 1452563"/>
              <a:gd name="csY13" fmla="*/ 757238 h 890588"/>
              <a:gd name="csX14" fmla="*/ 1381125 w 1452563"/>
              <a:gd name="csY14" fmla="*/ 690563 h 890588"/>
              <a:gd name="csX15" fmla="*/ 914400 w 1452563"/>
              <a:gd name="csY15" fmla="*/ 0 h 8905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452563" h="890588">
                <a:moveTo>
                  <a:pt x="914400" y="0"/>
                </a:moveTo>
                <a:lnTo>
                  <a:pt x="461963" y="266700"/>
                </a:lnTo>
                <a:lnTo>
                  <a:pt x="23813" y="576263"/>
                </a:lnTo>
                <a:lnTo>
                  <a:pt x="57150" y="623888"/>
                </a:lnTo>
                <a:lnTo>
                  <a:pt x="0" y="738188"/>
                </a:lnTo>
                <a:lnTo>
                  <a:pt x="28575" y="766763"/>
                </a:lnTo>
                <a:lnTo>
                  <a:pt x="300038" y="728663"/>
                </a:lnTo>
                <a:lnTo>
                  <a:pt x="657225" y="828675"/>
                </a:lnTo>
                <a:lnTo>
                  <a:pt x="890588" y="890588"/>
                </a:lnTo>
                <a:lnTo>
                  <a:pt x="1138238" y="871538"/>
                </a:lnTo>
                <a:lnTo>
                  <a:pt x="1181100" y="714375"/>
                </a:lnTo>
                <a:lnTo>
                  <a:pt x="1338263" y="752475"/>
                </a:lnTo>
                <a:lnTo>
                  <a:pt x="1352550" y="771525"/>
                </a:lnTo>
                <a:lnTo>
                  <a:pt x="1452563" y="757238"/>
                </a:lnTo>
                <a:lnTo>
                  <a:pt x="1381125" y="690563"/>
                </a:lnTo>
                <a:lnTo>
                  <a:pt x="914400" y="0"/>
                </a:lnTo>
                <a:close/>
              </a:path>
            </a:pathLst>
          </a:custGeom>
          <a:solidFill>
            <a:srgbClr val="FF0000">
              <a:alpha val="20000"/>
            </a:srgbClr>
          </a:solid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D15E39BE-BEF2-5B34-4881-6B8D646DC958}"/>
              </a:ext>
            </a:extLst>
          </p:cNvPr>
          <p:cNvSpPr/>
          <p:nvPr/>
        </p:nvSpPr>
        <p:spPr>
          <a:xfrm>
            <a:off x="7558086" y="2124075"/>
            <a:ext cx="2474581" cy="1543050"/>
          </a:xfrm>
          <a:custGeom>
            <a:avLst/>
            <a:gdLst>
              <a:gd name="csX0" fmla="*/ 0 w 1600200"/>
              <a:gd name="csY0" fmla="*/ 42862 h 995362"/>
              <a:gd name="csX1" fmla="*/ 361950 w 1600200"/>
              <a:gd name="csY1" fmla="*/ 442912 h 995362"/>
              <a:gd name="csX2" fmla="*/ 504825 w 1600200"/>
              <a:gd name="csY2" fmla="*/ 600075 h 995362"/>
              <a:gd name="csX3" fmla="*/ 566737 w 1600200"/>
              <a:gd name="csY3" fmla="*/ 676275 h 995362"/>
              <a:gd name="csX4" fmla="*/ 652462 w 1600200"/>
              <a:gd name="csY4" fmla="*/ 890587 h 995362"/>
              <a:gd name="csX5" fmla="*/ 709612 w 1600200"/>
              <a:gd name="csY5" fmla="*/ 804862 h 995362"/>
              <a:gd name="csX6" fmla="*/ 742950 w 1600200"/>
              <a:gd name="csY6" fmla="*/ 771525 h 995362"/>
              <a:gd name="csX7" fmla="*/ 819150 w 1600200"/>
              <a:gd name="csY7" fmla="*/ 781050 h 995362"/>
              <a:gd name="csX8" fmla="*/ 857250 w 1600200"/>
              <a:gd name="csY8" fmla="*/ 795337 h 995362"/>
              <a:gd name="csX9" fmla="*/ 904875 w 1600200"/>
              <a:gd name="csY9" fmla="*/ 819150 h 995362"/>
              <a:gd name="csX10" fmla="*/ 990600 w 1600200"/>
              <a:gd name="csY10" fmla="*/ 923925 h 995362"/>
              <a:gd name="csX11" fmla="*/ 1109662 w 1600200"/>
              <a:gd name="csY11" fmla="*/ 976312 h 995362"/>
              <a:gd name="csX12" fmla="*/ 1171575 w 1600200"/>
              <a:gd name="csY12" fmla="*/ 990600 h 995362"/>
              <a:gd name="csX13" fmla="*/ 1238250 w 1600200"/>
              <a:gd name="csY13" fmla="*/ 976312 h 995362"/>
              <a:gd name="csX14" fmla="*/ 1252537 w 1600200"/>
              <a:gd name="csY14" fmla="*/ 976312 h 995362"/>
              <a:gd name="csX15" fmla="*/ 1276350 w 1600200"/>
              <a:gd name="csY15" fmla="*/ 995362 h 995362"/>
              <a:gd name="csX16" fmla="*/ 1343025 w 1600200"/>
              <a:gd name="csY16" fmla="*/ 981075 h 995362"/>
              <a:gd name="csX17" fmla="*/ 1343025 w 1600200"/>
              <a:gd name="csY17" fmla="*/ 981075 h 995362"/>
              <a:gd name="csX18" fmla="*/ 1390650 w 1600200"/>
              <a:gd name="csY18" fmla="*/ 952500 h 995362"/>
              <a:gd name="csX19" fmla="*/ 1390650 w 1600200"/>
              <a:gd name="csY19" fmla="*/ 895350 h 995362"/>
              <a:gd name="csX20" fmla="*/ 1457325 w 1600200"/>
              <a:gd name="csY20" fmla="*/ 866775 h 995362"/>
              <a:gd name="csX21" fmla="*/ 1495425 w 1600200"/>
              <a:gd name="csY21" fmla="*/ 866775 h 995362"/>
              <a:gd name="csX22" fmla="*/ 1552575 w 1600200"/>
              <a:gd name="csY22" fmla="*/ 814387 h 995362"/>
              <a:gd name="csX23" fmla="*/ 1538287 w 1600200"/>
              <a:gd name="csY23" fmla="*/ 714375 h 995362"/>
              <a:gd name="csX24" fmla="*/ 1590675 w 1600200"/>
              <a:gd name="csY24" fmla="*/ 681037 h 995362"/>
              <a:gd name="csX25" fmla="*/ 1600200 w 1600200"/>
              <a:gd name="csY25" fmla="*/ 657225 h 995362"/>
              <a:gd name="csX26" fmla="*/ 1504950 w 1600200"/>
              <a:gd name="csY26" fmla="*/ 642937 h 995362"/>
              <a:gd name="csX27" fmla="*/ 1504950 w 1600200"/>
              <a:gd name="csY27" fmla="*/ 671512 h 995362"/>
              <a:gd name="csX28" fmla="*/ 1400175 w 1600200"/>
              <a:gd name="csY28" fmla="*/ 666750 h 995362"/>
              <a:gd name="csX29" fmla="*/ 1404937 w 1600200"/>
              <a:gd name="csY29" fmla="*/ 600075 h 995362"/>
              <a:gd name="csX30" fmla="*/ 1347787 w 1600200"/>
              <a:gd name="csY30" fmla="*/ 623887 h 995362"/>
              <a:gd name="csX31" fmla="*/ 1114425 w 1600200"/>
              <a:gd name="csY31" fmla="*/ 609600 h 995362"/>
              <a:gd name="csX32" fmla="*/ 1038225 w 1600200"/>
              <a:gd name="csY32" fmla="*/ 552450 h 995362"/>
              <a:gd name="csX33" fmla="*/ 1000125 w 1600200"/>
              <a:gd name="csY33" fmla="*/ 476250 h 995362"/>
              <a:gd name="csX34" fmla="*/ 1033462 w 1600200"/>
              <a:gd name="csY34" fmla="*/ 433387 h 995362"/>
              <a:gd name="csX35" fmla="*/ 990600 w 1600200"/>
              <a:gd name="csY35" fmla="*/ 390525 h 995362"/>
              <a:gd name="csX36" fmla="*/ 1052512 w 1600200"/>
              <a:gd name="csY36" fmla="*/ 371475 h 995362"/>
              <a:gd name="csX37" fmla="*/ 1071562 w 1600200"/>
              <a:gd name="csY37" fmla="*/ 371475 h 995362"/>
              <a:gd name="csX38" fmla="*/ 1114425 w 1600200"/>
              <a:gd name="csY38" fmla="*/ 295275 h 995362"/>
              <a:gd name="csX39" fmla="*/ 1157287 w 1600200"/>
              <a:gd name="csY39" fmla="*/ 285750 h 995362"/>
              <a:gd name="csX40" fmla="*/ 1181100 w 1600200"/>
              <a:gd name="csY40" fmla="*/ 290512 h 995362"/>
              <a:gd name="csX41" fmla="*/ 1195387 w 1600200"/>
              <a:gd name="csY41" fmla="*/ 276225 h 995362"/>
              <a:gd name="csX42" fmla="*/ 1209675 w 1600200"/>
              <a:gd name="csY42" fmla="*/ 276225 h 995362"/>
              <a:gd name="csX43" fmla="*/ 1219200 w 1600200"/>
              <a:gd name="csY43" fmla="*/ 300037 h 995362"/>
              <a:gd name="csX44" fmla="*/ 1257300 w 1600200"/>
              <a:gd name="csY44" fmla="*/ 261937 h 995362"/>
              <a:gd name="csX45" fmla="*/ 1228725 w 1600200"/>
              <a:gd name="csY45" fmla="*/ 242887 h 995362"/>
              <a:gd name="csX46" fmla="*/ 1247775 w 1600200"/>
              <a:gd name="csY46" fmla="*/ 223837 h 995362"/>
              <a:gd name="csX47" fmla="*/ 1266825 w 1600200"/>
              <a:gd name="csY47" fmla="*/ 233362 h 995362"/>
              <a:gd name="csX48" fmla="*/ 1314450 w 1600200"/>
              <a:gd name="csY48" fmla="*/ 171450 h 995362"/>
              <a:gd name="csX49" fmla="*/ 1057275 w 1600200"/>
              <a:gd name="csY49" fmla="*/ 33337 h 995362"/>
              <a:gd name="csX50" fmla="*/ 1014412 w 1600200"/>
              <a:gd name="csY50" fmla="*/ 0 h 995362"/>
              <a:gd name="csX51" fmla="*/ 990600 w 1600200"/>
              <a:gd name="csY51" fmla="*/ 23812 h 995362"/>
              <a:gd name="csX52" fmla="*/ 519112 w 1600200"/>
              <a:gd name="csY52" fmla="*/ 47625 h 995362"/>
              <a:gd name="csX53" fmla="*/ 0 w 1600200"/>
              <a:gd name="csY53" fmla="*/ 42862 h 99536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Lst>
            <a:rect l="l" t="t" r="r" b="b"/>
            <a:pathLst>
              <a:path w="1600200" h="995362">
                <a:moveTo>
                  <a:pt x="0" y="42862"/>
                </a:moveTo>
                <a:lnTo>
                  <a:pt x="361950" y="442912"/>
                </a:lnTo>
                <a:lnTo>
                  <a:pt x="504825" y="600075"/>
                </a:lnTo>
                <a:lnTo>
                  <a:pt x="566737" y="676275"/>
                </a:lnTo>
                <a:lnTo>
                  <a:pt x="652462" y="890587"/>
                </a:lnTo>
                <a:lnTo>
                  <a:pt x="709612" y="804862"/>
                </a:lnTo>
                <a:lnTo>
                  <a:pt x="742950" y="771525"/>
                </a:lnTo>
                <a:lnTo>
                  <a:pt x="819150" y="781050"/>
                </a:lnTo>
                <a:lnTo>
                  <a:pt x="857250" y="795337"/>
                </a:lnTo>
                <a:lnTo>
                  <a:pt x="904875" y="819150"/>
                </a:lnTo>
                <a:lnTo>
                  <a:pt x="990600" y="923925"/>
                </a:lnTo>
                <a:lnTo>
                  <a:pt x="1109662" y="976312"/>
                </a:lnTo>
                <a:lnTo>
                  <a:pt x="1171575" y="990600"/>
                </a:lnTo>
                <a:lnTo>
                  <a:pt x="1238250" y="976312"/>
                </a:lnTo>
                <a:lnTo>
                  <a:pt x="1252537" y="976312"/>
                </a:lnTo>
                <a:lnTo>
                  <a:pt x="1276350" y="995362"/>
                </a:lnTo>
                <a:lnTo>
                  <a:pt x="1343025" y="981075"/>
                </a:lnTo>
                <a:lnTo>
                  <a:pt x="1343025" y="981075"/>
                </a:lnTo>
                <a:lnTo>
                  <a:pt x="1390650" y="952500"/>
                </a:lnTo>
                <a:lnTo>
                  <a:pt x="1390650" y="895350"/>
                </a:lnTo>
                <a:lnTo>
                  <a:pt x="1457325" y="866775"/>
                </a:lnTo>
                <a:lnTo>
                  <a:pt x="1495425" y="866775"/>
                </a:lnTo>
                <a:lnTo>
                  <a:pt x="1552575" y="814387"/>
                </a:lnTo>
                <a:lnTo>
                  <a:pt x="1538287" y="714375"/>
                </a:lnTo>
                <a:lnTo>
                  <a:pt x="1590675" y="681037"/>
                </a:lnTo>
                <a:lnTo>
                  <a:pt x="1600200" y="657225"/>
                </a:lnTo>
                <a:lnTo>
                  <a:pt x="1504950" y="642937"/>
                </a:lnTo>
                <a:lnTo>
                  <a:pt x="1504950" y="671512"/>
                </a:lnTo>
                <a:lnTo>
                  <a:pt x="1400175" y="666750"/>
                </a:lnTo>
                <a:lnTo>
                  <a:pt x="1404937" y="600075"/>
                </a:lnTo>
                <a:lnTo>
                  <a:pt x="1347787" y="623887"/>
                </a:lnTo>
                <a:lnTo>
                  <a:pt x="1114425" y="609600"/>
                </a:lnTo>
                <a:lnTo>
                  <a:pt x="1038225" y="552450"/>
                </a:lnTo>
                <a:lnTo>
                  <a:pt x="1000125" y="476250"/>
                </a:lnTo>
                <a:lnTo>
                  <a:pt x="1033462" y="433387"/>
                </a:lnTo>
                <a:lnTo>
                  <a:pt x="990600" y="390525"/>
                </a:lnTo>
                <a:lnTo>
                  <a:pt x="1052512" y="371475"/>
                </a:lnTo>
                <a:lnTo>
                  <a:pt x="1071562" y="371475"/>
                </a:lnTo>
                <a:lnTo>
                  <a:pt x="1114425" y="295275"/>
                </a:lnTo>
                <a:lnTo>
                  <a:pt x="1157287" y="285750"/>
                </a:lnTo>
                <a:lnTo>
                  <a:pt x="1181100" y="290512"/>
                </a:lnTo>
                <a:lnTo>
                  <a:pt x="1195387" y="276225"/>
                </a:lnTo>
                <a:lnTo>
                  <a:pt x="1209675" y="276225"/>
                </a:lnTo>
                <a:lnTo>
                  <a:pt x="1219200" y="300037"/>
                </a:lnTo>
                <a:lnTo>
                  <a:pt x="1257300" y="261937"/>
                </a:lnTo>
                <a:lnTo>
                  <a:pt x="1228725" y="242887"/>
                </a:lnTo>
                <a:lnTo>
                  <a:pt x="1247775" y="223837"/>
                </a:lnTo>
                <a:lnTo>
                  <a:pt x="1266825" y="233362"/>
                </a:lnTo>
                <a:lnTo>
                  <a:pt x="1314450" y="171450"/>
                </a:lnTo>
                <a:lnTo>
                  <a:pt x="1057275" y="33337"/>
                </a:lnTo>
                <a:lnTo>
                  <a:pt x="1014412" y="0"/>
                </a:lnTo>
                <a:lnTo>
                  <a:pt x="990600" y="23812"/>
                </a:lnTo>
                <a:lnTo>
                  <a:pt x="519112" y="47625"/>
                </a:lnTo>
                <a:lnTo>
                  <a:pt x="0" y="42862"/>
                </a:lnTo>
                <a:close/>
              </a:path>
            </a:pathLst>
          </a:custGeom>
          <a:solidFill>
            <a:srgbClr val="FF0000">
              <a:alpha val="20000"/>
            </a:srgbClr>
          </a:solid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163B842D-72B8-7636-5C6A-26CD1C94A554}"/>
              </a:ext>
            </a:extLst>
          </p:cNvPr>
          <p:cNvSpPr>
            <a:spLocks noGrp="1"/>
          </p:cNvSpPr>
          <p:nvPr>
            <p:ph type="sldNum" sz="quarter" idx="12"/>
          </p:nvPr>
        </p:nvSpPr>
        <p:spPr/>
        <p:txBody>
          <a:bodyPr/>
          <a:lstStyle/>
          <a:p>
            <a:fld id="{34BBD38D-6FAE-4556-B07B-F27BFDAF3ED8}" type="slidenum">
              <a:rPr lang="en-US" smtClean="0"/>
              <a:t>16</a:t>
            </a:fld>
            <a:endParaRPr lang="en-US"/>
          </a:p>
        </p:txBody>
      </p:sp>
    </p:spTree>
    <p:extLst>
      <p:ext uri="{BB962C8B-B14F-4D97-AF65-F5344CB8AC3E}">
        <p14:creationId xmlns:p14="http://schemas.microsoft.com/office/powerpoint/2010/main" val="27332636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7853C6-B066-2415-A32A-AB8FBBE3BC06}"/>
            </a:ext>
          </a:extLst>
        </p:cNvPr>
        <p:cNvGrpSpPr/>
        <p:nvPr/>
      </p:nvGrpSpPr>
      <p:grpSpPr>
        <a:xfrm>
          <a:off x="0" y="0"/>
          <a:ext cx="0" cy="0"/>
          <a:chOff x="0" y="0"/>
          <a:chExt cx="0" cy="0"/>
        </a:xfrm>
      </p:grpSpPr>
      <p:pic>
        <p:nvPicPr>
          <p:cNvPr id="9" name="Graphic 8">
            <a:extLst>
              <a:ext uri="{FF2B5EF4-FFF2-40B4-BE49-F238E27FC236}">
                <a16:creationId xmlns:a16="http://schemas.microsoft.com/office/drawing/2014/main" id="{71E2292B-B5C2-A56B-491C-F36BC4E82C8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976389" y="208300"/>
            <a:ext cx="9144000" cy="6461904"/>
          </a:xfrm>
          <a:prstGeom prst="rect">
            <a:avLst/>
          </a:prstGeom>
        </p:spPr>
      </p:pic>
      <p:sp>
        <p:nvSpPr>
          <p:cNvPr id="4" name="TextBox 3">
            <a:extLst>
              <a:ext uri="{FF2B5EF4-FFF2-40B4-BE49-F238E27FC236}">
                <a16:creationId xmlns:a16="http://schemas.microsoft.com/office/drawing/2014/main" id="{37B9E52D-630D-8B31-A389-FABB8A5A49ED}"/>
              </a:ext>
            </a:extLst>
          </p:cNvPr>
          <p:cNvSpPr txBox="1"/>
          <p:nvPr/>
        </p:nvSpPr>
        <p:spPr>
          <a:xfrm>
            <a:off x="404315" y="187796"/>
            <a:ext cx="3688428" cy="1323439"/>
          </a:xfrm>
          <a:prstGeom prst="rect">
            <a:avLst/>
          </a:prstGeom>
          <a:noFill/>
        </p:spPr>
        <p:txBody>
          <a:bodyPr wrap="square" lIns="91440" tIns="45720" rIns="91440" bIns="45720" rtlCol="0" anchor="t">
            <a:spAutoFit/>
          </a:bodyPr>
          <a:lstStyle/>
          <a:p>
            <a:r>
              <a:rPr lang="en-US" sz="4000" b="1">
                <a:solidFill>
                  <a:srgbClr val="199BD7"/>
                </a:solidFill>
                <a:latin typeface="Arial Nova" panose="020B0504020202020204" pitchFamily="34" charset="0"/>
                <a:cs typeface="Arial"/>
              </a:rPr>
              <a:t>OPTION 1 – HIGH</a:t>
            </a:r>
          </a:p>
        </p:txBody>
      </p:sp>
      <p:sp>
        <p:nvSpPr>
          <p:cNvPr id="15" name="TextBox 14">
            <a:extLst>
              <a:ext uri="{FF2B5EF4-FFF2-40B4-BE49-F238E27FC236}">
                <a16:creationId xmlns:a16="http://schemas.microsoft.com/office/drawing/2014/main" id="{96D32E67-5CFA-0B1D-859C-B69574CC8C14}"/>
              </a:ext>
            </a:extLst>
          </p:cNvPr>
          <p:cNvSpPr txBox="1"/>
          <p:nvPr/>
        </p:nvSpPr>
        <p:spPr>
          <a:xfrm>
            <a:off x="221149" y="1971206"/>
            <a:ext cx="2598252" cy="3821559"/>
          </a:xfrm>
          <a:prstGeom prst="rect">
            <a:avLst/>
          </a:prstGeom>
          <a:solidFill>
            <a:schemeClr val="bg1">
              <a:lumMod val="95000"/>
            </a:schemeClr>
          </a:solidFill>
          <a:ln>
            <a:solidFill>
              <a:schemeClr val="tx1">
                <a:lumMod val="95000"/>
                <a:lumOff val="5000"/>
              </a:schemeClr>
            </a:solidFill>
          </a:ln>
        </p:spPr>
        <p:txBody>
          <a:bodyPr wrap="square" rtlCol="0">
            <a:spAutoFit/>
          </a:bodyPr>
          <a:lstStyle/>
          <a:p>
            <a:pPr marL="285750" indent="-285750">
              <a:spcAft>
                <a:spcPts val="1000"/>
              </a:spcAft>
              <a:buFont typeface="Arial" panose="020B0604020202020204" pitchFamily="34" charset="0"/>
              <a:buChar char="•"/>
            </a:pPr>
            <a:r>
              <a:rPr lang="en-US">
                <a:latin typeface="Montserrat" pitchFamily="2" charset="0"/>
              </a:rPr>
              <a:t>Areas of Carter ES that move to Heritage ES and Union ES also move to Westside HS to keep feeder patterns</a:t>
            </a:r>
          </a:p>
          <a:p>
            <a:pPr marL="285750" indent="-285750">
              <a:spcAft>
                <a:spcPts val="1000"/>
              </a:spcAft>
              <a:buFont typeface="Arial" panose="020B0604020202020204" pitchFamily="34" charset="0"/>
              <a:buChar char="•"/>
            </a:pPr>
            <a:r>
              <a:rPr lang="en-US">
                <a:latin typeface="Montserrat" pitchFamily="2" charset="0"/>
              </a:rPr>
              <a:t>Area of Ingram that feeds Central HS moves to Southwest HS for improved feeder patterns</a:t>
            </a:r>
          </a:p>
        </p:txBody>
      </p:sp>
      <p:sp>
        <p:nvSpPr>
          <p:cNvPr id="18" name="Callout: Line 17">
            <a:extLst>
              <a:ext uri="{FF2B5EF4-FFF2-40B4-BE49-F238E27FC236}">
                <a16:creationId xmlns:a16="http://schemas.microsoft.com/office/drawing/2014/main" id="{5493BB0A-A47F-D197-09C2-A699598E6287}"/>
              </a:ext>
            </a:extLst>
          </p:cNvPr>
          <p:cNvSpPr/>
          <p:nvPr/>
        </p:nvSpPr>
        <p:spPr>
          <a:xfrm>
            <a:off x="5954824" y="1253988"/>
            <a:ext cx="1610734" cy="257247"/>
          </a:xfrm>
          <a:prstGeom prst="borderCallout1">
            <a:avLst>
              <a:gd name="adj1" fmla="val 229324"/>
              <a:gd name="adj2" fmla="val -2895"/>
              <a:gd name="adj3" fmla="val 102222"/>
              <a:gd name="adj4" fmla="val 16692"/>
            </a:avLst>
          </a:prstGeom>
          <a:solidFill>
            <a:srgbClr val="FFFFFF">
              <a:alpha val="5019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a:solidFill>
                  <a:schemeClr val="tx1"/>
                </a:solidFill>
                <a:latin typeface="Montserrat" pitchFamily="2" charset="0"/>
              </a:rPr>
              <a:t>Howard HS to Westside HS</a:t>
            </a:r>
          </a:p>
        </p:txBody>
      </p:sp>
      <p:sp>
        <p:nvSpPr>
          <p:cNvPr id="23" name="Arrow: Right 22">
            <a:extLst>
              <a:ext uri="{FF2B5EF4-FFF2-40B4-BE49-F238E27FC236}">
                <a16:creationId xmlns:a16="http://schemas.microsoft.com/office/drawing/2014/main" id="{75BF030C-945B-03BF-E90D-A587C9717B5F}"/>
              </a:ext>
            </a:extLst>
          </p:cNvPr>
          <p:cNvSpPr/>
          <p:nvPr/>
        </p:nvSpPr>
        <p:spPr>
          <a:xfrm rot="4131155">
            <a:off x="5212036" y="2987031"/>
            <a:ext cx="1927299" cy="166620"/>
          </a:xfrm>
          <a:prstGeom prst="rightArrow">
            <a:avLst>
              <a:gd name="adj1" fmla="val 11907"/>
              <a:gd name="adj2" fmla="val 76665"/>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Shape 2">
            <a:extLst>
              <a:ext uri="{FF2B5EF4-FFF2-40B4-BE49-F238E27FC236}">
                <a16:creationId xmlns:a16="http://schemas.microsoft.com/office/drawing/2014/main" id="{C38AA219-CFE0-75DF-1E4F-9C1D799FDA21}"/>
              </a:ext>
            </a:extLst>
          </p:cNvPr>
          <p:cNvSpPr/>
          <p:nvPr/>
        </p:nvSpPr>
        <p:spPr>
          <a:xfrm>
            <a:off x="3666463" y="952500"/>
            <a:ext cx="2131373" cy="1240884"/>
          </a:xfrm>
          <a:custGeom>
            <a:avLst/>
            <a:gdLst>
              <a:gd name="csX0" fmla="*/ 958850 w 1536700"/>
              <a:gd name="csY0" fmla="*/ 0 h 958850"/>
              <a:gd name="csX1" fmla="*/ 622300 w 1536700"/>
              <a:gd name="csY1" fmla="*/ 209550 h 958850"/>
              <a:gd name="csX2" fmla="*/ 0 w 1536700"/>
              <a:gd name="csY2" fmla="*/ 641350 h 958850"/>
              <a:gd name="csX3" fmla="*/ 57150 w 1536700"/>
              <a:gd name="csY3" fmla="*/ 666750 h 958850"/>
              <a:gd name="csX4" fmla="*/ 6350 w 1536700"/>
              <a:gd name="csY4" fmla="*/ 793750 h 958850"/>
              <a:gd name="csX5" fmla="*/ 19050 w 1536700"/>
              <a:gd name="csY5" fmla="*/ 819150 h 958850"/>
              <a:gd name="csX6" fmla="*/ 107950 w 1536700"/>
              <a:gd name="csY6" fmla="*/ 812800 h 958850"/>
              <a:gd name="csX7" fmla="*/ 317500 w 1536700"/>
              <a:gd name="csY7" fmla="*/ 781050 h 958850"/>
              <a:gd name="csX8" fmla="*/ 698500 w 1536700"/>
              <a:gd name="csY8" fmla="*/ 889000 h 958850"/>
              <a:gd name="csX9" fmla="*/ 946150 w 1536700"/>
              <a:gd name="csY9" fmla="*/ 958850 h 958850"/>
              <a:gd name="csX10" fmla="*/ 1187450 w 1536700"/>
              <a:gd name="csY10" fmla="*/ 946150 h 958850"/>
              <a:gd name="csX11" fmla="*/ 1282700 w 1536700"/>
              <a:gd name="csY11" fmla="*/ 768350 h 958850"/>
              <a:gd name="csX12" fmla="*/ 1403350 w 1536700"/>
              <a:gd name="csY12" fmla="*/ 793750 h 958850"/>
              <a:gd name="csX13" fmla="*/ 1441450 w 1536700"/>
              <a:gd name="csY13" fmla="*/ 831850 h 958850"/>
              <a:gd name="csX14" fmla="*/ 1536700 w 1536700"/>
              <a:gd name="csY14" fmla="*/ 831850 h 958850"/>
              <a:gd name="csX15" fmla="*/ 958850 w 1536700"/>
              <a:gd name="csY15" fmla="*/ 0 h 9588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536700" h="958850">
                <a:moveTo>
                  <a:pt x="958850" y="0"/>
                </a:moveTo>
                <a:lnTo>
                  <a:pt x="622300" y="209550"/>
                </a:lnTo>
                <a:lnTo>
                  <a:pt x="0" y="641350"/>
                </a:lnTo>
                <a:lnTo>
                  <a:pt x="57150" y="666750"/>
                </a:lnTo>
                <a:lnTo>
                  <a:pt x="6350" y="793750"/>
                </a:lnTo>
                <a:lnTo>
                  <a:pt x="19050" y="819150"/>
                </a:lnTo>
                <a:lnTo>
                  <a:pt x="107950" y="812800"/>
                </a:lnTo>
                <a:lnTo>
                  <a:pt x="317500" y="781050"/>
                </a:lnTo>
                <a:lnTo>
                  <a:pt x="698500" y="889000"/>
                </a:lnTo>
                <a:lnTo>
                  <a:pt x="946150" y="958850"/>
                </a:lnTo>
                <a:lnTo>
                  <a:pt x="1187450" y="946150"/>
                </a:lnTo>
                <a:lnTo>
                  <a:pt x="1282700" y="768350"/>
                </a:lnTo>
                <a:lnTo>
                  <a:pt x="1403350" y="793750"/>
                </a:lnTo>
                <a:lnTo>
                  <a:pt x="1441450" y="831850"/>
                </a:lnTo>
                <a:lnTo>
                  <a:pt x="1536700" y="831850"/>
                </a:lnTo>
                <a:lnTo>
                  <a:pt x="958850" y="0"/>
                </a:lnTo>
                <a:close/>
              </a:path>
            </a:pathLst>
          </a:custGeom>
          <a:solidFill>
            <a:srgbClr val="0070C0">
              <a:alpha val="20000"/>
            </a:srgbClr>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Shape 5">
            <a:extLst>
              <a:ext uri="{FF2B5EF4-FFF2-40B4-BE49-F238E27FC236}">
                <a16:creationId xmlns:a16="http://schemas.microsoft.com/office/drawing/2014/main" id="{19099CB2-FDCE-6170-D45E-3B94536175CC}"/>
              </a:ext>
            </a:extLst>
          </p:cNvPr>
          <p:cNvSpPr/>
          <p:nvPr/>
        </p:nvSpPr>
        <p:spPr>
          <a:xfrm>
            <a:off x="5797836" y="1991710"/>
            <a:ext cx="2279364" cy="1368844"/>
          </a:xfrm>
          <a:custGeom>
            <a:avLst/>
            <a:gdLst>
              <a:gd name="csX0" fmla="*/ 0 w 1720850"/>
              <a:gd name="csY0" fmla="*/ 19050 h 1035050"/>
              <a:gd name="csX1" fmla="*/ 1054100 w 1720850"/>
              <a:gd name="csY1" fmla="*/ 19050 h 1035050"/>
              <a:gd name="csX2" fmla="*/ 1111250 w 1720850"/>
              <a:gd name="csY2" fmla="*/ 0 h 1035050"/>
              <a:gd name="csX3" fmla="*/ 1168400 w 1720850"/>
              <a:gd name="csY3" fmla="*/ 12700 h 1035050"/>
              <a:gd name="csX4" fmla="*/ 1428750 w 1720850"/>
              <a:gd name="csY4" fmla="*/ 146050 h 1035050"/>
              <a:gd name="csX5" fmla="*/ 1384300 w 1720850"/>
              <a:gd name="csY5" fmla="*/ 228600 h 1035050"/>
              <a:gd name="csX6" fmla="*/ 1358900 w 1720850"/>
              <a:gd name="csY6" fmla="*/ 215900 h 1035050"/>
              <a:gd name="csX7" fmla="*/ 1346200 w 1720850"/>
              <a:gd name="csY7" fmla="*/ 241300 h 1035050"/>
              <a:gd name="csX8" fmla="*/ 1346200 w 1720850"/>
              <a:gd name="csY8" fmla="*/ 279400 h 1035050"/>
              <a:gd name="csX9" fmla="*/ 1263650 w 1720850"/>
              <a:gd name="csY9" fmla="*/ 279400 h 1035050"/>
              <a:gd name="csX10" fmla="*/ 1263650 w 1720850"/>
              <a:gd name="csY10" fmla="*/ 254000 h 1035050"/>
              <a:gd name="csX11" fmla="*/ 1212850 w 1720850"/>
              <a:gd name="csY11" fmla="*/ 285750 h 1035050"/>
              <a:gd name="csX12" fmla="*/ 1155700 w 1720850"/>
              <a:gd name="csY12" fmla="*/ 368300 h 1035050"/>
              <a:gd name="csX13" fmla="*/ 1098550 w 1720850"/>
              <a:gd name="csY13" fmla="*/ 374650 h 1035050"/>
              <a:gd name="csX14" fmla="*/ 1136650 w 1720850"/>
              <a:gd name="csY14" fmla="*/ 419100 h 1035050"/>
              <a:gd name="csX15" fmla="*/ 1092200 w 1720850"/>
              <a:gd name="csY15" fmla="*/ 476250 h 1035050"/>
              <a:gd name="csX16" fmla="*/ 1117600 w 1720850"/>
              <a:gd name="csY16" fmla="*/ 533400 h 1035050"/>
              <a:gd name="csX17" fmla="*/ 1212850 w 1720850"/>
              <a:gd name="csY17" fmla="*/ 622300 h 1035050"/>
              <a:gd name="csX18" fmla="*/ 1327150 w 1720850"/>
              <a:gd name="csY18" fmla="*/ 654050 h 1035050"/>
              <a:gd name="csX19" fmla="*/ 1498600 w 1720850"/>
              <a:gd name="csY19" fmla="*/ 641350 h 1035050"/>
              <a:gd name="csX20" fmla="*/ 1530350 w 1720850"/>
              <a:gd name="csY20" fmla="*/ 622300 h 1035050"/>
              <a:gd name="csX21" fmla="*/ 1517650 w 1720850"/>
              <a:gd name="csY21" fmla="*/ 679450 h 1035050"/>
              <a:gd name="csX22" fmla="*/ 1606550 w 1720850"/>
              <a:gd name="csY22" fmla="*/ 679450 h 1035050"/>
              <a:gd name="csX23" fmla="*/ 1638300 w 1720850"/>
              <a:gd name="csY23" fmla="*/ 679450 h 1035050"/>
              <a:gd name="csX24" fmla="*/ 1720850 w 1720850"/>
              <a:gd name="csY24" fmla="*/ 698500 h 1035050"/>
              <a:gd name="csX25" fmla="*/ 1720850 w 1720850"/>
              <a:gd name="csY25" fmla="*/ 711200 h 1035050"/>
              <a:gd name="csX26" fmla="*/ 1670050 w 1720850"/>
              <a:gd name="csY26" fmla="*/ 711200 h 1035050"/>
              <a:gd name="csX27" fmla="*/ 1682750 w 1720850"/>
              <a:gd name="csY27" fmla="*/ 838200 h 1035050"/>
              <a:gd name="csX28" fmla="*/ 1619250 w 1720850"/>
              <a:gd name="csY28" fmla="*/ 914400 h 1035050"/>
              <a:gd name="csX29" fmla="*/ 1517650 w 1720850"/>
              <a:gd name="csY29" fmla="*/ 914400 h 1035050"/>
              <a:gd name="csX30" fmla="*/ 1511300 w 1720850"/>
              <a:gd name="csY30" fmla="*/ 939800 h 1035050"/>
              <a:gd name="csX31" fmla="*/ 1492250 w 1720850"/>
              <a:gd name="csY31" fmla="*/ 984250 h 1035050"/>
              <a:gd name="csX32" fmla="*/ 1473200 w 1720850"/>
              <a:gd name="csY32" fmla="*/ 1035050 h 1035050"/>
              <a:gd name="csX33" fmla="*/ 1384300 w 1720850"/>
              <a:gd name="csY33" fmla="*/ 1035050 h 1035050"/>
              <a:gd name="csX34" fmla="*/ 1314450 w 1720850"/>
              <a:gd name="csY34" fmla="*/ 1022350 h 1035050"/>
              <a:gd name="csX35" fmla="*/ 1187450 w 1720850"/>
              <a:gd name="csY35" fmla="*/ 1028700 h 1035050"/>
              <a:gd name="csX36" fmla="*/ 933450 w 1720850"/>
              <a:gd name="csY36" fmla="*/ 831850 h 1035050"/>
              <a:gd name="csX37" fmla="*/ 812800 w 1720850"/>
              <a:gd name="csY37" fmla="*/ 812800 h 1035050"/>
              <a:gd name="csX38" fmla="*/ 698500 w 1720850"/>
              <a:gd name="csY38" fmla="*/ 927100 h 1035050"/>
              <a:gd name="csX39" fmla="*/ 603250 w 1720850"/>
              <a:gd name="csY39" fmla="*/ 628650 h 1035050"/>
              <a:gd name="csX40" fmla="*/ 0 w 1720850"/>
              <a:gd name="csY40" fmla="*/ 19050 h 10350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Lst>
            <a:rect l="l" t="t" r="r" b="b"/>
            <a:pathLst>
              <a:path w="1720850" h="1035050">
                <a:moveTo>
                  <a:pt x="0" y="19050"/>
                </a:moveTo>
                <a:lnTo>
                  <a:pt x="1054100" y="19050"/>
                </a:lnTo>
                <a:lnTo>
                  <a:pt x="1111250" y="0"/>
                </a:lnTo>
                <a:lnTo>
                  <a:pt x="1168400" y="12700"/>
                </a:lnTo>
                <a:lnTo>
                  <a:pt x="1428750" y="146050"/>
                </a:lnTo>
                <a:lnTo>
                  <a:pt x="1384300" y="228600"/>
                </a:lnTo>
                <a:lnTo>
                  <a:pt x="1358900" y="215900"/>
                </a:lnTo>
                <a:lnTo>
                  <a:pt x="1346200" y="241300"/>
                </a:lnTo>
                <a:lnTo>
                  <a:pt x="1346200" y="279400"/>
                </a:lnTo>
                <a:lnTo>
                  <a:pt x="1263650" y="279400"/>
                </a:lnTo>
                <a:lnTo>
                  <a:pt x="1263650" y="254000"/>
                </a:lnTo>
                <a:lnTo>
                  <a:pt x="1212850" y="285750"/>
                </a:lnTo>
                <a:lnTo>
                  <a:pt x="1155700" y="368300"/>
                </a:lnTo>
                <a:lnTo>
                  <a:pt x="1098550" y="374650"/>
                </a:lnTo>
                <a:lnTo>
                  <a:pt x="1136650" y="419100"/>
                </a:lnTo>
                <a:lnTo>
                  <a:pt x="1092200" y="476250"/>
                </a:lnTo>
                <a:lnTo>
                  <a:pt x="1117600" y="533400"/>
                </a:lnTo>
                <a:lnTo>
                  <a:pt x="1212850" y="622300"/>
                </a:lnTo>
                <a:lnTo>
                  <a:pt x="1327150" y="654050"/>
                </a:lnTo>
                <a:lnTo>
                  <a:pt x="1498600" y="641350"/>
                </a:lnTo>
                <a:lnTo>
                  <a:pt x="1530350" y="622300"/>
                </a:lnTo>
                <a:lnTo>
                  <a:pt x="1517650" y="679450"/>
                </a:lnTo>
                <a:lnTo>
                  <a:pt x="1606550" y="679450"/>
                </a:lnTo>
                <a:lnTo>
                  <a:pt x="1638300" y="679450"/>
                </a:lnTo>
                <a:lnTo>
                  <a:pt x="1720850" y="698500"/>
                </a:lnTo>
                <a:lnTo>
                  <a:pt x="1720850" y="711200"/>
                </a:lnTo>
                <a:lnTo>
                  <a:pt x="1670050" y="711200"/>
                </a:lnTo>
                <a:lnTo>
                  <a:pt x="1682750" y="838200"/>
                </a:lnTo>
                <a:lnTo>
                  <a:pt x="1619250" y="914400"/>
                </a:lnTo>
                <a:lnTo>
                  <a:pt x="1517650" y="914400"/>
                </a:lnTo>
                <a:lnTo>
                  <a:pt x="1511300" y="939800"/>
                </a:lnTo>
                <a:lnTo>
                  <a:pt x="1492250" y="984250"/>
                </a:lnTo>
                <a:lnTo>
                  <a:pt x="1473200" y="1035050"/>
                </a:lnTo>
                <a:lnTo>
                  <a:pt x="1384300" y="1035050"/>
                </a:lnTo>
                <a:lnTo>
                  <a:pt x="1314450" y="1022350"/>
                </a:lnTo>
                <a:lnTo>
                  <a:pt x="1187450" y="1028700"/>
                </a:lnTo>
                <a:lnTo>
                  <a:pt x="933450" y="831850"/>
                </a:lnTo>
                <a:lnTo>
                  <a:pt x="812800" y="812800"/>
                </a:lnTo>
                <a:lnTo>
                  <a:pt x="698500" y="927100"/>
                </a:lnTo>
                <a:lnTo>
                  <a:pt x="603250" y="628650"/>
                </a:lnTo>
                <a:lnTo>
                  <a:pt x="0" y="19050"/>
                </a:lnTo>
                <a:close/>
              </a:path>
            </a:pathLst>
          </a:custGeom>
          <a:solidFill>
            <a:srgbClr val="0070C0">
              <a:alpha val="20000"/>
            </a:srgbClr>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9E00010F-16D1-F63E-232B-0EAB35D14465}"/>
              </a:ext>
            </a:extLst>
          </p:cNvPr>
          <p:cNvSpPr/>
          <p:nvPr/>
        </p:nvSpPr>
        <p:spPr>
          <a:xfrm>
            <a:off x="9716977" y="3360554"/>
            <a:ext cx="1751123" cy="1954396"/>
          </a:xfrm>
          <a:custGeom>
            <a:avLst/>
            <a:gdLst>
              <a:gd name="csX0" fmla="*/ 254000 w 1314450"/>
              <a:gd name="csY0" fmla="*/ 1257300 h 1492250"/>
              <a:gd name="csX1" fmla="*/ 234950 w 1314450"/>
              <a:gd name="csY1" fmla="*/ 1492250 h 1492250"/>
              <a:gd name="csX2" fmla="*/ 419100 w 1314450"/>
              <a:gd name="csY2" fmla="*/ 1079500 h 1492250"/>
              <a:gd name="csX3" fmla="*/ 387350 w 1314450"/>
              <a:gd name="csY3" fmla="*/ 920750 h 1492250"/>
              <a:gd name="csX4" fmla="*/ 387350 w 1314450"/>
              <a:gd name="csY4" fmla="*/ 628650 h 1492250"/>
              <a:gd name="csX5" fmla="*/ 336550 w 1314450"/>
              <a:gd name="csY5" fmla="*/ 584200 h 1492250"/>
              <a:gd name="csX6" fmla="*/ 285750 w 1314450"/>
              <a:gd name="csY6" fmla="*/ 590550 h 1492250"/>
              <a:gd name="csX7" fmla="*/ 234950 w 1314450"/>
              <a:gd name="csY7" fmla="*/ 565150 h 1492250"/>
              <a:gd name="csX8" fmla="*/ 292100 w 1314450"/>
              <a:gd name="csY8" fmla="*/ 482600 h 1492250"/>
              <a:gd name="csX9" fmla="*/ 349250 w 1314450"/>
              <a:gd name="csY9" fmla="*/ 469900 h 1492250"/>
              <a:gd name="csX10" fmla="*/ 457200 w 1314450"/>
              <a:gd name="csY10" fmla="*/ 476250 h 1492250"/>
              <a:gd name="csX11" fmla="*/ 539750 w 1314450"/>
              <a:gd name="csY11" fmla="*/ 514350 h 1492250"/>
              <a:gd name="csX12" fmla="*/ 463550 w 1314450"/>
              <a:gd name="csY12" fmla="*/ 590550 h 1492250"/>
              <a:gd name="csX13" fmla="*/ 539750 w 1314450"/>
              <a:gd name="csY13" fmla="*/ 590550 h 1492250"/>
              <a:gd name="csX14" fmla="*/ 622300 w 1314450"/>
              <a:gd name="csY14" fmla="*/ 641350 h 1492250"/>
              <a:gd name="csX15" fmla="*/ 647700 w 1314450"/>
              <a:gd name="csY15" fmla="*/ 717550 h 1492250"/>
              <a:gd name="csX16" fmla="*/ 647700 w 1314450"/>
              <a:gd name="csY16" fmla="*/ 749300 h 1492250"/>
              <a:gd name="csX17" fmla="*/ 736600 w 1314450"/>
              <a:gd name="csY17" fmla="*/ 793750 h 1492250"/>
              <a:gd name="csX18" fmla="*/ 762000 w 1314450"/>
              <a:gd name="csY18" fmla="*/ 863600 h 1492250"/>
              <a:gd name="csX19" fmla="*/ 876300 w 1314450"/>
              <a:gd name="csY19" fmla="*/ 1003300 h 1492250"/>
              <a:gd name="csX20" fmla="*/ 990600 w 1314450"/>
              <a:gd name="csY20" fmla="*/ 1092200 h 1492250"/>
              <a:gd name="csX21" fmla="*/ 1060450 w 1314450"/>
              <a:gd name="csY21" fmla="*/ 1111250 h 1492250"/>
              <a:gd name="csX22" fmla="*/ 1066800 w 1314450"/>
              <a:gd name="csY22" fmla="*/ 1155700 h 1492250"/>
              <a:gd name="csX23" fmla="*/ 1066800 w 1314450"/>
              <a:gd name="csY23" fmla="*/ 1155700 h 1492250"/>
              <a:gd name="csX24" fmla="*/ 1111250 w 1314450"/>
              <a:gd name="csY24" fmla="*/ 1187450 h 1492250"/>
              <a:gd name="csX25" fmla="*/ 1231900 w 1314450"/>
              <a:gd name="csY25" fmla="*/ 1155700 h 1492250"/>
              <a:gd name="csX26" fmla="*/ 1200150 w 1314450"/>
              <a:gd name="csY26" fmla="*/ 1130300 h 1492250"/>
              <a:gd name="csX27" fmla="*/ 1206500 w 1314450"/>
              <a:gd name="csY27" fmla="*/ 1092200 h 1492250"/>
              <a:gd name="csX28" fmla="*/ 1282700 w 1314450"/>
              <a:gd name="csY28" fmla="*/ 1016000 h 1492250"/>
              <a:gd name="csX29" fmla="*/ 1314450 w 1314450"/>
              <a:gd name="csY29" fmla="*/ 971550 h 1492250"/>
              <a:gd name="csX30" fmla="*/ 1314450 w 1314450"/>
              <a:gd name="csY30" fmla="*/ 876300 h 1492250"/>
              <a:gd name="csX31" fmla="*/ 1301750 w 1314450"/>
              <a:gd name="csY31" fmla="*/ 755650 h 1492250"/>
              <a:gd name="csX32" fmla="*/ 1257300 w 1314450"/>
              <a:gd name="csY32" fmla="*/ 609600 h 1492250"/>
              <a:gd name="csX33" fmla="*/ 1047750 w 1314450"/>
              <a:gd name="csY33" fmla="*/ 431800 h 1492250"/>
              <a:gd name="csX34" fmla="*/ 1035050 w 1314450"/>
              <a:gd name="csY34" fmla="*/ 457200 h 1492250"/>
              <a:gd name="csX35" fmla="*/ 952500 w 1314450"/>
              <a:gd name="csY35" fmla="*/ 355600 h 1492250"/>
              <a:gd name="csX36" fmla="*/ 730250 w 1314450"/>
              <a:gd name="csY36" fmla="*/ 203200 h 1492250"/>
              <a:gd name="csX37" fmla="*/ 635000 w 1314450"/>
              <a:gd name="csY37" fmla="*/ 139700 h 1492250"/>
              <a:gd name="csX38" fmla="*/ 539750 w 1314450"/>
              <a:gd name="csY38" fmla="*/ 0 h 1492250"/>
              <a:gd name="csX39" fmla="*/ 431800 w 1314450"/>
              <a:gd name="csY39" fmla="*/ 146050 h 1492250"/>
              <a:gd name="csX40" fmla="*/ 457200 w 1314450"/>
              <a:gd name="csY40" fmla="*/ 158750 h 1492250"/>
              <a:gd name="csX41" fmla="*/ 400050 w 1314450"/>
              <a:gd name="csY41" fmla="*/ 222250 h 1492250"/>
              <a:gd name="csX42" fmla="*/ 450850 w 1314450"/>
              <a:gd name="csY42" fmla="*/ 266700 h 1492250"/>
              <a:gd name="csX43" fmla="*/ 406400 w 1314450"/>
              <a:gd name="csY43" fmla="*/ 336550 h 1492250"/>
              <a:gd name="csX44" fmla="*/ 330200 w 1314450"/>
              <a:gd name="csY44" fmla="*/ 349250 h 1492250"/>
              <a:gd name="csX45" fmla="*/ 222250 w 1314450"/>
              <a:gd name="csY45" fmla="*/ 361950 h 1492250"/>
              <a:gd name="csX46" fmla="*/ 215900 w 1314450"/>
              <a:gd name="csY46" fmla="*/ 431800 h 1492250"/>
              <a:gd name="csX47" fmla="*/ 127000 w 1314450"/>
              <a:gd name="csY47" fmla="*/ 438150 h 1492250"/>
              <a:gd name="csX48" fmla="*/ 120650 w 1314450"/>
              <a:gd name="csY48" fmla="*/ 488950 h 1492250"/>
              <a:gd name="csX49" fmla="*/ 139700 w 1314450"/>
              <a:gd name="csY49" fmla="*/ 552450 h 1492250"/>
              <a:gd name="csX50" fmla="*/ 171450 w 1314450"/>
              <a:gd name="csY50" fmla="*/ 565150 h 1492250"/>
              <a:gd name="csX51" fmla="*/ 158750 w 1314450"/>
              <a:gd name="csY51" fmla="*/ 596900 h 1492250"/>
              <a:gd name="csX52" fmla="*/ 88900 w 1314450"/>
              <a:gd name="csY52" fmla="*/ 565150 h 1492250"/>
              <a:gd name="csX53" fmla="*/ 0 w 1314450"/>
              <a:gd name="csY53" fmla="*/ 571500 h 1492250"/>
              <a:gd name="csX54" fmla="*/ 0 w 1314450"/>
              <a:gd name="csY54" fmla="*/ 666750 h 1492250"/>
              <a:gd name="csX55" fmla="*/ 38100 w 1314450"/>
              <a:gd name="csY55" fmla="*/ 660400 h 1492250"/>
              <a:gd name="csX56" fmla="*/ 50800 w 1314450"/>
              <a:gd name="csY56" fmla="*/ 742950 h 1492250"/>
              <a:gd name="csX57" fmla="*/ 0 w 1314450"/>
              <a:gd name="csY57" fmla="*/ 755650 h 1492250"/>
              <a:gd name="csX58" fmla="*/ 0 w 1314450"/>
              <a:gd name="csY58" fmla="*/ 806450 h 1492250"/>
              <a:gd name="csX59" fmla="*/ 31750 w 1314450"/>
              <a:gd name="csY59" fmla="*/ 857250 h 1492250"/>
              <a:gd name="csX60" fmla="*/ 127000 w 1314450"/>
              <a:gd name="csY60" fmla="*/ 857250 h 1492250"/>
              <a:gd name="csX61" fmla="*/ 120650 w 1314450"/>
              <a:gd name="csY61" fmla="*/ 914400 h 1492250"/>
              <a:gd name="csX62" fmla="*/ 127000 w 1314450"/>
              <a:gd name="csY62" fmla="*/ 984250 h 1492250"/>
              <a:gd name="csX63" fmla="*/ 127000 w 1314450"/>
              <a:gd name="csY63" fmla="*/ 1009650 h 1492250"/>
              <a:gd name="csX64" fmla="*/ 63500 w 1314450"/>
              <a:gd name="csY64" fmla="*/ 1117600 h 1492250"/>
              <a:gd name="csX65" fmla="*/ 203200 w 1314450"/>
              <a:gd name="csY65" fmla="*/ 1117600 h 1492250"/>
              <a:gd name="csX66" fmla="*/ 203200 w 1314450"/>
              <a:gd name="csY66" fmla="*/ 1092200 h 1492250"/>
              <a:gd name="csX67" fmla="*/ 254000 w 1314450"/>
              <a:gd name="csY67" fmla="*/ 1098550 h 1492250"/>
              <a:gd name="csX68" fmla="*/ 254000 w 1314450"/>
              <a:gd name="csY68" fmla="*/ 1257300 h 14922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Lst>
            <a:rect l="l" t="t" r="r" b="b"/>
            <a:pathLst>
              <a:path w="1314450" h="1492250">
                <a:moveTo>
                  <a:pt x="254000" y="1257300"/>
                </a:moveTo>
                <a:lnTo>
                  <a:pt x="234950" y="1492250"/>
                </a:lnTo>
                <a:lnTo>
                  <a:pt x="419100" y="1079500"/>
                </a:lnTo>
                <a:lnTo>
                  <a:pt x="387350" y="920750"/>
                </a:lnTo>
                <a:lnTo>
                  <a:pt x="387350" y="628650"/>
                </a:lnTo>
                <a:lnTo>
                  <a:pt x="336550" y="584200"/>
                </a:lnTo>
                <a:lnTo>
                  <a:pt x="285750" y="590550"/>
                </a:lnTo>
                <a:lnTo>
                  <a:pt x="234950" y="565150"/>
                </a:lnTo>
                <a:lnTo>
                  <a:pt x="292100" y="482600"/>
                </a:lnTo>
                <a:lnTo>
                  <a:pt x="349250" y="469900"/>
                </a:lnTo>
                <a:lnTo>
                  <a:pt x="457200" y="476250"/>
                </a:lnTo>
                <a:lnTo>
                  <a:pt x="539750" y="514350"/>
                </a:lnTo>
                <a:lnTo>
                  <a:pt x="463550" y="590550"/>
                </a:lnTo>
                <a:lnTo>
                  <a:pt x="539750" y="590550"/>
                </a:lnTo>
                <a:lnTo>
                  <a:pt x="622300" y="641350"/>
                </a:lnTo>
                <a:lnTo>
                  <a:pt x="647700" y="717550"/>
                </a:lnTo>
                <a:lnTo>
                  <a:pt x="647700" y="749300"/>
                </a:lnTo>
                <a:lnTo>
                  <a:pt x="736600" y="793750"/>
                </a:lnTo>
                <a:lnTo>
                  <a:pt x="762000" y="863600"/>
                </a:lnTo>
                <a:lnTo>
                  <a:pt x="876300" y="1003300"/>
                </a:lnTo>
                <a:lnTo>
                  <a:pt x="990600" y="1092200"/>
                </a:lnTo>
                <a:lnTo>
                  <a:pt x="1060450" y="1111250"/>
                </a:lnTo>
                <a:lnTo>
                  <a:pt x="1066800" y="1155700"/>
                </a:lnTo>
                <a:lnTo>
                  <a:pt x="1066800" y="1155700"/>
                </a:lnTo>
                <a:lnTo>
                  <a:pt x="1111250" y="1187450"/>
                </a:lnTo>
                <a:lnTo>
                  <a:pt x="1231900" y="1155700"/>
                </a:lnTo>
                <a:lnTo>
                  <a:pt x="1200150" y="1130300"/>
                </a:lnTo>
                <a:lnTo>
                  <a:pt x="1206500" y="1092200"/>
                </a:lnTo>
                <a:lnTo>
                  <a:pt x="1282700" y="1016000"/>
                </a:lnTo>
                <a:lnTo>
                  <a:pt x="1314450" y="971550"/>
                </a:lnTo>
                <a:lnTo>
                  <a:pt x="1314450" y="876300"/>
                </a:lnTo>
                <a:lnTo>
                  <a:pt x="1301750" y="755650"/>
                </a:lnTo>
                <a:lnTo>
                  <a:pt x="1257300" y="609600"/>
                </a:lnTo>
                <a:lnTo>
                  <a:pt x="1047750" y="431800"/>
                </a:lnTo>
                <a:lnTo>
                  <a:pt x="1035050" y="457200"/>
                </a:lnTo>
                <a:lnTo>
                  <a:pt x="952500" y="355600"/>
                </a:lnTo>
                <a:lnTo>
                  <a:pt x="730250" y="203200"/>
                </a:lnTo>
                <a:lnTo>
                  <a:pt x="635000" y="139700"/>
                </a:lnTo>
                <a:lnTo>
                  <a:pt x="539750" y="0"/>
                </a:lnTo>
                <a:lnTo>
                  <a:pt x="431800" y="146050"/>
                </a:lnTo>
                <a:lnTo>
                  <a:pt x="457200" y="158750"/>
                </a:lnTo>
                <a:lnTo>
                  <a:pt x="400050" y="222250"/>
                </a:lnTo>
                <a:lnTo>
                  <a:pt x="450850" y="266700"/>
                </a:lnTo>
                <a:lnTo>
                  <a:pt x="406400" y="336550"/>
                </a:lnTo>
                <a:lnTo>
                  <a:pt x="330200" y="349250"/>
                </a:lnTo>
                <a:lnTo>
                  <a:pt x="222250" y="361950"/>
                </a:lnTo>
                <a:lnTo>
                  <a:pt x="215900" y="431800"/>
                </a:lnTo>
                <a:lnTo>
                  <a:pt x="127000" y="438150"/>
                </a:lnTo>
                <a:lnTo>
                  <a:pt x="120650" y="488950"/>
                </a:lnTo>
                <a:lnTo>
                  <a:pt x="139700" y="552450"/>
                </a:lnTo>
                <a:lnTo>
                  <a:pt x="171450" y="565150"/>
                </a:lnTo>
                <a:lnTo>
                  <a:pt x="158750" y="596900"/>
                </a:lnTo>
                <a:lnTo>
                  <a:pt x="88900" y="565150"/>
                </a:lnTo>
                <a:lnTo>
                  <a:pt x="0" y="571500"/>
                </a:lnTo>
                <a:lnTo>
                  <a:pt x="0" y="666750"/>
                </a:lnTo>
                <a:lnTo>
                  <a:pt x="38100" y="660400"/>
                </a:lnTo>
                <a:lnTo>
                  <a:pt x="50800" y="742950"/>
                </a:lnTo>
                <a:lnTo>
                  <a:pt x="0" y="755650"/>
                </a:lnTo>
                <a:lnTo>
                  <a:pt x="0" y="806450"/>
                </a:lnTo>
                <a:lnTo>
                  <a:pt x="31750" y="857250"/>
                </a:lnTo>
                <a:lnTo>
                  <a:pt x="127000" y="857250"/>
                </a:lnTo>
                <a:lnTo>
                  <a:pt x="120650" y="914400"/>
                </a:lnTo>
                <a:lnTo>
                  <a:pt x="127000" y="984250"/>
                </a:lnTo>
                <a:lnTo>
                  <a:pt x="127000" y="1009650"/>
                </a:lnTo>
                <a:lnTo>
                  <a:pt x="63500" y="1117600"/>
                </a:lnTo>
                <a:lnTo>
                  <a:pt x="203200" y="1117600"/>
                </a:lnTo>
                <a:lnTo>
                  <a:pt x="203200" y="1092200"/>
                </a:lnTo>
                <a:lnTo>
                  <a:pt x="254000" y="1098550"/>
                </a:lnTo>
                <a:lnTo>
                  <a:pt x="254000" y="1257300"/>
                </a:lnTo>
                <a:close/>
              </a:path>
            </a:pathLst>
          </a:custGeom>
          <a:solidFill>
            <a:srgbClr val="FF0000">
              <a:alpha val="20000"/>
            </a:srgbClr>
          </a:solid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Callout: Line 16">
            <a:extLst>
              <a:ext uri="{FF2B5EF4-FFF2-40B4-BE49-F238E27FC236}">
                <a16:creationId xmlns:a16="http://schemas.microsoft.com/office/drawing/2014/main" id="{AD63E198-A557-86FD-2C49-6FAC74167620}"/>
              </a:ext>
            </a:extLst>
          </p:cNvPr>
          <p:cNvSpPr/>
          <p:nvPr/>
        </p:nvSpPr>
        <p:spPr>
          <a:xfrm>
            <a:off x="10385251" y="5335454"/>
            <a:ext cx="1497826" cy="257247"/>
          </a:xfrm>
          <a:prstGeom prst="borderCallout1">
            <a:avLst>
              <a:gd name="adj1" fmla="val 145"/>
              <a:gd name="adj2" fmla="val 51650"/>
              <a:gd name="adj3" fmla="val -431895"/>
              <a:gd name="adj4" fmla="val 25804"/>
            </a:avLst>
          </a:prstGeom>
          <a:solidFill>
            <a:srgbClr val="FFFFFF">
              <a:alpha val="5019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a:solidFill>
                  <a:schemeClr val="tx1"/>
                </a:solidFill>
                <a:latin typeface="Montserrat" pitchFamily="2" charset="0"/>
              </a:rPr>
              <a:t>Central HS to Southwest HS </a:t>
            </a:r>
          </a:p>
        </p:txBody>
      </p:sp>
      <p:sp>
        <p:nvSpPr>
          <p:cNvPr id="14" name="Arrow: Right 13">
            <a:extLst>
              <a:ext uri="{FF2B5EF4-FFF2-40B4-BE49-F238E27FC236}">
                <a16:creationId xmlns:a16="http://schemas.microsoft.com/office/drawing/2014/main" id="{90F5E864-E0B4-84FD-D851-82ECAAD8BAE8}"/>
              </a:ext>
            </a:extLst>
          </p:cNvPr>
          <p:cNvSpPr/>
          <p:nvPr/>
        </p:nvSpPr>
        <p:spPr>
          <a:xfrm rot="8653347">
            <a:off x="9309658" y="4336040"/>
            <a:ext cx="657649" cy="145371"/>
          </a:xfrm>
          <a:prstGeom prst="rightArrow">
            <a:avLst>
              <a:gd name="adj1" fmla="val 11907"/>
              <a:gd name="adj2" fmla="val 76665"/>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45ECC5F7-1F6A-0E5B-E87D-11397BDDB54A}"/>
              </a:ext>
            </a:extLst>
          </p:cNvPr>
          <p:cNvSpPr>
            <a:spLocks noGrp="1"/>
          </p:cNvSpPr>
          <p:nvPr>
            <p:ph type="sldNum" sz="quarter" idx="12"/>
          </p:nvPr>
        </p:nvSpPr>
        <p:spPr/>
        <p:txBody>
          <a:bodyPr/>
          <a:lstStyle/>
          <a:p>
            <a:fld id="{34BBD38D-6FAE-4556-B07B-F27BFDAF3ED8}" type="slidenum">
              <a:rPr lang="en-US" smtClean="0"/>
              <a:t>17</a:t>
            </a:fld>
            <a:endParaRPr lang="en-US"/>
          </a:p>
        </p:txBody>
      </p:sp>
    </p:spTree>
    <p:extLst>
      <p:ext uri="{BB962C8B-B14F-4D97-AF65-F5344CB8AC3E}">
        <p14:creationId xmlns:p14="http://schemas.microsoft.com/office/powerpoint/2010/main" val="6002634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D1C2A9-CB5F-B430-860A-2209A361796E}"/>
            </a:ext>
          </a:extLst>
        </p:cNvPr>
        <p:cNvGrpSpPr/>
        <p:nvPr/>
      </p:nvGrpSpPr>
      <p:grpSpPr>
        <a:xfrm>
          <a:off x="0" y="0"/>
          <a:ext cx="0" cy="0"/>
          <a:chOff x="0" y="0"/>
          <a:chExt cx="0" cy="0"/>
        </a:xfrm>
      </p:grpSpPr>
      <p:pic>
        <p:nvPicPr>
          <p:cNvPr id="9" name="Graphic 8">
            <a:extLst>
              <a:ext uri="{FF2B5EF4-FFF2-40B4-BE49-F238E27FC236}">
                <a16:creationId xmlns:a16="http://schemas.microsoft.com/office/drawing/2014/main" id="{AD5448FB-DE31-057A-38B1-F4A0CC463204}"/>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p:blipFill>
        <p:spPr>
          <a:xfrm>
            <a:off x="2976389" y="208300"/>
            <a:ext cx="9144000" cy="6461904"/>
          </a:xfrm>
          <a:prstGeom prst="rect">
            <a:avLst/>
          </a:prstGeom>
        </p:spPr>
      </p:pic>
      <p:sp>
        <p:nvSpPr>
          <p:cNvPr id="4" name="TextBox 3">
            <a:extLst>
              <a:ext uri="{FF2B5EF4-FFF2-40B4-BE49-F238E27FC236}">
                <a16:creationId xmlns:a16="http://schemas.microsoft.com/office/drawing/2014/main" id="{89B20229-D4FC-EDB8-6235-301E14D1DFBD}"/>
              </a:ext>
            </a:extLst>
          </p:cNvPr>
          <p:cNvSpPr txBox="1"/>
          <p:nvPr/>
        </p:nvSpPr>
        <p:spPr>
          <a:xfrm>
            <a:off x="404315" y="187796"/>
            <a:ext cx="3688428" cy="1323439"/>
          </a:xfrm>
          <a:prstGeom prst="rect">
            <a:avLst/>
          </a:prstGeom>
          <a:noFill/>
        </p:spPr>
        <p:txBody>
          <a:bodyPr wrap="square" lIns="91440" tIns="45720" rIns="91440" bIns="45720" rtlCol="0" anchor="t">
            <a:spAutoFit/>
          </a:bodyPr>
          <a:lstStyle/>
          <a:p>
            <a:r>
              <a:rPr lang="en-US" sz="4000" b="1">
                <a:solidFill>
                  <a:srgbClr val="199BD7"/>
                </a:solidFill>
                <a:latin typeface="Arial Nova" panose="020B0504020202020204" pitchFamily="34" charset="0"/>
                <a:cs typeface="Arial"/>
              </a:rPr>
              <a:t>OPTION 1 – HIGH</a:t>
            </a:r>
          </a:p>
        </p:txBody>
      </p:sp>
      <p:sp>
        <p:nvSpPr>
          <p:cNvPr id="15" name="TextBox 14">
            <a:extLst>
              <a:ext uri="{FF2B5EF4-FFF2-40B4-BE49-F238E27FC236}">
                <a16:creationId xmlns:a16="http://schemas.microsoft.com/office/drawing/2014/main" id="{A2A0DD11-0CAE-292F-C2C2-60031DEF6398}"/>
              </a:ext>
            </a:extLst>
          </p:cNvPr>
          <p:cNvSpPr txBox="1"/>
          <p:nvPr/>
        </p:nvSpPr>
        <p:spPr>
          <a:xfrm>
            <a:off x="221149" y="1971206"/>
            <a:ext cx="2598252" cy="3821559"/>
          </a:xfrm>
          <a:prstGeom prst="rect">
            <a:avLst/>
          </a:prstGeom>
          <a:solidFill>
            <a:schemeClr val="bg1">
              <a:lumMod val="95000"/>
            </a:schemeClr>
          </a:solidFill>
          <a:ln>
            <a:solidFill>
              <a:schemeClr val="tx1">
                <a:lumMod val="95000"/>
                <a:lumOff val="5000"/>
              </a:schemeClr>
            </a:solidFill>
          </a:ln>
        </p:spPr>
        <p:txBody>
          <a:bodyPr wrap="square" rtlCol="0">
            <a:spAutoFit/>
          </a:bodyPr>
          <a:lstStyle/>
          <a:p>
            <a:pPr marL="285750" indent="-285750">
              <a:spcAft>
                <a:spcPts val="1000"/>
              </a:spcAft>
              <a:buFont typeface="Arial" panose="020B0604020202020204" pitchFamily="34" charset="0"/>
              <a:buChar char="•"/>
            </a:pPr>
            <a:r>
              <a:rPr lang="en-US">
                <a:latin typeface="Montserrat" pitchFamily="2" charset="0"/>
              </a:rPr>
              <a:t>Areas of Carter ES that move to Heritage ES and Union ES also move to Westside HS to keep feeder patterns</a:t>
            </a:r>
          </a:p>
          <a:p>
            <a:pPr marL="285750" indent="-285750">
              <a:spcAft>
                <a:spcPts val="1000"/>
              </a:spcAft>
              <a:buFont typeface="Arial" panose="020B0604020202020204" pitchFamily="34" charset="0"/>
              <a:buChar char="•"/>
            </a:pPr>
            <a:r>
              <a:rPr lang="en-US">
                <a:latin typeface="Montserrat" pitchFamily="2" charset="0"/>
              </a:rPr>
              <a:t>Area of Ingram that feeds Central HS moves to Southwest HS for improved feeder patterns</a:t>
            </a:r>
          </a:p>
        </p:txBody>
      </p:sp>
      <p:sp>
        <p:nvSpPr>
          <p:cNvPr id="18" name="Callout: Line 17">
            <a:extLst>
              <a:ext uri="{FF2B5EF4-FFF2-40B4-BE49-F238E27FC236}">
                <a16:creationId xmlns:a16="http://schemas.microsoft.com/office/drawing/2014/main" id="{D207623E-A33A-8062-C914-F5B0D3D5EBC8}"/>
              </a:ext>
            </a:extLst>
          </p:cNvPr>
          <p:cNvSpPr/>
          <p:nvPr/>
        </p:nvSpPr>
        <p:spPr>
          <a:xfrm>
            <a:off x="5954824" y="1253988"/>
            <a:ext cx="1610734" cy="257247"/>
          </a:xfrm>
          <a:prstGeom prst="borderCallout1">
            <a:avLst>
              <a:gd name="adj1" fmla="val 229324"/>
              <a:gd name="adj2" fmla="val -2895"/>
              <a:gd name="adj3" fmla="val 102222"/>
              <a:gd name="adj4" fmla="val 16692"/>
            </a:avLst>
          </a:prstGeom>
          <a:solidFill>
            <a:srgbClr val="FFFFFF">
              <a:alpha val="5019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a:solidFill>
                  <a:schemeClr val="tx1"/>
                </a:solidFill>
                <a:latin typeface="Montserrat" pitchFamily="2" charset="0"/>
              </a:rPr>
              <a:t>Howard HS to Westside HS</a:t>
            </a:r>
          </a:p>
        </p:txBody>
      </p:sp>
      <p:sp>
        <p:nvSpPr>
          <p:cNvPr id="23" name="Arrow: Right 22">
            <a:extLst>
              <a:ext uri="{FF2B5EF4-FFF2-40B4-BE49-F238E27FC236}">
                <a16:creationId xmlns:a16="http://schemas.microsoft.com/office/drawing/2014/main" id="{95C2BC28-6018-1E89-43C4-6F91F18B7F89}"/>
              </a:ext>
            </a:extLst>
          </p:cNvPr>
          <p:cNvSpPr/>
          <p:nvPr/>
        </p:nvSpPr>
        <p:spPr>
          <a:xfrm rot="4131155">
            <a:off x="5212036" y="2987031"/>
            <a:ext cx="1927299" cy="166620"/>
          </a:xfrm>
          <a:prstGeom prst="rightArrow">
            <a:avLst>
              <a:gd name="adj1" fmla="val 11907"/>
              <a:gd name="adj2" fmla="val 76665"/>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Shape 2">
            <a:extLst>
              <a:ext uri="{FF2B5EF4-FFF2-40B4-BE49-F238E27FC236}">
                <a16:creationId xmlns:a16="http://schemas.microsoft.com/office/drawing/2014/main" id="{6C7AD561-BB4C-F647-BE50-CC1AA07765FB}"/>
              </a:ext>
            </a:extLst>
          </p:cNvPr>
          <p:cNvSpPr/>
          <p:nvPr/>
        </p:nvSpPr>
        <p:spPr>
          <a:xfrm>
            <a:off x="3666463" y="952500"/>
            <a:ext cx="2131373" cy="1240884"/>
          </a:xfrm>
          <a:custGeom>
            <a:avLst/>
            <a:gdLst>
              <a:gd name="csX0" fmla="*/ 958850 w 1536700"/>
              <a:gd name="csY0" fmla="*/ 0 h 958850"/>
              <a:gd name="csX1" fmla="*/ 622300 w 1536700"/>
              <a:gd name="csY1" fmla="*/ 209550 h 958850"/>
              <a:gd name="csX2" fmla="*/ 0 w 1536700"/>
              <a:gd name="csY2" fmla="*/ 641350 h 958850"/>
              <a:gd name="csX3" fmla="*/ 57150 w 1536700"/>
              <a:gd name="csY3" fmla="*/ 666750 h 958850"/>
              <a:gd name="csX4" fmla="*/ 6350 w 1536700"/>
              <a:gd name="csY4" fmla="*/ 793750 h 958850"/>
              <a:gd name="csX5" fmla="*/ 19050 w 1536700"/>
              <a:gd name="csY5" fmla="*/ 819150 h 958850"/>
              <a:gd name="csX6" fmla="*/ 107950 w 1536700"/>
              <a:gd name="csY6" fmla="*/ 812800 h 958850"/>
              <a:gd name="csX7" fmla="*/ 317500 w 1536700"/>
              <a:gd name="csY7" fmla="*/ 781050 h 958850"/>
              <a:gd name="csX8" fmla="*/ 698500 w 1536700"/>
              <a:gd name="csY8" fmla="*/ 889000 h 958850"/>
              <a:gd name="csX9" fmla="*/ 946150 w 1536700"/>
              <a:gd name="csY9" fmla="*/ 958850 h 958850"/>
              <a:gd name="csX10" fmla="*/ 1187450 w 1536700"/>
              <a:gd name="csY10" fmla="*/ 946150 h 958850"/>
              <a:gd name="csX11" fmla="*/ 1282700 w 1536700"/>
              <a:gd name="csY11" fmla="*/ 768350 h 958850"/>
              <a:gd name="csX12" fmla="*/ 1403350 w 1536700"/>
              <a:gd name="csY12" fmla="*/ 793750 h 958850"/>
              <a:gd name="csX13" fmla="*/ 1441450 w 1536700"/>
              <a:gd name="csY13" fmla="*/ 831850 h 958850"/>
              <a:gd name="csX14" fmla="*/ 1536700 w 1536700"/>
              <a:gd name="csY14" fmla="*/ 831850 h 958850"/>
              <a:gd name="csX15" fmla="*/ 958850 w 1536700"/>
              <a:gd name="csY15" fmla="*/ 0 h 9588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536700" h="958850">
                <a:moveTo>
                  <a:pt x="958850" y="0"/>
                </a:moveTo>
                <a:lnTo>
                  <a:pt x="622300" y="209550"/>
                </a:lnTo>
                <a:lnTo>
                  <a:pt x="0" y="641350"/>
                </a:lnTo>
                <a:lnTo>
                  <a:pt x="57150" y="666750"/>
                </a:lnTo>
                <a:lnTo>
                  <a:pt x="6350" y="793750"/>
                </a:lnTo>
                <a:lnTo>
                  <a:pt x="19050" y="819150"/>
                </a:lnTo>
                <a:lnTo>
                  <a:pt x="107950" y="812800"/>
                </a:lnTo>
                <a:lnTo>
                  <a:pt x="317500" y="781050"/>
                </a:lnTo>
                <a:lnTo>
                  <a:pt x="698500" y="889000"/>
                </a:lnTo>
                <a:lnTo>
                  <a:pt x="946150" y="958850"/>
                </a:lnTo>
                <a:lnTo>
                  <a:pt x="1187450" y="946150"/>
                </a:lnTo>
                <a:lnTo>
                  <a:pt x="1282700" y="768350"/>
                </a:lnTo>
                <a:lnTo>
                  <a:pt x="1403350" y="793750"/>
                </a:lnTo>
                <a:lnTo>
                  <a:pt x="1441450" y="831850"/>
                </a:lnTo>
                <a:lnTo>
                  <a:pt x="1536700" y="831850"/>
                </a:lnTo>
                <a:lnTo>
                  <a:pt x="958850" y="0"/>
                </a:lnTo>
                <a:close/>
              </a:path>
            </a:pathLst>
          </a:custGeom>
          <a:solidFill>
            <a:srgbClr val="0070C0">
              <a:alpha val="20000"/>
            </a:srgbClr>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Shape 5">
            <a:extLst>
              <a:ext uri="{FF2B5EF4-FFF2-40B4-BE49-F238E27FC236}">
                <a16:creationId xmlns:a16="http://schemas.microsoft.com/office/drawing/2014/main" id="{A7FC3CBC-1DA0-B859-9E56-FA79C89A2BED}"/>
              </a:ext>
            </a:extLst>
          </p:cNvPr>
          <p:cNvSpPr/>
          <p:nvPr/>
        </p:nvSpPr>
        <p:spPr>
          <a:xfrm>
            <a:off x="5797836" y="1991710"/>
            <a:ext cx="2279364" cy="1368844"/>
          </a:xfrm>
          <a:custGeom>
            <a:avLst/>
            <a:gdLst>
              <a:gd name="csX0" fmla="*/ 0 w 1720850"/>
              <a:gd name="csY0" fmla="*/ 19050 h 1035050"/>
              <a:gd name="csX1" fmla="*/ 1054100 w 1720850"/>
              <a:gd name="csY1" fmla="*/ 19050 h 1035050"/>
              <a:gd name="csX2" fmla="*/ 1111250 w 1720850"/>
              <a:gd name="csY2" fmla="*/ 0 h 1035050"/>
              <a:gd name="csX3" fmla="*/ 1168400 w 1720850"/>
              <a:gd name="csY3" fmla="*/ 12700 h 1035050"/>
              <a:gd name="csX4" fmla="*/ 1428750 w 1720850"/>
              <a:gd name="csY4" fmla="*/ 146050 h 1035050"/>
              <a:gd name="csX5" fmla="*/ 1384300 w 1720850"/>
              <a:gd name="csY5" fmla="*/ 228600 h 1035050"/>
              <a:gd name="csX6" fmla="*/ 1358900 w 1720850"/>
              <a:gd name="csY6" fmla="*/ 215900 h 1035050"/>
              <a:gd name="csX7" fmla="*/ 1346200 w 1720850"/>
              <a:gd name="csY7" fmla="*/ 241300 h 1035050"/>
              <a:gd name="csX8" fmla="*/ 1346200 w 1720850"/>
              <a:gd name="csY8" fmla="*/ 279400 h 1035050"/>
              <a:gd name="csX9" fmla="*/ 1263650 w 1720850"/>
              <a:gd name="csY9" fmla="*/ 279400 h 1035050"/>
              <a:gd name="csX10" fmla="*/ 1263650 w 1720850"/>
              <a:gd name="csY10" fmla="*/ 254000 h 1035050"/>
              <a:gd name="csX11" fmla="*/ 1212850 w 1720850"/>
              <a:gd name="csY11" fmla="*/ 285750 h 1035050"/>
              <a:gd name="csX12" fmla="*/ 1155700 w 1720850"/>
              <a:gd name="csY12" fmla="*/ 368300 h 1035050"/>
              <a:gd name="csX13" fmla="*/ 1098550 w 1720850"/>
              <a:gd name="csY13" fmla="*/ 374650 h 1035050"/>
              <a:gd name="csX14" fmla="*/ 1136650 w 1720850"/>
              <a:gd name="csY14" fmla="*/ 419100 h 1035050"/>
              <a:gd name="csX15" fmla="*/ 1092200 w 1720850"/>
              <a:gd name="csY15" fmla="*/ 476250 h 1035050"/>
              <a:gd name="csX16" fmla="*/ 1117600 w 1720850"/>
              <a:gd name="csY16" fmla="*/ 533400 h 1035050"/>
              <a:gd name="csX17" fmla="*/ 1212850 w 1720850"/>
              <a:gd name="csY17" fmla="*/ 622300 h 1035050"/>
              <a:gd name="csX18" fmla="*/ 1327150 w 1720850"/>
              <a:gd name="csY18" fmla="*/ 654050 h 1035050"/>
              <a:gd name="csX19" fmla="*/ 1498600 w 1720850"/>
              <a:gd name="csY19" fmla="*/ 641350 h 1035050"/>
              <a:gd name="csX20" fmla="*/ 1530350 w 1720850"/>
              <a:gd name="csY20" fmla="*/ 622300 h 1035050"/>
              <a:gd name="csX21" fmla="*/ 1517650 w 1720850"/>
              <a:gd name="csY21" fmla="*/ 679450 h 1035050"/>
              <a:gd name="csX22" fmla="*/ 1606550 w 1720850"/>
              <a:gd name="csY22" fmla="*/ 679450 h 1035050"/>
              <a:gd name="csX23" fmla="*/ 1638300 w 1720850"/>
              <a:gd name="csY23" fmla="*/ 679450 h 1035050"/>
              <a:gd name="csX24" fmla="*/ 1720850 w 1720850"/>
              <a:gd name="csY24" fmla="*/ 698500 h 1035050"/>
              <a:gd name="csX25" fmla="*/ 1720850 w 1720850"/>
              <a:gd name="csY25" fmla="*/ 711200 h 1035050"/>
              <a:gd name="csX26" fmla="*/ 1670050 w 1720850"/>
              <a:gd name="csY26" fmla="*/ 711200 h 1035050"/>
              <a:gd name="csX27" fmla="*/ 1682750 w 1720850"/>
              <a:gd name="csY27" fmla="*/ 838200 h 1035050"/>
              <a:gd name="csX28" fmla="*/ 1619250 w 1720850"/>
              <a:gd name="csY28" fmla="*/ 914400 h 1035050"/>
              <a:gd name="csX29" fmla="*/ 1517650 w 1720850"/>
              <a:gd name="csY29" fmla="*/ 914400 h 1035050"/>
              <a:gd name="csX30" fmla="*/ 1511300 w 1720850"/>
              <a:gd name="csY30" fmla="*/ 939800 h 1035050"/>
              <a:gd name="csX31" fmla="*/ 1492250 w 1720850"/>
              <a:gd name="csY31" fmla="*/ 984250 h 1035050"/>
              <a:gd name="csX32" fmla="*/ 1473200 w 1720850"/>
              <a:gd name="csY32" fmla="*/ 1035050 h 1035050"/>
              <a:gd name="csX33" fmla="*/ 1384300 w 1720850"/>
              <a:gd name="csY33" fmla="*/ 1035050 h 1035050"/>
              <a:gd name="csX34" fmla="*/ 1314450 w 1720850"/>
              <a:gd name="csY34" fmla="*/ 1022350 h 1035050"/>
              <a:gd name="csX35" fmla="*/ 1187450 w 1720850"/>
              <a:gd name="csY35" fmla="*/ 1028700 h 1035050"/>
              <a:gd name="csX36" fmla="*/ 933450 w 1720850"/>
              <a:gd name="csY36" fmla="*/ 831850 h 1035050"/>
              <a:gd name="csX37" fmla="*/ 812800 w 1720850"/>
              <a:gd name="csY37" fmla="*/ 812800 h 1035050"/>
              <a:gd name="csX38" fmla="*/ 698500 w 1720850"/>
              <a:gd name="csY38" fmla="*/ 927100 h 1035050"/>
              <a:gd name="csX39" fmla="*/ 603250 w 1720850"/>
              <a:gd name="csY39" fmla="*/ 628650 h 1035050"/>
              <a:gd name="csX40" fmla="*/ 0 w 1720850"/>
              <a:gd name="csY40" fmla="*/ 19050 h 10350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Lst>
            <a:rect l="l" t="t" r="r" b="b"/>
            <a:pathLst>
              <a:path w="1720850" h="1035050">
                <a:moveTo>
                  <a:pt x="0" y="19050"/>
                </a:moveTo>
                <a:lnTo>
                  <a:pt x="1054100" y="19050"/>
                </a:lnTo>
                <a:lnTo>
                  <a:pt x="1111250" y="0"/>
                </a:lnTo>
                <a:lnTo>
                  <a:pt x="1168400" y="12700"/>
                </a:lnTo>
                <a:lnTo>
                  <a:pt x="1428750" y="146050"/>
                </a:lnTo>
                <a:lnTo>
                  <a:pt x="1384300" y="228600"/>
                </a:lnTo>
                <a:lnTo>
                  <a:pt x="1358900" y="215900"/>
                </a:lnTo>
                <a:lnTo>
                  <a:pt x="1346200" y="241300"/>
                </a:lnTo>
                <a:lnTo>
                  <a:pt x="1346200" y="279400"/>
                </a:lnTo>
                <a:lnTo>
                  <a:pt x="1263650" y="279400"/>
                </a:lnTo>
                <a:lnTo>
                  <a:pt x="1263650" y="254000"/>
                </a:lnTo>
                <a:lnTo>
                  <a:pt x="1212850" y="285750"/>
                </a:lnTo>
                <a:lnTo>
                  <a:pt x="1155700" y="368300"/>
                </a:lnTo>
                <a:lnTo>
                  <a:pt x="1098550" y="374650"/>
                </a:lnTo>
                <a:lnTo>
                  <a:pt x="1136650" y="419100"/>
                </a:lnTo>
                <a:lnTo>
                  <a:pt x="1092200" y="476250"/>
                </a:lnTo>
                <a:lnTo>
                  <a:pt x="1117600" y="533400"/>
                </a:lnTo>
                <a:lnTo>
                  <a:pt x="1212850" y="622300"/>
                </a:lnTo>
                <a:lnTo>
                  <a:pt x="1327150" y="654050"/>
                </a:lnTo>
                <a:lnTo>
                  <a:pt x="1498600" y="641350"/>
                </a:lnTo>
                <a:lnTo>
                  <a:pt x="1530350" y="622300"/>
                </a:lnTo>
                <a:lnTo>
                  <a:pt x="1517650" y="679450"/>
                </a:lnTo>
                <a:lnTo>
                  <a:pt x="1606550" y="679450"/>
                </a:lnTo>
                <a:lnTo>
                  <a:pt x="1638300" y="679450"/>
                </a:lnTo>
                <a:lnTo>
                  <a:pt x="1720850" y="698500"/>
                </a:lnTo>
                <a:lnTo>
                  <a:pt x="1720850" y="711200"/>
                </a:lnTo>
                <a:lnTo>
                  <a:pt x="1670050" y="711200"/>
                </a:lnTo>
                <a:lnTo>
                  <a:pt x="1682750" y="838200"/>
                </a:lnTo>
                <a:lnTo>
                  <a:pt x="1619250" y="914400"/>
                </a:lnTo>
                <a:lnTo>
                  <a:pt x="1517650" y="914400"/>
                </a:lnTo>
                <a:lnTo>
                  <a:pt x="1511300" y="939800"/>
                </a:lnTo>
                <a:lnTo>
                  <a:pt x="1492250" y="984250"/>
                </a:lnTo>
                <a:lnTo>
                  <a:pt x="1473200" y="1035050"/>
                </a:lnTo>
                <a:lnTo>
                  <a:pt x="1384300" y="1035050"/>
                </a:lnTo>
                <a:lnTo>
                  <a:pt x="1314450" y="1022350"/>
                </a:lnTo>
                <a:lnTo>
                  <a:pt x="1187450" y="1028700"/>
                </a:lnTo>
                <a:lnTo>
                  <a:pt x="933450" y="831850"/>
                </a:lnTo>
                <a:lnTo>
                  <a:pt x="812800" y="812800"/>
                </a:lnTo>
                <a:lnTo>
                  <a:pt x="698500" y="927100"/>
                </a:lnTo>
                <a:lnTo>
                  <a:pt x="603250" y="628650"/>
                </a:lnTo>
                <a:lnTo>
                  <a:pt x="0" y="19050"/>
                </a:lnTo>
                <a:close/>
              </a:path>
            </a:pathLst>
          </a:custGeom>
          <a:solidFill>
            <a:srgbClr val="0070C0">
              <a:alpha val="20000"/>
            </a:srgbClr>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1EF22361-5847-CAE3-A0A8-EB49C33FA53E}"/>
              </a:ext>
            </a:extLst>
          </p:cNvPr>
          <p:cNvSpPr/>
          <p:nvPr/>
        </p:nvSpPr>
        <p:spPr>
          <a:xfrm>
            <a:off x="9716977" y="3360554"/>
            <a:ext cx="1751123" cy="1954396"/>
          </a:xfrm>
          <a:custGeom>
            <a:avLst/>
            <a:gdLst>
              <a:gd name="csX0" fmla="*/ 254000 w 1314450"/>
              <a:gd name="csY0" fmla="*/ 1257300 h 1492250"/>
              <a:gd name="csX1" fmla="*/ 234950 w 1314450"/>
              <a:gd name="csY1" fmla="*/ 1492250 h 1492250"/>
              <a:gd name="csX2" fmla="*/ 419100 w 1314450"/>
              <a:gd name="csY2" fmla="*/ 1079500 h 1492250"/>
              <a:gd name="csX3" fmla="*/ 387350 w 1314450"/>
              <a:gd name="csY3" fmla="*/ 920750 h 1492250"/>
              <a:gd name="csX4" fmla="*/ 387350 w 1314450"/>
              <a:gd name="csY4" fmla="*/ 628650 h 1492250"/>
              <a:gd name="csX5" fmla="*/ 336550 w 1314450"/>
              <a:gd name="csY5" fmla="*/ 584200 h 1492250"/>
              <a:gd name="csX6" fmla="*/ 285750 w 1314450"/>
              <a:gd name="csY6" fmla="*/ 590550 h 1492250"/>
              <a:gd name="csX7" fmla="*/ 234950 w 1314450"/>
              <a:gd name="csY7" fmla="*/ 565150 h 1492250"/>
              <a:gd name="csX8" fmla="*/ 292100 w 1314450"/>
              <a:gd name="csY8" fmla="*/ 482600 h 1492250"/>
              <a:gd name="csX9" fmla="*/ 349250 w 1314450"/>
              <a:gd name="csY9" fmla="*/ 469900 h 1492250"/>
              <a:gd name="csX10" fmla="*/ 457200 w 1314450"/>
              <a:gd name="csY10" fmla="*/ 476250 h 1492250"/>
              <a:gd name="csX11" fmla="*/ 539750 w 1314450"/>
              <a:gd name="csY11" fmla="*/ 514350 h 1492250"/>
              <a:gd name="csX12" fmla="*/ 463550 w 1314450"/>
              <a:gd name="csY12" fmla="*/ 590550 h 1492250"/>
              <a:gd name="csX13" fmla="*/ 539750 w 1314450"/>
              <a:gd name="csY13" fmla="*/ 590550 h 1492250"/>
              <a:gd name="csX14" fmla="*/ 622300 w 1314450"/>
              <a:gd name="csY14" fmla="*/ 641350 h 1492250"/>
              <a:gd name="csX15" fmla="*/ 647700 w 1314450"/>
              <a:gd name="csY15" fmla="*/ 717550 h 1492250"/>
              <a:gd name="csX16" fmla="*/ 647700 w 1314450"/>
              <a:gd name="csY16" fmla="*/ 749300 h 1492250"/>
              <a:gd name="csX17" fmla="*/ 736600 w 1314450"/>
              <a:gd name="csY17" fmla="*/ 793750 h 1492250"/>
              <a:gd name="csX18" fmla="*/ 762000 w 1314450"/>
              <a:gd name="csY18" fmla="*/ 863600 h 1492250"/>
              <a:gd name="csX19" fmla="*/ 876300 w 1314450"/>
              <a:gd name="csY19" fmla="*/ 1003300 h 1492250"/>
              <a:gd name="csX20" fmla="*/ 990600 w 1314450"/>
              <a:gd name="csY20" fmla="*/ 1092200 h 1492250"/>
              <a:gd name="csX21" fmla="*/ 1060450 w 1314450"/>
              <a:gd name="csY21" fmla="*/ 1111250 h 1492250"/>
              <a:gd name="csX22" fmla="*/ 1066800 w 1314450"/>
              <a:gd name="csY22" fmla="*/ 1155700 h 1492250"/>
              <a:gd name="csX23" fmla="*/ 1066800 w 1314450"/>
              <a:gd name="csY23" fmla="*/ 1155700 h 1492250"/>
              <a:gd name="csX24" fmla="*/ 1111250 w 1314450"/>
              <a:gd name="csY24" fmla="*/ 1187450 h 1492250"/>
              <a:gd name="csX25" fmla="*/ 1231900 w 1314450"/>
              <a:gd name="csY25" fmla="*/ 1155700 h 1492250"/>
              <a:gd name="csX26" fmla="*/ 1200150 w 1314450"/>
              <a:gd name="csY26" fmla="*/ 1130300 h 1492250"/>
              <a:gd name="csX27" fmla="*/ 1206500 w 1314450"/>
              <a:gd name="csY27" fmla="*/ 1092200 h 1492250"/>
              <a:gd name="csX28" fmla="*/ 1282700 w 1314450"/>
              <a:gd name="csY28" fmla="*/ 1016000 h 1492250"/>
              <a:gd name="csX29" fmla="*/ 1314450 w 1314450"/>
              <a:gd name="csY29" fmla="*/ 971550 h 1492250"/>
              <a:gd name="csX30" fmla="*/ 1314450 w 1314450"/>
              <a:gd name="csY30" fmla="*/ 876300 h 1492250"/>
              <a:gd name="csX31" fmla="*/ 1301750 w 1314450"/>
              <a:gd name="csY31" fmla="*/ 755650 h 1492250"/>
              <a:gd name="csX32" fmla="*/ 1257300 w 1314450"/>
              <a:gd name="csY32" fmla="*/ 609600 h 1492250"/>
              <a:gd name="csX33" fmla="*/ 1047750 w 1314450"/>
              <a:gd name="csY33" fmla="*/ 431800 h 1492250"/>
              <a:gd name="csX34" fmla="*/ 1035050 w 1314450"/>
              <a:gd name="csY34" fmla="*/ 457200 h 1492250"/>
              <a:gd name="csX35" fmla="*/ 952500 w 1314450"/>
              <a:gd name="csY35" fmla="*/ 355600 h 1492250"/>
              <a:gd name="csX36" fmla="*/ 730250 w 1314450"/>
              <a:gd name="csY36" fmla="*/ 203200 h 1492250"/>
              <a:gd name="csX37" fmla="*/ 635000 w 1314450"/>
              <a:gd name="csY37" fmla="*/ 139700 h 1492250"/>
              <a:gd name="csX38" fmla="*/ 539750 w 1314450"/>
              <a:gd name="csY38" fmla="*/ 0 h 1492250"/>
              <a:gd name="csX39" fmla="*/ 431800 w 1314450"/>
              <a:gd name="csY39" fmla="*/ 146050 h 1492250"/>
              <a:gd name="csX40" fmla="*/ 457200 w 1314450"/>
              <a:gd name="csY40" fmla="*/ 158750 h 1492250"/>
              <a:gd name="csX41" fmla="*/ 400050 w 1314450"/>
              <a:gd name="csY41" fmla="*/ 222250 h 1492250"/>
              <a:gd name="csX42" fmla="*/ 450850 w 1314450"/>
              <a:gd name="csY42" fmla="*/ 266700 h 1492250"/>
              <a:gd name="csX43" fmla="*/ 406400 w 1314450"/>
              <a:gd name="csY43" fmla="*/ 336550 h 1492250"/>
              <a:gd name="csX44" fmla="*/ 330200 w 1314450"/>
              <a:gd name="csY44" fmla="*/ 349250 h 1492250"/>
              <a:gd name="csX45" fmla="*/ 222250 w 1314450"/>
              <a:gd name="csY45" fmla="*/ 361950 h 1492250"/>
              <a:gd name="csX46" fmla="*/ 215900 w 1314450"/>
              <a:gd name="csY46" fmla="*/ 431800 h 1492250"/>
              <a:gd name="csX47" fmla="*/ 127000 w 1314450"/>
              <a:gd name="csY47" fmla="*/ 438150 h 1492250"/>
              <a:gd name="csX48" fmla="*/ 120650 w 1314450"/>
              <a:gd name="csY48" fmla="*/ 488950 h 1492250"/>
              <a:gd name="csX49" fmla="*/ 139700 w 1314450"/>
              <a:gd name="csY49" fmla="*/ 552450 h 1492250"/>
              <a:gd name="csX50" fmla="*/ 171450 w 1314450"/>
              <a:gd name="csY50" fmla="*/ 565150 h 1492250"/>
              <a:gd name="csX51" fmla="*/ 158750 w 1314450"/>
              <a:gd name="csY51" fmla="*/ 596900 h 1492250"/>
              <a:gd name="csX52" fmla="*/ 88900 w 1314450"/>
              <a:gd name="csY52" fmla="*/ 565150 h 1492250"/>
              <a:gd name="csX53" fmla="*/ 0 w 1314450"/>
              <a:gd name="csY53" fmla="*/ 571500 h 1492250"/>
              <a:gd name="csX54" fmla="*/ 0 w 1314450"/>
              <a:gd name="csY54" fmla="*/ 666750 h 1492250"/>
              <a:gd name="csX55" fmla="*/ 38100 w 1314450"/>
              <a:gd name="csY55" fmla="*/ 660400 h 1492250"/>
              <a:gd name="csX56" fmla="*/ 50800 w 1314450"/>
              <a:gd name="csY56" fmla="*/ 742950 h 1492250"/>
              <a:gd name="csX57" fmla="*/ 0 w 1314450"/>
              <a:gd name="csY57" fmla="*/ 755650 h 1492250"/>
              <a:gd name="csX58" fmla="*/ 0 w 1314450"/>
              <a:gd name="csY58" fmla="*/ 806450 h 1492250"/>
              <a:gd name="csX59" fmla="*/ 31750 w 1314450"/>
              <a:gd name="csY59" fmla="*/ 857250 h 1492250"/>
              <a:gd name="csX60" fmla="*/ 127000 w 1314450"/>
              <a:gd name="csY60" fmla="*/ 857250 h 1492250"/>
              <a:gd name="csX61" fmla="*/ 120650 w 1314450"/>
              <a:gd name="csY61" fmla="*/ 914400 h 1492250"/>
              <a:gd name="csX62" fmla="*/ 127000 w 1314450"/>
              <a:gd name="csY62" fmla="*/ 984250 h 1492250"/>
              <a:gd name="csX63" fmla="*/ 127000 w 1314450"/>
              <a:gd name="csY63" fmla="*/ 1009650 h 1492250"/>
              <a:gd name="csX64" fmla="*/ 63500 w 1314450"/>
              <a:gd name="csY64" fmla="*/ 1117600 h 1492250"/>
              <a:gd name="csX65" fmla="*/ 203200 w 1314450"/>
              <a:gd name="csY65" fmla="*/ 1117600 h 1492250"/>
              <a:gd name="csX66" fmla="*/ 203200 w 1314450"/>
              <a:gd name="csY66" fmla="*/ 1092200 h 1492250"/>
              <a:gd name="csX67" fmla="*/ 254000 w 1314450"/>
              <a:gd name="csY67" fmla="*/ 1098550 h 1492250"/>
              <a:gd name="csX68" fmla="*/ 254000 w 1314450"/>
              <a:gd name="csY68" fmla="*/ 1257300 h 14922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Lst>
            <a:rect l="l" t="t" r="r" b="b"/>
            <a:pathLst>
              <a:path w="1314450" h="1492250">
                <a:moveTo>
                  <a:pt x="254000" y="1257300"/>
                </a:moveTo>
                <a:lnTo>
                  <a:pt x="234950" y="1492250"/>
                </a:lnTo>
                <a:lnTo>
                  <a:pt x="419100" y="1079500"/>
                </a:lnTo>
                <a:lnTo>
                  <a:pt x="387350" y="920750"/>
                </a:lnTo>
                <a:lnTo>
                  <a:pt x="387350" y="628650"/>
                </a:lnTo>
                <a:lnTo>
                  <a:pt x="336550" y="584200"/>
                </a:lnTo>
                <a:lnTo>
                  <a:pt x="285750" y="590550"/>
                </a:lnTo>
                <a:lnTo>
                  <a:pt x="234950" y="565150"/>
                </a:lnTo>
                <a:lnTo>
                  <a:pt x="292100" y="482600"/>
                </a:lnTo>
                <a:lnTo>
                  <a:pt x="349250" y="469900"/>
                </a:lnTo>
                <a:lnTo>
                  <a:pt x="457200" y="476250"/>
                </a:lnTo>
                <a:lnTo>
                  <a:pt x="539750" y="514350"/>
                </a:lnTo>
                <a:lnTo>
                  <a:pt x="463550" y="590550"/>
                </a:lnTo>
                <a:lnTo>
                  <a:pt x="539750" y="590550"/>
                </a:lnTo>
                <a:lnTo>
                  <a:pt x="622300" y="641350"/>
                </a:lnTo>
                <a:lnTo>
                  <a:pt x="647700" y="717550"/>
                </a:lnTo>
                <a:lnTo>
                  <a:pt x="647700" y="749300"/>
                </a:lnTo>
                <a:lnTo>
                  <a:pt x="736600" y="793750"/>
                </a:lnTo>
                <a:lnTo>
                  <a:pt x="762000" y="863600"/>
                </a:lnTo>
                <a:lnTo>
                  <a:pt x="876300" y="1003300"/>
                </a:lnTo>
                <a:lnTo>
                  <a:pt x="990600" y="1092200"/>
                </a:lnTo>
                <a:lnTo>
                  <a:pt x="1060450" y="1111250"/>
                </a:lnTo>
                <a:lnTo>
                  <a:pt x="1066800" y="1155700"/>
                </a:lnTo>
                <a:lnTo>
                  <a:pt x="1066800" y="1155700"/>
                </a:lnTo>
                <a:lnTo>
                  <a:pt x="1111250" y="1187450"/>
                </a:lnTo>
                <a:lnTo>
                  <a:pt x="1231900" y="1155700"/>
                </a:lnTo>
                <a:lnTo>
                  <a:pt x="1200150" y="1130300"/>
                </a:lnTo>
                <a:lnTo>
                  <a:pt x="1206500" y="1092200"/>
                </a:lnTo>
                <a:lnTo>
                  <a:pt x="1282700" y="1016000"/>
                </a:lnTo>
                <a:lnTo>
                  <a:pt x="1314450" y="971550"/>
                </a:lnTo>
                <a:lnTo>
                  <a:pt x="1314450" y="876300"/>
                </a:lnTo>
                <a:lnTo>
                  <a:pt x="1301750" y="755650"/>
                </a:lnTo>
                <a:lnTo>
                  <a:pt x="1257300" y="609600"/>
                </a:lnTo>
                <a:lnTo>
                  <a:pt x="1047750" y="431800"/>
                </a:lnTo>
                <a:lnTo>
                  <a:pt x="1035050" y="457200"/>
                </a:lnTo>
                <a:lnTo>
                  <a:pt x="952500" y="355600"/>
                </a:lnTo>
                <a:lnTo>
                  <a:pt x="730250" y="203200"/>
                </a:lnTo>
                <a:lnTo>
                  <a:pt x="635000" y="139700"/>
                </a:lnTo>
                <a:lnTo>
                  <a:pt x="539750" y="0"/>
                </a:lnTo>
                <a:lnTo>
                  <a:pt x="431800" y="146050"/>
                </a:lnTo>
                <a:lnTo>
                  <a:pt x="457200" y="158750"/>
                </a:lnTo>
                <a:lnTo>
                  <a:pt x="400050" y="222250"/>
                </a:lnTo>
                <a:lnTo>
                  <a:pt x="450850" y="266700"/>
                </a:lnTo>
                <a:lnTo>
                  <a:pt x="406400" y="336550"/>
                </a:lnTo>
                <a:lnTo>
                  <a:pt x="330200" y="349250"/>
                </a:lnTo>
                <a:lnTo>
                  <a:pt x="222250" y="361950"/>
                </a:lnTo>
                <a:lnTo>
                  <a:pt x="215900" y="431800"/>
                </a:lnTo>
                <a:lnTo>
                  <a:pt x="127000" y="438150"/>
                </a:lnTo>
                <a:lnTo>
                  <a:pt x="120650" y="488950"/>
                </a:lnTo>
                <a:lnTo>
                  <a:pt x="139700" y="552450"/>
                </a:lnTo>
                <a:lnTo>
                  <a:pt x="171450" y="565150"/>
                </a:lnTo>
                <a:lnTo>
                  <a:pt x="158750" y="596900"/>
                </a:lnTo>
                <a:lnTo>
                  <a:pt x="88900" y="565150"/>
                </a:lnTo>
                <a:lnTo>
                  <a:pt x="0" y="571500"/>
                </a:lnTo>
                <a:lnTo>
                  <a:pt x="0" y="666750"/>
                </a:lnTo>
                <a:lnTo>
                  <a:pt x="38100" y="660400"/>
                </a:lnTo>
                <a:lnTo>
                  <a:pt x="50800" y="742950"/>
                </a:lnTo>
                <a:lnTo>
                  <a:pt x="0" y="755650"/>
                </a:lnTo>
                <a:lnTo>
                  <a:pt x="0" y="806450"/>
                </a:lnTo>
                <a:lnTo>
                  <a:pt x="31750" y="857250"/>
                </a:lnTo>
                <a:lnTo>
                  <a:pt x="127000" y="857250"/>
                </a:lnTo>
                <a:lnTo>
                  <a:pt x="120650" y="914400"/>
                </a:lnTo>
                <a:lnTo>
                  <a:pt x="127000" y="984250"/>
                </a:lnTo>
                <a:lnTo>
                  <a:pt x="127000" y="1009650"/>
                </a:lnTo>
                <a:lnTo>
                  <a:pt x="63500" y="1117600"/>
                </a:lnTo>
                <a:lnTo>
                  <a:pt x="203200" y="1117600"/>
                </a:lnTo>
                <a:lnTo>
                  <a:pt x="203200" y="1092200"/>
                </a:lnTo>
                <a:lnTo>
                  <a:pt x="254000" y="1098550"/>
                </a:lnTo>
                <a:lnTo>
                  <a:pt x="254000" y="1257300"/>
                </a:lnTo>
                <a:close/>
              </a:path>
            </a:pathLst>
          </a:custGeom>
          <a:solidFill>
            <a:srgbClr val="FF0000">
              <a:alpha val="20000"/>
            </a:srgbClr>
          </a:solid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Callout: Line 16">
            <a:extLst>
              <a:ext uri="{FF2B5EF4-FFF2-40B4-BE49-F238E27FC236}">
                <a16:creationId xmlns:a16="http://schemas.microsoft.com/office/drawing/2014/main" id="{67C9F0E7-0F5D-6FDF-8B54-913CFA193ADE}"/>
              </a:ext>
            </a:extLst>
          </p:cNvPr>
          <p:cNvSpPr/>
          <p:nvPr/>
        </p:nvSpPr>
        <p:spPr>
          <a:xfrm>
            <a:off x="10385251" y="5335454"/>
            <a:ext cx="1497826" cy="257247"/>
          </a:xfrm>
          <a:prstGeom prst="borderCallout1">
            <a:avLst>
              <a:gd name="adj1" fmla="val 145"/>
              <a:gd name="adj2" fmla="val 51650"/>
              <a:gd name="adj3" fmla="val -431895"/>
              <a:gd name="adj4" fmla="val 25804"/>
            </a:avLst>
          </a:prstGeom>
          <a:solidFill>
            <a:srgbClr val="FFFFFF">
              <a:alpha val="5019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a:solidFill>
                  <a:schemeClr val="tx1"/>
                </a:solidFill>
                <a:latin typeface="Montserrat" pitchFamily="2" charset="0"/>
              </a:rPr>
              <a:t>Central HS to Southwest HS </a:t>
            </a:r>
          </a:p>
        </p:txBody>
      </p:sp>
      <p:sp>
        <p:nvSpPr>
          <p:cNvPr id="14" name="Arrow: Right 13">
            <a:extLst>
              <a:ext uri="{FF2B5EF4-FFF2-40B4-BE49-F238E27FC236}">
                <a16:creationId xmlns:a16="http://schemas.microsoft.com/office/drawing/2014/main" id="{88AA891E-CDCC-57CB-DC91-E093D66F3340}"/>
              </a:ext>
            </a:extLst>
          </p:cNvPr>
          <p:cNvSpPr/>
          <p:nvPr/>
        </p:nvSpPr>
        <p:spPr>
          <a:xfrm rot="8653347">
            <a:off x="9309658" y="4336040"/>
            <a:ext cx="657649" cy="145371"/>
          </a:xfrm>
          <a:prstGeom prst="rightArrow">
            <a:avLst>
              <a:gd name="adj1" fmla="val 11907"/>
              <a:gd name="adj2" fmla="val 76665"/>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ABBC4067-BE6A-A77B-80D0-D61E01346A14}"/>
              </a:ext>
            </a:extLst>
          </p:cNvPr>
          <p:cNvSpPr>
            <a:spLocks noGrp="1"/>
          </p:cNvSpPr>
          <p:nvPr>
            <p:ph type="sldNum" sz="quarter" idx="12"/>
          </p:nvPr>
        </p:nvSpPr>
        <p:spPr/>
        <p:txBody>
          <a:bodyPr/>
          <a:lstStyle/>
          <a:p>
            <a:fld id="{34BBD38D-6FAE-4556-B07B-F27BFDAF3ED8}" type="slidenum">
              <a:rPr lang="en-US" smtClean="0"/>
              <a:t>18</a:t>
            </a:fld>
            <a:endParaRPr lang="en-US"/>
          </a:p>
        </p:txBody>
      </p:sp>
    </p:spTree>
    <p:extLst>
      <p:ext uri="{BB962C8B-B14F-4D97-AF65-F5344CB8AC3E}">
        <p14:creationId xmlns:p14="http://schemas.microsoft.com/office/powerpoint/2010/main" val="13583126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76C36B-C833-77F9-E8C9-3DD522EC41E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062F967-F6B5-1604-326B-83C9819F5948}"/>
              </a:ext>
            </a:extLst>
          </p:cNvPr>
          <p:cNvSpPr txBox="1"/>
          <p:nvPr/>
        </p:nvSpPr>
        <p:spPr>
          <a:xfrm>
            <a:off x="404314" y="159221"/>
            <a:ext cx="5691685" cy="707886"/>
          </a:xfrm>
          <a:prstGeom prst="rect">
            <a:avLst/>
          </a:prstGeom>
          <a:noFill/>
        </p:spPr>
        <p:txBody>
          <a:bodyPr wrap="square" lIns="91440" tIns="45720" rIns="91440" bIns="45720" rtlCol="0" anchor="t">
            <a:spAutoFit/>
          </a:bodyPr>
          <a:lstStyle/>
          <a:p>
            <a:r>
              <a:rPr lang="en-US" sz="4000" b="1">
                <a:solidFill>
                  <a:srgbClr val="199BD7"/>
                </a:solidFill>
                <a:latin typeface="Arial Nova" panose="020B0504020202020204" pitchFamily="34" charset="0"/>
                <a:cs typeface="Arial"/>
              </a:rPr>
              <a:t>OPTION 1 – SUMMARY</a:t>
            </a:r>
          </a:p>
        </p:txBody>
      </p:sp>
      <p:sp>
        <p:nvSpPr>
          <p:cNvPr id="9" name="TextBox 8">
            <a:extLst>
              <a:ext uri="{FF2B5EF4-FFF2-40B4-BE49-F238E27FC236}">
                <a16:creationId xmlns:a16="http://schemas.microsoft.com/office/drawing/2014/main" id="{D5D1291A-F14C-0A1D-8492-6386567E25D7}"/>
              </a:ext>
            </a:extLst>
          </p:cNvPr>
          <p:cNvSpPr txBox="1"/>
          <p:nvPr/>
        </p:nvSpPr>
        <p:spPr>
          <a:xfrm>
            <a:off x="0" y="1154203"/>
            <a:ext cx="6096000" cy="3170099"/>
          </a:xfrm>
          <a:prstGeom prst="rect">
            <a:avLst/>
          </a:prstGeom>
          <a:noFill/>
        </p:spPr>
        <p:txBody>
          <a:bodyPr wrap="square" rtlCol="0">
            <a:spAutoFit/>
          </a:bodyPr>
          <a:lstStyle/>
          <a:p>
            <a:pPr lvl="1">
              <a:spcAft>
                <a:spcPts val="400"/>
              </a:spcAft>
            </a:pPr>
            <a:r>
              <a:rPr lang="en-US" b="1" u="sng">
                <a:latin typeface="Montserrat" pitchFamily="2" charset="0"/>
              </a:rPr>
              <a:t>Benefits</a:t>
            </a:r>
          </a:p>
          <a:p>
            <a:pPr marL="914400" lvl="1" indent="-457200">
              <a:spcAft>
                <a:spcPts val="400"/>
              </a:spcAft>
              <a:buFont typeface="Wingdings" panose="05000000000000000000" pitchFamily="2" charset="2"/>
              <a:buChar char="§"/>
            </a:pPr>
            <a:r>
              <a:rPr lang="en-US">
                <a:latin typeface="Montserrat" pitchFamily="2" charset="0"/>
              </a:rPr>
              <a:t>Reduces number of zoned elementary schools below 450 (K-5) from 9 to 6</a:t>
            </a:r>
          </a:p>
          <a:p>
            <a:pPr marL="914400" lvl="1" indent="-457200">
              <a:spcAft>
                <a:spcPts val="400"/>
              </a:spcAft>
              <a:buFont typeface="Wingdings" panose="05000000000000000000" pitchFamily="2" charset="2"/>
              <a:buChar char="§"/>
            </a:pPr>
            <a:r>
              <a:rPr lang="en-US">
                <a:latin typeface="Montserrat" pitchFamily="2" charset="0"/>
              </a:rPr>
              <a:t>District-wide utilization at zoned elementary schools increases to 83.8%</a:t>
            </a:r>
          </a:p>
          <a:p>
            <a:pPr marL="914400" lvl="1" indent="-457200">
              <a:spcAft>
                <a:spcPts val="400"/>
              </a:spcAft>
              <a:buFont typeface="Wingdings" panose="05000000000000000000" pitchFamily="2" charset="2"/>
              <a:buChar char="§"/>
            </a:pPr>
            <a:r>
              <a:rPr lang="en-US">
                <a:latin typeface="Montserrat" pitchFamily="2" charset="0"/>
              </a:rPr>
              <a:t>Howard MS no longer over 100% utilized</a:t>
            </a:r>
          </a:p>
          <a:p>
            <a:pPr marL="914400" lvl="1" indent="-457200">
              <a:spcAft>
                <a:spcPts val="400"/>
              </a:spcAft>
              <a:buFont typeface="Wingdings" panose="05000000000000000000" pitchFamily="2" charset="2"/>
              <a:buChar char="§"/>
            </a:pPr>
            <a:r>
              <a:rPr lang="en-US">
                <a:latin typeface="Montserrat" pitchFamily="2" charset="0"/>
              </a:rPr>
              <a:t>Improvement to feeder patterns</a:t>
            </a:r>
          </a:p>
          <a:p>
            <a:pPr marL="1371600" lvl="2" indent="-457200">
              <a:spcAft>
                <a:spcPts val="400"/>
              </a:spcAft>
              <a:buFont typeface="Wingdings" panose="05000000000000000000" pitchFamily="2" charset="2"/>
              <a:buChar char="§"/>
            </a:pPr>
            <a:r>
              <a:rPr lang="en-US">
                <a:latin typeface="Montserrat" pitchFamily="2" charset="0"/>
              </a:rPr>
              <a:t>No small splits</a:t>
            </a:r>
          </a:p>
          <a:p>
            <a:pPr marL="1371600" lvl="2" indent="-457200">
              <a:spcAft>
                <a:spcPts val="400"/>
              </a:spcAft>
              <a:buFont typeface="Wingdings" panose="05000000000000000000" pitchFamily="2" charset="2"/>
              <a:buChar char="§"/>
            </a:pPr>
            <a:r>
              <a:rPr lang="en-US">
                <a:latin typeface="Montserrat" pitchFamily="2" charset="0"/>
              </a:rPr>
              <a:t>All middle schools feed 100% to 1 high school</a:t>
            </a:r>
          </a:p>
        </p:txBody>
      </p:sp>
      <p:sp>
        <p:nvSpPr>
          <p:cNvPr id="14" name="TextBox 13">
            <a:extLst>
              <a:ext uri="{FF2B5EF4-FFF2-40B4-BE49-F238E27FC236}">
                <a16:creationId xmlns:a16="http://schemas.microsoft.com/office/drawing/2014/main" id="{3D099E82-63C3-1394-6B72-F990E88D949B}"/>
              </a:ext>
            </a:extLst>
          </p:cNvPr>
          <p:cNvSpPr txBox="1"/>
          <p:nvPr/>
        </p:nvSpPr>
        <p:spPr>
          <a:xfrm>
            <a:off x="0" y="4258342"/>
            <a:ext cx="6096000" cy="1959511"/>
          </a:xfrm>
          <a:prstGeom prst="rect">
            <a:avLst/>
          </a:prstGeom>
          <a:noFill/>
        </p:spPr>
        <p:txBody>
          <a:bodyPr wrap="square" rtlCol="0">
            <a:spAutoFit/>
          </a:bodyPr>
          <a:lstStyle/>
          <a:p>
            <a:pPr lvl="1">
              <a:spcAft>
                <a:spcPts val="400"/>
              </a:spcAft>
            </a:pPr>
            <a:r>
              <a:rPr lang="en-US" b="1" u="sng">
                <a:latin typeface="Montserrat" pitchFamily="2" charset="0"/>
              </a:rPr>
              <a:t>Challenges</a:t>
            </a:r>
          </a:p>
          <a:p>
            <a:pPr marL="914400" lvl="1" indent="-457200">
              <a:spcAft>
                <a:spcPts val="400"/>
              </a:spcAft>
              <a:buFont typeface="Wingdings" panose="05000000000000000000" pitchFamily="2" charset="2"/>
              <a:buChar char="§"/>
            </a:pPr>
            <a:r>
              <a:rPr lang="en-US">
                <a:latin typeface="Montserrat" pitchFamily="2" charset="0"/>
              </a:rPr>
              <a:t>Students impacted:</a:t>
            </a:r>
          </a:p>
          <a:p>
            <a:pPr marL="1371600" lvl="2" indent="-457200">
              <a:spcAft>
                <a:spcPts val="400"/>
              </a:spcAft>
              <a:buFont typeface="Wingdings" panose="05000000000000000000" pitchFamily="2" charset="2"/>
              <a:buChar char="§"/>
            </a:pPr>
            <a:r>
              <a:rPr lang="en-US">
                <a:latin typeface="Montserrat" pitchFamily="2" charset="0"/>
              </a:rPr>
              <a:t>878 ES, 83 MS, 241 HS</a:t>
            </a:r>
          </a:p>
          <a:p>
            <a:pPr marL="914400" lvl="1" indent="-457200">
              <a:spcAft>
                <a:spcPts val="400"/>
              </a:spcAft>
              <a:buFont typeface="Wingdings" panose="05000000000000000000" pitchFamily="2" charset="2"/>
              <a:buChar char="§"/>
            </a:pPr>
            <a:r>
              <a:rPr lang="en-US">
                <a:latin typeface="Montserrat" pitchFamily="2" charset="0"/>
              </a:rPr>
              <a:t>Increases Springdale ES to 100% utilization</a:t>
            </a:r>
          </a:p>
          <a:p>
            <a:pPr marL="914400" lvl="1" indent="-457200">
              <a:spcAft>
                <a:spcPts val="400"/>
              </a:spcAft>
              <a:buFont typeface="Wingdings" panose="05000000000000000000" pitchFamily="2" charset="2"/>
              <a:buChar char="§"/>
            </a:pPr>
            <a:r>
              <a:rPr lang="en-US">
                <a:latin typeface="Montserrat" pitchFamily="2" charset="0"/>
              </a:rPr>
              <a:t>Reduced utilization at Central HS to allow all middles to feed 100% to one high school</a:t>
            </a:r>
          </a:p>
        </p:txBody>
      </p:sp>
      <p:sp>
        <p:nvSpPr>
          <p:cNvPr id="8" name="TextBox 7">
            <a:extLst>
              <a:ext uri="{FF2B5EF4-FFF2-40B4-BE49-F238E27FC236}">
                <a16:creationId xmlns:a16="http://schemas.microsoft.com/office/drawing/2014/main" id="{3FA5F9D8-0A07-188B-F943-0DC94EDA0FC4}"/>
              </a:ext>
            </a:extLst>
          </p:cNvPr>
          <p:cNvSpPr txBox="1"/>
          <p:nvPr/>
        </p:nvSpPr>
        <p:spPr>
          <a:xfrm>
            <a:off x="6549623" y="3721615"/>
            <a:ext cx="1832378" cy="251818"/>
          </a:xfrm>
          <a:prstGeom prst="rect">
            <a:avLst/>
          </a:prstGeom>
          <a:solidFill>
            <a:srgbClr val="FF5757"/>
          </a:solidFill>
        </p:spPr>
        <p:txBody>
          <a:bodyPr wrap="square" rtlCol="0">
            <a:spAutoFit/>
          </a:bodyPr>
          <a:lstStyle/>
          <a:p>
            <a:r>
              <a:rPr lang="en-US" sz="1200">
                <a:solidFill>
                  <a:schemeClr val="bg1"/>
                </a:solidFill>
              </a:rPr>
              <a:t>K-5 enrollment below 450</a:t>
            </a:r>
          </a:p>
        </p:txBody>
      </p:sp>
      <p:pic>
        <p:nvPicPr>
          <p:cNvPr id="5" name="Picture 4">
            <a:extLst>
              <a:ext uri="{FF2B5EF4-FFF2-40B4-BE49-F238E27FC236}">
                <a16:creationId xmlns:a16="http://schemas.microsoft.com/office/drawing/2014/main" id="{7E75D881-0284-DEEF-4D22-D263239EE41A}"/>
              </a:ext>
            </a:extLst>
          </p:cNvPr>
          <p:cNvPicPr>
            <a:picLocks noChangeAspect="1"/>
          </p:cNvPicPr>
          <p:nvPr/>
        </p:nvPicPr>
        <p:blipFill>
          <a:blip r:embed="rId2"/>
          <a:stretch>
            <a:fillRect/>
          </a:stretch>
        </p:blipFill>
        <p:spPr>
          <a:xfrm>
            <a:off x="6549622" y="159221"/>
            <a:ext cx="4916953" cy="3498780"/>
          </a:xfrm>
          <a:prstGeom prst="rect">
            <a:avLst/>
          </a:prstGeom>
        </p:spPr>
      </p:pic>
      <p:pic>
        <p:nvPicPr>
          <p:cNvPr id="7" name="Picture 6">
            <a:extLst>
              <a:ext uri="{FF2B5EF4-FFF2-40B4-BE49-F238E27FC236}">
                <a16:creationId xmlns:a16="http://schemas.microsoft.com/office/drawing/2014/main" id="{E61F05DD-13F1-ACC3-F186-3599E0EAEACD}"/>
              </a:ext>
            </a:extLst>
          </p:cNvPr>
          <p:cNvPicPr>
            <a:picLocks noChangeAspect="1"/>
          </p:cNvPicPr>
          <p:nvPr/>
        </p:nvPicPr>
        <p:blipFill>
          <a:blip r:embed="rId3"/>
          <a:stretch>
            <a:fillRect/>
          </a:stretch>
        </p:blipFill>
        <p:spPr>
          <a:xfrm>
            <a:off x="6538130" y="4018081"/>
            <a:ext cx="4516966" cy="1355564"/>
          </a:xfrm>
          <a:prstGeom prst="rect">
            <a:avLst/>
          </a:prstGeom>
        </p:spPr>
      </p:pic>
      <p:pic>
        <p:nvPicPr>
          <p:cNvPr id="15" name="Picture 14">
            <a:extLst>
              <a:ext uri="{FF2B5EF4-FFF2-40B4-BE49-F238E27FC236}">
                <a16:creationId xmlns:a16="http://schemas.microsoft.com/office/drawing/2014/main" id="{3A2334C2-B690-D2AB-C956-01D5598CB375}"/>
              </a:ext>
            </a:extLst>
          </p:cNvPr>
          <p:cNvPicPr>
            <a:picLocks noChangeAspect="1"/>
          </p:cNvPicPr>
          <p:nvPr/>
        </p:nvPicPr>
        <p:blipFill>
          <a:blip r:embed="rId4"/>
          <a:stretch>
            <a:fillRect/>
          </a:stretch>
        </p:blipFill>
        <p:spPr>
          <a:xfrm>
            <a:off x="6549622" y="5436581"/>
            <a:ext cx="4505474" cy="1352114"/>
          </a:xfrm>
          <a:prstGeom prst="rect">
            <a:avLst/>
          </a:prstGeom>
        </p:spPr>
      </p:pic>
      <p:sp>
        <p:nvSpPr>
          <p:cNvPr id="2" name="Slide Number Placeholder 1">
            <a:extLst>
              <a:ext uri="{FF2B5EF4-FFF2-40B4-BE49-F238E27FC236}">
                <a16:creationId xmlns:a16="http://schemas.microsoft.com/office/drawing/2014/main" id="{B6F70517-5B1D-F278-B7F6-846B5568C977}"/>
              </a:ext>
            </a:extLst>
          </p:cNvPr>
          <p:cNvSpPr>
            <a:spLocks noGrp="1"/>
          </p:cNvSpPr>
          <p:nvPr>
            <p:ph type="sldNum" sz="quarter" idx="12"/>
          </p:nvPr>
        </p:nvSpPr>
        <p:spPr/>
        <p:txBody>
          <a:bodyPr/>
          <a:lstStyle/>
          <a:p>
            <a:fld id="{34BBD38D-6FAE-4556-B07B-F27BFDAF3ED8}" type="slidenum">
              <a:rPr lang="en-US" smtClean="0"/>
              <a:t>19</a:t>
            </a:fld>
            <a:endParaRPr lang="en-US"/>
          </a:p>
        </p:txBody>
      </p:sp>
    </p:spTree>
    <p:extLst>
      <p:ext uri="{BB962C8B-B14F-4D97-AF65-F5344CB8AC3E}">
        <p14:creationId xmlns:p14="http://schemas.microsoft.com/office/powerpoint/2010/main" val="41968217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1DE7CE-488D-064A-C3FA-FE0064EC9EF9}"/>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C9614DB-F7E5-B645-C82D-996DC2DC778D}"/>
              </a:ext>
            </a:extLst>
          </p:cNvPr>
          <p:cNvSpPr txBox="1"/>
          <p:nvPr/>
        </p:nvSpPr>
        <p:spPr>
          <a:xfrm>
            <a:off x="404314" y="187796"/>
            <a:ext cx="9606415" cy="707886"/>
          </a:xfrm>
          <a:prstGeom prst="rect">
            <a:avLst/>
          </a:prstGeom>
          <a:noFill/>
        </p:spPr>
        <p:txBody>
          <a:bodyPr wrap="square" lIns="91440" tIns="45720" rIns="91440" bIns="45720" rtlCol="0" anchor="t">
            <a:spAutoFit/>
          </a:bodyPr>
          <a:lstStyle/>
          <a:p>
            <a:r>
              <a:rPr lang="en-US" sz="4000" b="1">
                <a:solidFill>
                  <a:srgbClr val="199BD7"/>
                </a:solidFill>
                <a:latin typeface="Arial Nova" panose="020B0504020202020204" pitchFamily="34" charset="0"/>
                <a:cs typeface="Arial"/>
              </a:rPr>
              <a:t>INTRODUCTION</a:t>
            </a:r>
          </a:p>
        </p:txBody>
      </p:sp>
      <p:pic>
        <p:nvPicPr>
          <p:cNvPr id="8" name="Picture 7">
            <a:extLst>
              <a:ext uri="{FF2B5EF4-FFF2-40B4-BE49-F238E27FC236}">
                <a16:creationId xmlns:a16="http://schemas.microsoft.com/office/drawing/2014/main" id="{F7932A5E-05F0-6D4C-1551-FFE998D682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799" y="6250417"/>
            <a:ext cx="558219" cy="383556"/>
          </a:xfrm>
          <a:prstGeom prst="rect">
            <a:avLst/>
          </a:prstGeom>
        </p:spPr>
      </p:pic>
      <p:sp>
        <p:nvSpPr>
          <p:cNvPr id="10" name="TextBox 9">
            <a:extLst>
              <a:ext uri="{FF2B5EF4-FFF2-40B4-BE49-F238E27FC236}">
                <a16:creationId xmlns:a16="http://schemas.microsoft.com/office/drawing/2014/main" id="{6CEBC4F9-28FF-E59F-B56B-5348D3D7AC8D}"/>
              </a:ext>
            </a:extLst>
          </p:cNvPr>
          <p:cNvSpPr txBox="1"/>
          <p:nvPr/>
        </p:nvSpPr>
        <p:spPr>
          <a:xfrm>
            <a:off x="1133855" y="6319085"/>
            <a:ext cx="2481957" cy="246221"/>
          </a:xfrm>
          <a:prstGeom prst="rect">
            <a:avLst/>
          </a:prstGeom>
          <a:noFill/>
        </p:spPr>
        <p:txBody>
          <a:bodyPr wrap="square" rtlCol="0">
            <a:spAutoFit/>
          </a:bodyPr>
          <a:lstStyle/>
          <a:p>
            <a:r>
              <a:rPr lang="en-US" sz="1000" spc="300">
                <a:solidFill>
                  <a:srgbClr val="0086CD"/>
                </a:solidFill>
                <a:latin typeface="Montserrat" panose="00000500000000000000" pitchFamily="50" charset="0"/>
                <a:cs typeface="Arial" panose="020B0604020202020204" pitchFamily="34" charset="0"/>
              </a:rPr>
              <a:t>HPMLEADERSHIP.COM</a:t>
            </a:r>
          </a:p>
        </p:txBody>
      </p:sp>
      <p:cxnSp>
        <p:nvCxnSpPr>
          <p:cNvPr id="11" name="Straight Connector 10">
            <a:extLst>
              <a:ext uri="{FF2B5EF4-FFF2-40B4-BE49-F238E27FC236}">
                <a16:creationId xmlns:a16="http://schemas.microsoft.com/office/drawing/2014/main" id="{A4360491-34F1-4B6D-CA6B-2E97FDAE3CEB}"/>
              </a:ext>
            </a:extLst>
          </p:cNvPr>
          <p:cNvCxnSpPr>
            <a:cxnSpLocks/>
            <a:stCxn id="10" idx="3"/>
          </p:cNvCxnSpPr>
          <p:nvPr/>
        </p:nvCxnSpPr>
        <p:spPr>
          <a:xfrm>
            <a:off x="3615812" y="6442196"/>
            <a:ext cx="8576188" cy="0"/>
          </a:xfrm>
          <a:prstGeom prst="line">
            <a:avLst/>
          </a:prstGeom>
          <a:ln w="25400">
            <a:solidFill>
              <a:srgbClr val="F58220"/>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5A03D121-43BA-8294-FAAA-7514DECECA77}"/>
              </a:ext>
            </a:extLst>
          </p:cNvPr>
          <p:cNvSpPr txBox="1"/>
          <p:nvPr/>
        </p:nvSpPr>
        <p:spPr>
          <a:xfrm>
            <a:off x="421877" y="977978"/>
            <a:ext cx="10863173" cy="4796185"/>
          </a:xfrm>
          <a:prstGeom prst="rect">
            <a:avLst/>
          </a:prstGeom>
          <a:solidFill>
            <a:schemeClr val="bg1"/>
          </a:solidFill>
          <a:ln>
            <a:solidFill>
              <a:schemeClr val="bg1"/>
            </a:solidFill>
          </a:ln>
        </p:spPr>
        <p:txBody>
          <a:bodyPr wrap="square" rtlCol="0">
            <a:spAutoFit/>
          </a:bodyPr>
          <a:lstStyle/>
          <a:p>
            <a:pPr marL="285750" indent="-285750">
              <a:spcAft>
                <a:spcPts val="1000"/>
              </a:spcAft>
              <a:buFont typeface="Arial" panose="020B0604020202020204" pitchFamily="34" charset="0"/>
              <a:buChar char="•"/>
            </a:pPr>
            <a:r>
              <a:rPr lang="en-US" sz="2200">
                <a:latin typeface="Montserrat" pitchFamily="2" charset="0"/>
              </a:rPr>
              <a:t>Boundary changes were a recommendation of the 2024-25 consolidation process, and our team was engaged specifically to facilitate that boundary change process.</a:t>
            </a:r>
          </a:p>
          <a:p>
            <a:pPr marL="285750" indent="-285750">
              <a:spcAft>
                <a:spcPts val="1000"/>
              </a:spcAft>
              <a:buFont typeface="Arial" panose="020B0604020202020204" pitchFamily="34" charset="0"/>
              <a:buChar char="•"/>
            </a:pPr>
            <a:r>
              <a:rPr lang="en-US" sz="2200">
                <a:latin typeface="Montserrat" pitchFamily="2" charset="0"/>
              </a:rPr>
              <a:t>We developed a set of boundary adjustment options, while noting that boundary changes alone would not resolve the district’s underutilization.</a:t>
            </a:r>
          </a:p>
          <a:p>
            <a:pPr marL="285750" indent="-285750">
              <a:spcAft>
                <a:spcPts val="1000"/>
              </a:spcAft>
              <a:buFont typeface="Arial" panose="020B0604020202020204" pitchFamily="34" charset="0"/>
              <a:buChar char="•"/>
            </a:pPr>
            <a:r>
              <a:rPr lang="en-US" sz="2200">
                <a:latin typeface="Montserrat" pitchFamily="2" charset="0"/>
              </a:rPr>
              <a:t>Those options were shared with the community, and the feedback we received pointed toward consolidation as the more sustainable path.</a:t>
            </a:r>
          </a:p>
          <a:p>
            <a:pPr marL="285750" indent="-285750">
              <a:spcAft>
                <a:spcPts val="1000"/>
              </a:spcAft>
              <a:buFont typeface="Arial" panose="020B0604020202020204" pitchFamily="34" charset="0"/>
              <a:buChar char="•"/>
            </a:pPr>
            <a:r>
              <a:rPr lang="en-US" sz="2200">
                <a:latin typeface="Montserrat" pitchFamily="2" charset="0"/>
              </a:rPr>
              <a:t>At the same time, the district’s financial outlook has continued to tighten, and the adopted budget is contingent on the closure of two schools.</a:t>
            </a:r>
          </a:p>
          <a:p>
            <a:pPr marL="285750" indent="-285750">
              <a:spcAft>
                <a:spcPts val="1000"/>
              </a:spcAft>
              <a:buFont typeface="Arial" panose="020B0604020202020204" pitchFamily="34" charset="0"/>
              <a:buChar char="•"/>
            </a:pPr>
            <a:r>
              <a:rPr lang="en-US" sz="2200">
                <a:latin typeface="Montserrat" pitchFamily="2" charset="0"/>
              </a:rPr>
              <a:t>Tonight, we present three consolidation options for the Board’s consideration, along with the analysis supporting each.</a:t>
            </a:r>
          </a:p>
          <a:p>
            <a:pPr marL="285750" indent="-285750">
              <a:spcAft>
                <a:spcPts val="1000"/>
              </a:spcAft>
              <a:buFont typeface="Arial" panose="020B0604020202020204" pitchFamily="34" charset="0"/>
              <a:buChar char="•"/>
            </a:pPr>
            <a:endParaRPr lang="en-US" sz="2200">
              <a:latin typeface="Montserrat" pitchFamily="2" charset="0"/>
            </a:endParaRPr>
          </a:p>
        </p:txBody>
      </p:sp>
      <p:sp>
        <p:nvSpPr>
          <p:cNvPr id="2" name="Slide Number Placeholder 1">
            <a:extLst>
              <a:ext uri="{FF2B5EF4-FFF2-40B4-BE49-F238E27FC236}">
                <a16:creationId xmlns:a16="http://schemas.microsoft.com/office/drawing/2014/main" id="{84477951-501A-D359-2EAE-2A680A038FF3}"/>
              </a:ext>
            </a:extLst>
          </p:cNvPr>
          <p:cNvSpPr>
            <a:spLocks noGrp="1"/>
          </p:cNvSpPr>
          <p:nvPr>
            <p:ph type="sldNum" sz="quarter" idx="12"/>
          </p:nvPr>
        </p:nvSpPr>
        <p:spPr/>
        <p:txBody>
          <a:bodyPr/>
          <a:lstStyle/>
          <a:p>
            <a:fld id="{34BBD38D-6FAE-4556-B07B-F27BFDAF3ED8}" type="slidenum">
              <a:rPr lang="en-US" smtClean="0"/>
              <a:t>2</a:t>
            </a:fld>
            <a:endParaRPr lang="en-US"/>
          </a:p>
        </p:txBody>
      </p:sp>
    </p:spTree>
    <p:extLst>
      <p:ext uri="{BB962C8B-B14F-4D97-AF65-F5344CB8AC3E}">
        <p14:creationId xmlns:p14="http://schemas.microsoft.com/office/powerpoint/2010/main" val="7351107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1D28E7-65E5-980E-7E15-BCDBC7B7060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F7B46F3-87F5-56C5-3243-C44646BAF378}"/>
              </a:ext>
            </a:extLst>
          </p:cNvPr>
          <p:cNvSpPr txBox="1"/>
          <p:nvPr/>
        </p:nvSpPr>
        <p:spPr>
          <a:xfrm>
            <a:off x="404314" y="159221"/>
            <a:ext cx="5691685" cy="707886"/>
          </a:xfrm>
          <a:prstGeom prst="rect">
            <a:avLst/>
          </a:prstGeom>
          <a:noFill/>
        </p:spPr>
        <p:txBody>
          <a:bodyPr wrap="square" lIns="91440" tIns="45720" rIns="91440" bIns="45720" rtlCol="0" anchor="t">
            <a:spAutoFit/>
          </a:bodyPr>
          <a:lstStyle/>
          <a:p>
            <a:r>
              <a:rPr lang="en-US" sz="4000" b="1">
                <a:solidFill>
                  <a:srgbClr val="199BD7"/>
                </a:solidFill>
                <a:latin typeface="Arial Nova" panose="020B0504020202020204" pitchFamily="34" charset="0"/>
                <a:cs typeface="Arial"/>
              </a:rPr>
              <a:t>OPTION 1 – SUMMARY</a:t>
            </a:r>
          </a:p>
        </p:txBody>
      </p:sp>
      <p:sp>
        <p:nvSpPr>
          <p:cNvPr id="2" name="TextBox 1">
            <a:extLst>
              <a:ext uri="{FF2B5EF4-FFF2-40B4-BE49-F238E27FC236}">
                <a16:creationId xmlns:a16="http://schemas.microsoft.com/office/drawing/2014/main" id="{BB343095-147D-880B-C006-BF3B58BC5D03}"/>
              </a:ext>
            </a:extLst>
          </p:cNvPr>
          <p:cNvSpPr txBox="1"/>
          <p:nvPr/>
        </p:nvSpPr>
        <p:spPr>
          <a:xfrm>
            <a:off x="5696906" y="4305243"/>
            <a:ext cx="6269759" cy="1328569"/>
          </a:xfrm>
          <a:prstGeom prst="rect">
            <a:avLst/>
          </a:prstGeom>
          <a:noFill/>
        </p:spPr>
        <p:txBody>
          <a:bodyPr wrap="square" rtlCol="0">
            <a:spAutoFit/>
          </a:bodyPr>
          <a:lstStyle/>
          <a:p>
            <a:pPr marL="914400" lvl="1" indent="-457200">
              <a:spcAft>
                <a:spcPts val="1000"/>
              </a:spcAft>
              <a:buFont typeface="Wingdings" panose="05000000000000000000" pitchFamily="2" charset="2"/>
              <a:buChar char="§"/>
            </a:pPr>
            <a:r>
              <a:rPr lang="en-US">
                <a:latin typeface="Montserrat" pitchFamily="2" charset="0"/>
              </a:rPr>
              <a:t>JR Lewis no longer splits to three middle schools</a:t>
            </a:r>
          </a:p>
          <a:p>
            <a:pPr marL="914400" lvl="1" indent="-457200">
              <a:spcAft>
                <a:spcPts val="1000"/>
              </a:spcAft>
              <a:buFont typeface="Wingdings" panose="05000000000000000000" pitchFamily="2" charset="2"/>
              <a:buChar char="§"/>
            </a:pPr>
            <a:r>
              <a:rPr lang="en-US">
                <a:latin typeface="Montserrat" pitchFamily="2" charset="0"/>
              </a:rPr>
              <a:t>All middle schools feed 100% to one high school</a:t>
            </a:r>
          </a:p>
        </p:txBody>
      </p:sp>
      <p:pic>
        <p:nvPicPr>
          <p:cNvPr id="7" name="Picture 6">
            <a:extLst>
              <a:ext uri="{FF2B5EF4-FFF2-40B4-BE49-F238E27FC236}">
                <a16:creationId xmlns:a16="http://schemas.microsoft.com/office/drawing/2014/main" id="{9A51A6F6-C154-DA5E-EAF1-DB10290D3AB4}"/>
              </a:ext>
            </a:extLst>
          </p:cNvPr>
          <p:cNvPicPr>
            <a:picLocks noChangeAspect="1"/>
          </p:cNvPicPr>
          <p:nvPr/>
        </p:nvPicPr>
        <p:blipFill>
          <a:blip r:embed="rId2"/>
          <a:stretch>
            <a:fillRect/>
          </a:stretch>
        </p:blipFill>
        <p:spPr>
          <a:xfrm>
            <a:off x="404314" y="1146048"/>
            <a:ext cx="5162550" cy="4876800"/>
          </a:xfrm>
          <a:prstGeom prst="rect">
            <a:avLst/>
          </a:prstGeom>
        </p:spPr>
      </p:pic>
      <p:pic>
        <p:nvPicPr>
          <p:cNvPr id="9" name="Picture 8">
            <a:extLst>
              <a:ext uri="{FF2B5EF4-FFF2-40B4-BE49-F238E27FC236}">
                <a16:creationId xmlns:a16="http://schemas.microsoft.com/office/drawing/2014/main" id="{FAA70D41-CED1-5293-26D8-973814CED090}"/>
              </a:ext>
            </a:extLst>
          </p:cNvPr>
          <p:cNvPicPr>
            <a:picLocks noChangeAspect="1"/>
          </p:cNvPicPr>
          <p:nvPr/>
        </p:nvPicPr>
        <p:blipFill>
          <a:blip r:embed="rId3"/>
          <a:stretch>
            <a:fillRect/>
          </a:stretch>
        </p:blipFill>
        <p:spPr>
          <a:xfrm>
            <a:off x="6250510" y="1146048"/>
            <a:ext cx="5396058" cy="2575240"/>
          </a:xfrm>
          <a:prstGeom prst="rect">
            <a:avLst/>
          </a:prstGeom>
        </p:spPr>
      </p:pic>
      <p:sp>
        <p:nvSpPr>
          <p:cNvPr id="3" name="Slide Number Placeholder 2">
            <a:extLst>
              <a:ext uri="{FF2B5EF4-FFF2-40B4-BE49-F238E27FC236}">
                <a16:creationId xmlns:a16="http://schemas.microsoft.com/office/drawing/2014/main" id="{3E490DE6-D453-6DD4-DEBD-E80E788B5A65}"/>
              </a:ext>
            </a:extLst>
          </p:cNvPr>
          <p:cNvSpPr>
            <a:spLocks noGrp="1"/>
          </p:cNvSpPr>
          <p:nvPr>
            <p:ph type="sldNum" sz="quarter" idx="12"/>
          </p:nvPr>
        </p:nvSpPr>
        <p:spPr/>
        <p:txBody>
          <a:bodyPr/>
          <a:lstStyle/>
          <a:p>
            <a:fld id="{34BBD38D-6FAE-4556-B07B-F27BFDAF3ED8}" type="slidenum">
              <a:rPr lang="en-US" smtClean="0"/>
              <a:t>20</a:t>
            </a:fld>
            <a:endParaRPr lang="en-US"/>
          </a:p>
        </p:txBody>
      </p:sp>
    </p:spTree>
    <p:extLst>
      <p:ext uri="{BB962C8B-B14F-4D97-AF65-F5344CB8AC3E}">
        <p14:creationId xmlns:p14="http://schemas.microsoft.com/office/powerpoint/2010/main" val="25529629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B1C7B-367D-37B1-96D7-BEA1626FFDBD}"/>
            </a:ext>
          </a:extLst>
        </p:cNvPr>
        <p:cNvGrpSpPr/>
        <p:nvPr/>
      </p:nvGrpSpPr>
      <p:grpSpPr>
        <a:xfrm>
          <a:off x="0" y="0"/>
          <a:ext cx="0" cy="0"/>
          <a:chOff x="0" y="0"/>
          <a:chExt cx="0" cy="0"/>
        </a:xfrm>
      </p:grpSpPr>
      <p:pic>
        <p:nvPicPr>
          <p:cNvPr id="18" name="Graphic 17">
            <a:extLst>
              <a:ext uri="{FF2B5EF4-FFF2-40B4-BE49-F238E27FC236}">
                <a16:creationId xmlns:a16="http://schemas.microsoft.com/office/drawing/2014/main" id="{AD5FC780-715B-6852-A346-C4A2F6E7B0E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020412" y="-1518026"/>
            <a:ext cx="7927734" cy="9988945"/>
          </a:xfrm>
          <a:prstGeom prst="rect">
            <a:avLst/>
          </a:prstGeom>
        </p:spPr>
      </p:pic>
      <p:sp>
        <p:nvSpPr>
          <p:cNvPr id="4" name="TextBox 3">
            <a:extLst>
              <a:ext uri="{FF2B5EF4-FFF2-40B4-BE49-F238E27FC236}">
                <a16:creationId xmlns:a16="http://schemas.microsoft.com/office/drawing/2014/main" id="{F7197617-6A62-6A12-0690-AA1045C7E644}"/>
              </a:ext>
            </a:extLst>
          </p:cNvPr>
          <p:cNvSpPr txBox="1"/>
          <p:nvPr/>
        </p:nvSpPr>
        <p:spPr>
          <a:xfrm>
            <a:off x="404315" y="187796"/>
            <a:ext cx="3688428" cy="1323439"/>
          </a:xfrm>
          <a:prstGeom prst="rect">
            <a:avLst/>
          </a:prstGeom>
          <a:noFill/>
        </p:spPr>
        <p:txBody>
          <a:bodyPr wrap="square" lIns="91440" tIns="45720" rIns="91440" bIns="45720" rtlCol="0" anchor="t">
            <a:spAutoFit/>
          </a:bodyPr>
          <a:lstStyle/>
          <a:p>
            <a:r>
              <a:rPr lang="en-US" sz="4000" b="1">
                <a:solidFill>
                  <a:srgbClr val="199BD7"/>
                </a:solidFill>
                <a:latin typeface="Arial Nova" panose="020B0504020202020204" pitchFamily="34" charset="0"/>
                <a:cs typeface="Arial"/>
              </a:rPr>
              <a:t>OPTION 2 - ELEMENTARY</a:t>
            </a:r>
          </a:p>
        </p:txBody>
      </p:sp>
      <p:sp>
        <p:nvSpPr>
          <p:cNvPr id="13" name="Callout: Line 12">
            <a:extLst>
              <a:ext uri="{FF2B5EF4-FFF2-40B4-BE49-F238E27FC236}">
                <a16:creationId xmlns:a16="http://schemas.microsoft.com/office/drawing/2014/main" id="{36ADDEE6-E301-4D31-5788-A5816BEADDDA}"/>
              </a:ext>
            </a:extLst>
          </p:cNvPr>
          <p:cNvSpPr/>
          <p:nvPr/>
        </p:nvSpPr>
        <p:spPr>
          <a:xfrm>
            <a:off x="5053014" y="165628"/>
            <a:ext cx="1449304" cy="239949"/>
          </a:xfrm>
          <a:prstGeom prst="borderCallout1">
            <a:avLst>
              <a:gd name="adj1" fmla="val 354685"/>
              <a:gd name="adj2" fmla="val 92285"/>
              <a:gd name="adj3" fmla="val 100652"/>
              <a:gd name="adj4" fmla="val 50228"/>
            </a:avLst>
          </a:prstGeom>
          <a:solidFill>
            <a:srgbClr val="FFFFFF">
              <a:alpha val="5019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a:solidFill>
                  <a:schemeClr val="tx1"/>
                </a:solidFill>
                <a:latin typeface="Montserrat" pitchFamily="2" charset="0"/>
              </a:rPr>
              <a:t>Carter ES to Springdale ES</a:t>
            </a:r>
          </a:p>
        </p:txBody>
      </p:sp>
      <p:sp>
        <p:nvSpPr>
          <p:cNvPr id="41" name="Callout: Line 40">
            <a:extLst>
              <a:ext uri="{FF2B5EF4-FFF2-40B4-BE49-F238E27FC236}">
                <a16:creationId xmlns:a16="http://schemas.microsoft.com/office/drawing/2014/main" id="{BCC19B67-F132-C6B7-DF5B-621C87C1D7DC}"/>
              </a:ext>
            </a:extLst>
          </p:cNvPr>
          <p:cNvSpPr/>
          <p:nvPr/>
        </p:nvSpPr>
        <p:spPr>
          <a:xfrm>
            <a:off x="4243310" y="805413"/>
            <a:ext cx="1382815" cy="239949"/>
          </a:xfrm>
          <a:prstGeom prst="borderCallout1">
            <a:avLst>
              <a:gd name="adj1" fmla="val 99054"/>
              <a:gd name="adj2" fmla="val 51562"/>
              <a:gd name="adj3" fmla="val 324272"/>
              <a:gd name="adj4" fmla="val 110102"/>
            </a:avLst>
          </a:prstGeom>
          <a:solidFill>
            <a:srgbClr val="FFFFFF">
              <a:alpha val="5019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a:solidFill>
                  <a:schemeClr val="tx1"/>
                </a:solidFill>
                <a:latin typeface="Montserrat" pitchFamily="2" charset="0"/>
              </a:rPr>
              <a:t>Carter ES to Heritage ES</a:t>
            </a:r>
          </a:p>
        </p:txBody>
      </p:sp>
      <p:sp>
        <p:nvSpPr>
          <p:cNvPr id="42" name="Callout: Line 41">
            <a:extLst>
              <a:ext uri="{FF2B5EF4-FFF2-40B4-BE49-F238E27FC236}">
                <a16:creationId xmlns:a16="http://schemas.microsoft.com/office/drawing/2014/main" id="{7925E6A3-5671-5841-A7D0-6669C91DA6F2}"/>
              </a:ext>
            </a:extLst>
          </p:cNvPr>
          <p:cNvSpPr/>
          <p:nvPr/>
        </p:nvSpPr>
        <p:spPr>
          <a:xfrm>
            <a:off x="7705904" y="1524570"/>
            <a:ext cx="1211625" cy="239949"/>
          </a:xfrm>
          <a:prstGeom prst="borderCallout1">
            <a:avLst>
              <a:gd name="adj1" fmla="val 57769"/>
              <a:gd name="adj2" fmla="val -418"/>
              <a:gd name="adj3" fmla="val 186773"/>
              <a:gd name="adj4" fmla="val -57862"/>
            </a:avLst>
          </a:prstGeom>
          <a:solidFill>
            <a:srgbClr val="FFFFFF">
              <a:alpha val="5019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a:solidFill>
                  <a:schemeClr val="tx1"/>
                </a:solidFill>
                <a:latin typeface="Montserrat" pitchFamily="2" charset="0"/>
              </a:rPr>
              <a:t>Carter ES to Union ES</a:t>
            </a:r>
          </a:p>
        </p:txBody>
      </p:sp>
      <p:sp>
        <p:nvSpPr>
          <p:cNvPr id="3" name="Freeform: Shape 2">
            <a:extLst>
              <a:ext uri="{FF2B5EF4-FFF2-40B4-BE49-F238E27FC236}">
                <a16:creationId xmlns:a16="http://schemas.microsoft.com/office/drawing/2014/main" id="{85061AC8-5C04-44FD-4186-5D87A040D4F8}"/>
              </a:ext>
            </a:extLst>
          </p:cNvPr>
          <p:cNvSpPr/>
          <p:nvPr/>
        </p:nvSpPr>
        <p:spPr>
          <a:xfrm>
            <a:off x="5253913" y="1067816"/>
            <a:ext cx="1211625" cy="741934"/>
          </a:xfrm>
          <a:custGeom>
            <a:avLst/>
            <a:gdLst>
              <a:gd name="csX0" fmla="*/ 819150 w 1290637"/>
              <a:gd name="csY0" fmla="*/ 0 h 733425"/>
              <a:gd name="csX1" fmla="*/ 390525 w 1290637"/>
              <a:gd name="csY1" fmla="*/ 242888 h 733425"/>
              <a:gd name="csX2" fmla="*/ 14287 w 1290637"/>
              <a:gd name="csY2" fmla="*/ 490538 h 733425"/>
              <a:gd name="csX3" fmla="*/ 33337 w 1290637"/>
              <a:gd name="csY3" fmla="*/ 519113 h 733425"/>
              <a:gd name="csX4" fmla="*/ 0 w 1290637"/>
              <a:gd name="csY4" fmla="*/ 600075 h 733425"/>
              <a:gd name="csX5" fmla="*/ 0 w 1290637"/>
              <a:gd name="csY5" fmla="*/ 623888 h 733425"/>
              <a:gd name="csX6" fmla="*/ 42862 w 1290637"/>
              <a:gd name="csY6" fmla="*/ 628650 h 733425"/>
              <a:gd name="csX7" fmla="*/ 233362 w 1290637"/>
              <a:gd name="csY7" fmla="*/ 614363 h 733425"/>
              <a:gd name="csX8" fmla="*/ 314325 w 1290637"/>
              <a:gd name="csY8" fmla="*/ 614363 h 733425"/>
              <a:gd name="csX9" fmla="*/ 600075 w 1290637"/>
              <a:gd name="csY9" fmla="*/ 676275 h 733425"/>
              <a:gd name="csX10" fmla="*/ 785812 w 1290637"/>
              <a:gd name="csY10" fmla="*/ 733425 h 733425"/>
              <a:gd name="csX11" fmla="*/ 1004887 w 1290637"/>
              <a:gd name="csY11" fmla="*/ 728663 h 733425"/>
              <a:gd name="csX12" fmla="*/ 1076325 w 1290637"/>
              <a:gd name="csY12" fmla="*/ 600075 h 733425"/>
              <a:gd name="csX13" fmla="*/ 1204912 w 1290637"/>
              <a:gd name="csY13" fmla="*/ 623888 h 733425"/>
              <a:gd name="csX14" fmla="*/ 1204912 w 1290637"/>
              <a:gd name="csY14" fmla="*/ 642938 h 733425"/>
              <a:gd name="csX15" fmla="*/ 1290637 w 1290637"/>
              <a:gd name="csY15" fmla="*/ 628650 h 733425"/>
              <a:gd name="csX16" fmla="*/ 1176337 w 1290637"/>
              <a:gd name="csY16" fmla="*/ 481013 h 733425"/>
              <a:gd name="csX17" fmla="*/ 990600 w 1290637"/>
              <a:gd name="csY17" fmla="*/ 223838 h 733425"/>
              <a:gd name="csX18" fmla="*/ 819150 w 1290637"/>
              <a:gd name="csY18" fmla="*/ 0 h 7334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1290637" h="733425">
                <a:moveTo>
                  <a:pt x="819150" y="0"/>
                </a:moveTo>
                <a:lnTo>
                  <a:pt x="390525" y="242888"/>
                </a:lnTo>
                <a:lnTo>
                  <a:pt x="14287" y="490538"/>
                </a:lnTo>
                <a:lnTo>
                  <a:pt x="33337" y="519113"/>
                </a:lnTo>
                <a:lnTo>
                  <a:pt x="0" y="600075"/>
                </a:lnTo>
                <a:lnTo>
                  <a:pt x="0" y="623888"/>
                </a:lnTo>
                <a:lnTo>
                  <a:pt x="42862" y="628650"/>
                </a:lnTo>
                <a:lnTo>
                  <a:pt x="233362" y="614363"/>
                </a:lnTo>
                <a:lnTo>
                  <a:pt x="314325" y="614363"/>
                </a:lnTo>
                <a:lnTo>
                  <a:pt x="600075" y="676275"/>
                </a:lnTo>
                <a:lnTo>
                  <a:pt x="785812" y="733425"/>
                </a:lnTo>
                <a:lnTo>
                  <a:pt x="1004887" y="728663"/>
                </a:lnTo>
                <a:lnTo>
                  <a:pt x="1076325" y="600075"/>
                </a:lnTo>
                <a:lnTo>
                  <a:pt x="1204912" y="623888"/>
                </a:lnTo>
                <a:lnTo>
                  <a:pt x="1204912" y="642938"/>
                </a:lnTo>
                <a:lnTo>
                  <a:pt x="1290637" y="628650"/>
                </a:lnTo>
                <a:lnTo>
                  <a:pt x="1176337" y="481013"/>
                </a:lnTo>
                <a:lnTo>
                  <a:pt x="990600" y="223838"/>
                </a:lnTo>
                <a:lnTo>
                  <a:pt x="819150" y="0"/>
                </a:lnTo>
                <a:close/>
              </a:path>
            </a:pathLst>
          </a:custGeom>
          <a:solidFill>
            <a:srgbClr val="FF0000">
              <a:alpha val="20000"/>
            </a:srgbClr>
          </a:solidFill>
          <a:ln w="1905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US"/>
          </a:p>
        </p:txBody>
      </p:sp>
      <p:sp>
        <p:nvSpPr>
          <p:cNvPr id="7" name="Freeform: Shape 6">
            <a:extLst>
              <a:ext uri="{FF2B5EF4-FFF2-40B4-BE49-F238E27FC236}">
                <a16:creationId xmlns:a16="http://schemas.microsoft.com/office/drawing/2014/main" id="{67D5E972-FE07-8DB8-A393-D7959C0BC759}"/>
              </a:ext>
            </a:extLst>
          </p:cNvPr>
          <p:cNvSpPr/>
          <p:nvPr/>
        </p:nvSpPr>
        <p:spPr>
          <a:xfrm>
            <a:off x="6465538" y="1682750"/>
            <a:ext cx="1335765" cy="811464"/>
          </a:xfrm>
          <a:custGeom>
            <a:avLst/>
            <a:gdLst>
              <a:gd name="csX0" fmla="*/ 0 w 1454150"/>
              <a:gd name="csY0" fmla="*/ 25400 h 825500"/>
              <a:gd name="csX1" fmla="*/ 368300 w 1454150"/>
              <a:gd name="csY1" fmla="*/ 387350 h 825500"/>
              <a:gd name="csX2" fmla="*/ 520700 w 1454150"/>
              <a:gd name="csY2" fmla="*/ 520700 h 825500"/>
              <a:gd name="csX3" fmla="*/ 603250 w 1454150"/>
              <a:gd name="csY3" fmla="*/ 736600 h 825500"/>
              <a:gd name="csX4" fmla="*/ 673100 w 1454150"/>
              <a:gd name="csY4" fmla="*/ 660400 h 825500"/>
              <a:gd name="csX5" fmla="*/ 749300 w 1454150"/>
              <a:gd name="csY5" fmla="*/ 666750 h 825500"/>
              <a:gd name="csX6" fmla="*/ 781050 w 1454150"/>
              <a:gd name="csY6" fmla="*/ 654050 h 825500"/>
              <a:gd name="csX7" fmla="*/ 863600 w 1454150"/>
              <a:gd name="csY7" fmla="*/ 717550 h 825500"/>
              <a:gd name="csX8" fmla="*/ 958850 w 1454150"/>
              <a:gd name="csY8" fmla="*/ 787400 h 825500"/>
              <a:gd name="csX9" fmla="*/ 1003300 w 1454150"/>
              <a:gd name="csY9" fmla="*/ 819150 h 825500"/>
              <a:gd name="csX10" fmla="*/ 1098550 w 1454150"/>
              <a:gd name="csY10" fmla="*/ 825500 h 825500"/>
              <a:gd name="csX11" fmla="*/ 1174750 w 1454150"/>
              <a:gd name="csY11" fmla="*/ 825500 h 825500"/>
              <a:gd name="csX12" fmla="*/ 1231900 w 1454150"/>
              <a:gd name="csY12" fmla="*/ 825500 h 825500"/>
              <a:gd name="csX13" fmla="*/ 1270000 w 1454150"/>
              <a:gd name="csY13" fmla="*/ 793750 h 825500"/>
              <a:gd name="csX14" fmla="*/ 1276350 w 1454150"/>
              <a:gd name="csY14" fmla="*/ 762000 h 825500"/>
              <a:gd name="csX15" fmla="*/ 1276350 w 1454150"/>
              <a:gd name="csY15" fmla="*/ 736600 h 825500"/>
              <a:gd name="csX16" fmla="*/ 1327150 w 1454150"/>
              <a:gd name="csY16" fmla="*/ 717550 h 825500"/>
              <a:gd name="csX17" fmla="*/ 1384300 w 1454150"/>
              <a:gd name="csY17" fmla="*/ 717550 h 825500"/>
              <a:gd name="csX18" fmla="*/ 1409700 w 1454150"/>
              <a:gd name="csY18" fmla="*/ 692150 h 825500"/>
              <a:gd name="csX19" fmla="*/ 1409700 w 1454150"/>
              <a:gd name="csY19" fmla="*/ 590550 h 825500"/>
              <a:gd name="csX20" fmla="*/ 1454150 w 1454150"/>
              <a:gd name="csY20" fmla="*/ 558800 h 825500"/>
              <a:gd name="csX21" fmla="*/ 1428750 w 1454150"/>
              <a:gd name="csY21" fmla="*/ 539750 h 825500"/>
              <a:gd name="csX22" fmla="*/ 1282700 w 1454150"/>
              <a:gd name="csY22" fmla="*/ 552450 h 825500"/>
              <a:gd name="csX23" fmla="*/ 1282700 w 1454150"/>
              <a:gd name="csY23" fmla="*/ 508000 h 825500"/>
              <a:gd name="csX24" fmla="*/ 1085850 w 1454150"/>
              <a:gd name="csY24" fmla="*/ 520700 h 825500"/>
              <a:gd name="csX25" fmla="*/ 946150 w 1454150"/>
              <a:gd name="csY25" fmla="*/ 450850 h 825500"/>
              <a:gd name="csX26" fmla="*/ 920750 w 1454150"/>
              <a:gd name="csY26" fmla="*/ 393700 h 825500"/>
              <a:gd name="csX27" fmla="*/ 958850 w 1454150"/>
              <a:gd name="csY27" fmla="*/ 361950 h 825500"/>
              <a:gd name="csX28" fmla="*/ 914400 w 1454150"/>
              <a:gd name="csY28" fmla="*/ 317500 h 825500"/>
              <a:gd name="csX29" fmla="*/ 971550 w 1454150"/>
              <a:gd name="csY29" fmla="*/ 304800 h 825500"/>
              <a:gd name="csX30" fmla="*/ 1054100 w 1454150"/>
              <a:gd name="csY30" fmla="*/ 209550 h 825500"/>
              <a:gd name="csX31" fmla="*/ 1079500 w 1454150"/>
              <a:gd name="csY31" fmla="*/ 234950 h 825500"/>
              <a:gd name="csX32" fmla="*/ 1104900 w 1454150"/>
              <a:gd name="csY32" fmla="*/ 234950 h 825500"/>
              <a:gd name="csX33" fmla="*/ 1136650 w 1454150"/>
              <a:gd name="csY33" fmla="*/ 234950 h 825500"/>
              <a:gd name="csX34" fmla="*/ 1206500 w 1454150"/>
              <a:gd name="csY34" fmla="*/ 139700 h 825500"/>
              <a:gd name="csX35" fmla="*/ 939800 w 1454150"/>
              <a:gd name="csY35" fmla="*/ 0 h 825500"/>
              <a:gd name="csX36" fmla="*/ 876300 w 1454150"/>
              <a:gd name="csY36" fmla="*/ 25400 h 825500"/>
              <a:gd name="csX37" fmla="*/ 368300 w 1454150"/>
              <a:gd name="csY37" fmla="*/ 31750 h 825500"/>
              <a:gd name="csX38" fmla="*/ 0 w 1454150"/>
              <a:gd name="csY38" fmla="*/ 25400 h 825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Lst>
            <a:rect l="l" t="t" r="r" b="b"/>
            <a:pathLst>
              <a:path w="1454150" h="825500">
                <a:moveTo>
                  <a:pt x="0" y="25400"/>
                </a:moveTo>
                <a:lnTo>
                  <a:pt x="368300" y="387350"/>
                </a:lnTo>
                <a:lnTo>
                  <a:pt x="520700" y="520700"/>
                </a:lnTo>
                <a:lnTo>
                  <a:pt x="603250" y="736600"/>
                </a:lnTo>
                <a:lnTo>
                  <a:pt x="673100" y="660400"/>
                </a:lnTo>
                <a:lnTo>
                  <a:pt x="749300" y="666750"/>
                </a:lnTo>
                <a:lnTo>
                  <a:pt x="781050" y="654050"/>
                </a:lnTo>
                <a:lnTo>
                  <a:pt x="863600" y="717550"/>
                </a:lnTo>
                <a:lnTo>
                  <a:pt x="958850" y="787400"/>
                </a:lnTo>
                <a:lnTo>
                  <a:pt x="1003300" y="819150"/>
                </a:lnTo>
                <a:lnTo>
                  <a:pt x="1098550" y="825500"/>
                </a:lnTo>
                <a:lnTo>
                  <a:pt x="1174750" y="825500"/>
                </a:lnTo>
                <a:lnTo>
                  <a:pt x="1231900" y="825500"/>
                </a:lnTo>
                <a:lnTo>
                  <a:pt x="1270000" y="793750"/>
                </a:lnTo>
                <a:lnTo>
                  <a:pt x="1276350" y="762000"/>
                </a:lnTo>
                <a:lnTo>
                  <a:pt x="1276350" y="736600"/>
                </a:lnTo>
                <a:lnTo>
                  <a:pt x="1327150" y="717550"/>
                </a:lnTo>
                <a:lnTo>
                  <a:pt x="1384300" y="717550"/>
                </a:lnTo>
                <a:lnTo>
                  <a:pt x="1409700" y="692150"/>
                </a:lnTo>
                <a:lnTo>
                  <a:pt x="1409700" y="590550"/>
                </a:lnTo>
                <a:lnTo>
                  <a:pt x="1454150" y="558800"/>
                </a:lnTo>
                <a:lnTo>
                  <a:pt x="1428750" y="539750"/>
                </a:lnTo>
                <a:lnTo>
                  <a:pt x="1282700" y="552450"/>
                </a:lnTo>
                <a:lnTo>
                  <a:pt x="1282700" y="508000"/>
                </a:lnTo>
                <a:lnTo>
                  <a:pt x="1085850" y="520700"/>
                </a:lnTo>
                <a:lnTo>
                  <a:pt x="946150" y="450850"/>
                </a:lnTo>
                <a:lnTo>
                  <a:pt x="920750" y="393700"/>
                </a:lnTo>
                <a:lnTo>
                  <a:pt x="958850" y="361950"/>
                </a:lnTo>
                <a:lnTo>
                  <a:pt x="914400" y="317500"/>
                </a:lnTo>
                <a:lnTo>
                  <a:pt x="971550" y="304800"/>
                </a:lnTo>
                <a:lnTo>
                  <a:pt x="1054100" y="209550"/>
                </a:lnTo>
                <a:lnTo>
                  <a:pt x="1079500" y="234950"/>
                </a:lnTo>
                <a:lnTo>
                  <a:pt x="1104900" y="234950"/>
                </a:lnTo>
                <a:lnTo>
                  <a:pt x="1136650" y="234950"/>
                </a:lnTo>
                <a:lnTo>
                  <a:pt x="1206500" y="139700"/>
                </a:lnTo>
                <a:lnTo>
                  <a:pt x="939800" y="0"/>
                </a:lnTo>
                <a:lnTo>
                  <a:pt x="876300" y="25400"/>
                </a:lnTo>
                <a:lnTo>
                  <a:pt x="368300" y="31750"/>
                </a:lnTo>
                <a:lnTo>
                  <a:pt x="0" y="25400"/>
                </a:lnTo>
                <a:close/>
              </a:path>
            </a:pathLst>
          </a:custGeom>
          <a:solidFill>
            <a:srgbClr val="00B050">
              <a:alpha val="20000"/>
            </a:srgbClr>
          </a:solidFill>
          <a:ln w="19050">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Shape 7">
            <a:extLst>
              <a:ext uri="{FF2B5EF4-FFF2-40B4-BE49-F238E27FC236}">
                <a16:creationId xmlns:a16="http://schemas.microsoft.com/office/drawing/2014/main" id="{C91E25AF-89FA-1446-BD42-588A578ADCDA}"/>
              </a:ext>
            </a:extLst>
          </p:cNvPr>
          <p:cNvSpPr/>
          <p:nvPr/>
        </p:nvSpPr>
        <p:spPr>
          <a:xfrm>
            <a:off x="6022473" y="569422"/>
            <a:ext cx="1291558" cy="1154560"/>
          </a:xfrm>
          <a:custGeom>
            <a:avLst/>
            <a:gdLst>
              <a:gd name="csX0" fmla="*/ 0 w 1403350"/>
              <a:gd name="csY0" fmla="*/ 476250 h 1117600"/>
              <a:gd name="csX1" fmla="*/ 355600 w 1403350"/>
              <a:gd name="csY1" fmla="*/ 349250 h 1117600"/>
              <a:gd name="csX2" fmla="*/ 584200 w 1403350"/>
              <a:gd name="csY2" fmla="*/ 196850 h 1117600"/>
              <a:gd name="csX3" fmla="*/ 565150 w 1403350"/>
              <a:gd name="csY3" fmla="*/ 50800 h 1117600"/>
              <a:gd name="csX4" fmla="*/ 647700 w 1403350"/>
              <a:gd name="csY4" fmla="*/ 0 h 1117600"/>
              <a:gd name="csX5" fmla="*/ 850900 w 1403350"/>
              <a:gd name="csY5" fmla="*/ 19050 h 1117600"/>
              <a:gd name="csX6" fmla="*/ 977900 w 1403350"/>
              <a:gd name="csY6" fmla="*/ 165100 h 1117600"/>
              <a:gd name="csX7" fmla="*/ 958850 w 1403350"/>
              <a:gd name="csY7" fmla="*/ 273050 h 1117600"/>
              <a:gd name="csX8" fmla="*/ 984250 w 1403350"/>
              <a:gd name="csY8" fmla="*/ 273050 h 1117600"/>
              <a:gd name="csX9" fmla="*/ 965200 w 1403350"/>
              <a:gd name="csY9" fmla="*/ 298450 h 1117600"/>
              <a:gd name="csX10" fmla="*/ 958850 w 1403350"/>
              <a:gd name="csY10" fmla="*/ 323850 h 1117600"/>
              <a:gd name="csX11" fmla="*/ 927100 w 1403350"/>
              <a:gd name="csY11" fmla="*/ 412750 h 1117600"/>
              <a:gd name="csX12" fmla="*/ 952500 w 1403350"/>
              <a:gd name="csY12" fmla="*/ 482600 h 1117600"/>
              <a:gd name="csX13" fmla="*/ 933450 w 1403350"/>
              <a:gd name="csY13" fmla="*/ 635000 h 1117600"/>
              <a:gd name="csX14" fmla="*/ 1276350 w 1403350"/>
              <a:gd name="csY14" fmla="*/ 920750 h 1117600"/>
              <a:gd name="csX15" fmla="*/ 1403350 w 1403350"/>
              <a:gd name="csY15" fmla="*/ 1073150 h 1117600"/>
              <a:gd name="csX16" fmla="*/ 1371600 w 1403350"/>
              <a:gd name="csY16" fmla="*/ 1104900 h 1117600"/>
              <a:gd name="csX17" fmla="*/ 958850 w 1403350"/>
              <a:gd name="csY17" fmla="*/ 1117600 h 1117600"/>
              <a:gd name="csX18" fmla="*/ 469900 w 1403350"/>
              <a:gd name="csY18" fmla="*/ 1104900 h 1117600"/>
              <a:gd name="csX19" fmla="*/ 0 w 1403350"/>
              <a:gd name="csY19" fmla="*/ 476250 h 11176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1403350" h="1117600">
                <a:moveTo>
                  <a:pt x="0" y="476250"/>
                </a:moveTo>
                <a:lnTo>
                  <a:pt x="355600" y="349250"/>
                </a:lnTo>
                <a:lnTo>
                  <a:pt x="584200" y="196850"/>
                </a:lnTo>
                <a:lnTo>
                  <a:pt x="565150" y="50800"/>
                </a:lnTo>
                <a:lnTo>
                  <a:pt x="647700" y="0"/>
                </a:lnTo>
                <a:lnTo>
                  <a:pt x="850900" y="19050"/>
                </a:lnTo>
                <a:lnTo>
                  <a:pt x="977900" y="165100"/>
                </a:lnTo>
                <a:lnTo>
                  <a:pt x="958850" y="273050"/>
                </a:lnTo>
                <a:lnTo>
                  <a:pt x="984250" y="273050"/>
                </a:lnTo>
                <a:lnTo>
                  <a:pt x="965200" y="298450"/>
                </a:lnTo>
                <a:lnTo>
                  <a:pt x="958850" y="323850"/>
                </a:lnTo>
                <a:lnTo>
                  <a:pt x="927100" y="412750"/>
                </a:lnTo>
                <a:lnTo>
                  <a:pt x="952500" y="482600"/>
                </a:lnTo>
                <a:lnTo>
                  <a:pt x="933450" y="635000"/>
                </a:lnTo>
                <a:lnTo>
                  <a:pt x="1276350" y="920750"/>
                </a:lnTo>
                <a:lnTo>
                  <a:pt x="1403350" y="1073150"/>
                </a:lnTo>
                <a:lnTo>
                  <a:pt x="1371600" y="1104900"/>
                </a:lnTo>
                <a:lnTo>
                  <a:pt x="958850" y="1117600"/>
                </a:lnTo>
                <a:lnTo>
                  <a:pt x="469900" y="1104900"/>
                </a:lnTo>
                <a:lnTo>
                  <a:pt x="0" y="476250"/>
                </a:lnTo>
                <a:close/>
              </a:path>
            </a:pathLst>
          </a:custGeom>
          <a:solidFill>
            <a:schemeClr val="accent1">
              <a:alpha val="20000"/>
            </a:schemeClr>
          </a:solidFill>
          <a:ln w="19050">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E6B65692-9B96-CD46-0E68-9AEF97BAC6D9}"/>
              </a:ext>
            </a:extLst>
          </p:cNvPr>
          <p:cNvSpPr/>
          <p:nvPr/>
        </p:nvSpPr>
        <p:spPr>
          <a:xfrm>
            <a:off x="7289800" y="1804466"/>
            <a:ext cx="682625" cy="457722"/>
          </a:xfrm>
          <a:custGeom>
            <a:avLst/>
            <a:gdLst>
              <a:gd name="csX0" fmla="*/ 61912 w 719137"/>
              <a:gd name="csY0" fmla="*/ 347663 h 452438"/>
              <a:gd name="csX1" fmla="*/ 14287 w 719137"/>
              <a:gd name="csY1" fmla="*/ 280988 h 452438"/>
              <a:gd name="csX2" fmla="*/ 42862 w 719137"/>
              <a:gd name="csY2" fmla="*/ 238125 h 452438"/>
              <a:gd name="csX3" fmla="*/ 0 w 719137"/>
              <a:gd name="csY3" fmla="*/ 190500 h 452438"/>
              <a:gd name="csX4" fmla="*/ 66675 w 719137"/>
              <a:gd name="csY4" fmla="*/ 171450 h 452438"/>
              <a:gd name="csX5" fmla="*/ 142875 w 719137"/>
              <a:gd name="csY5" fmla="*/ 85725 h 452438"/>
              <a:gd name="csX6" fmla="*/ 161925 w 719137"/>
              <a:gd name="csY6" fmla="*/ 104775 h 452438"/>
              <a:gd name="csX7" fmla="*/ 214312 w 719137"/>
              <a:gd name="csY7" fmla="*/ 104775 h 452438"/>
              <a:gd name="csX8" fmla="*/ 304800 w 719137"/>
              <a:gd name="csY8" fmla="*/ 0 h 452438"/>
              <a:gd name="csX9" fmla="*/ 719137 w 719137"/>
              <a:gd name="csY9" fmla="*/ 233363 h 452438"/>
              <a:gd name="csX10" fmla="*/ 657225 w 719137"/>
              <a:gd name="csY10" fmla="*/ 242888 h 452438"/>
              <a:gd name="csX11" fmla="*/ 628650 w 719137"/>
              <a:gd name="csY11" fmla="*/ 285750 h 452438"/>
              <a:gd name="csX12" fmla="*/ 695325 w 719137"/>
              <a:gd name="csY12" fmla="*/ 342900 h 452438"/>
              <a:gd name="csX13" fmla="*/ 676275 w 719137"/>
              <a:gd name="csY13" fmla="*/ 395288 h 452438"/>
              <a:gd name="csX14" fmla="*/ 638175 w 719137"/>
              <a:gd name="csY14" fmla="*/ 452438 h 452438"/>
              <a:gd name="csX15" fmla="*/ 595312 w 719137"/>
              <a:gd name="csY15" fmla="*/ 452438 h 452438"/>
              <a:gd name="csX16" fmla="*/ 523875 w 719137"/>
              <a:gd name="csY16" fmla="*/ 452438 h 452438"/>
              <a:gd name="csX17" fmla="*/ 542925 w 719137"/>
              <a:gd name="csY17" fmla="*/ 428625 h 452438"/>
              <a:gd name="csX18" fmla="*/ 528637 w 719137"/>
              <a:gd name="csY18" fmla="*/ 409575 h 452438"/>
              <a:gd name="csX19" fmla="*/ 376237 w 719137"/>
              <a:gd name="csY19" fmla="*/ 423863 h 452438"/>
              <a:gd name="csX20" fmla="*/ 376237 w 719137"/>
              <a:gd name="csY20" fmla="*/ 385763 h 452438"/>
              <a:gd name="csX21" fmla="*/ 171450 w 719137"/>
              <a:gd name="csY21" fmla="*/ 385763 h 452438"/>
              <a:gd name="csX22" fmla="*/ 61912 w 719137"/>
              <a:gd name="csY22" fmla="*/ 347663 h 45243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719137" h="452438">
                <a:moveTo>
                  <a:pt x="61912" y="347663"/>
                </a:moveTo>
                <a:lnTo>
                  <a:pt x="14287" y="280988"/>
                </a:lnTo>
                <a:lnTo>
                  <a:pt x="42862" y="238125"/>
                </a:lnTo>
                <a:lnTo>
                  <a:pt x="0" y="190500"/>
                </a:lnTo>
                <a:lnTo>
                  <a:pt x="66675" y="171450"/>
                </a:lnTo>
                <a:lnTo>
                  <a:pt x="142875" y="85725"/>
                </a:lnTo>
                <a:lnTo>
                  <a:pt x="161925" y="104775"/>
                </a:lnTo>
                <a:lnTo>
                  <a:pt x="214312" y="104775"/>
                </a:lnTo>
                <a:lnTo>
                  <a:pt x="304800" y="0"/>
                </a:lnTo>
                <a:lnTo>
                  <a:pt x="719137" y="233363"/>
                </a:lnTo>
                <a:lnTo>
                  <a:pt x="657225" y="242888"/>
                </a:lnTo>
                <a:lnTo>
                  <a:pt x="628650" y="285750"/>
                </a:lnTo>
                <a:lnTo>
                  <a:pt x="695325" y="342900"/>
                </a:lnTo>
                <a:lnTo>
                  <a:pt x="676275" y="395288"/>
                </a:lnTo>
                <a:lnTo>
                  <a:pt x="638175" y="452438"/>
                </a:lnTo>
                <a:lnTo>
                  <a:pt x="595312" y="452438"/>
                </a:lnTo>
                <a:lnTo>
                  <a:pt x="523875" y="452438"/>
                </a:lnTo>
                <a:lnTo>
                  <a:pt x="542925" y="428625"/>
                </a:lnTo>
                <a:lnTo>
                  <a:pt x="528637" y="409575"/>
                </a:lnTo>
                <a:lnTo>
                  <a:pt x="376237" y="423863"/>
                </a:lnTo>
                <a:lnTo>
                  <a:pt x="376237" y="385763"/>
                </a:lnTo>
                <a:lnTo>
                  <a:pt x="171450" y="385763"/>
                </a:lnTo>
                <a:lnTo>
                  <a:pt x="61912" y="347663"/>
                </a:lnTo>
                <a:close/>
              </a:path>
            </a:pathLst>
          </a:custGeom>
          <a:solidFill>
            <a:srgbClr val="FF0000">
              <a:alpha val="20000"/>
            </a:srgbClr>
          </a:solid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53D97426-5688-1ADD-2386-B078A5206C33}"/>
              </a:ext>
            </a:extLst>
          </p:cNvPr>
          <p:cNvSpPr/>
          <p:nvPr/>
        </p:nvSpPr>
        <p:spPr>
          <a:xfrm>
            <a:off x="8228203" y="2368741"/>
            <a:ext cx="272044" cy="430237"/>
          </a:xfrm>
          <a:custGeom>
            <a:avLst/>
            <a:gdLst>
              <a:gd name="csX0" fmla="*/ 40481 w 297656"/>
              <a:gd name="csY0" fmla="*/ 0 h 440531"/>
              <a:gd name="csX1" fmla="*/ 71437 w 297656"/>
              <a:gd name="csY1" fmla="*/ 100013 h 440531"/>
              <a:gd name="csX2" fmla="*/ 59531 w 297656"/>
              <a:gd name="csY2" fmla="*/ 211931 h 440531"/>
              <a:gd name="csX3" fmla="*/ 50006 w 297656"/>
              <a:gd name="csY3" fmla="*/ 254794 h 440531"/>
              <a:gd name="csX4" fmla="*/ 0 w 297656"/>
              <a:gd name="csY4" fmla="*/ 285750 h 440531"/>
              <a:gd name="csX5" fmla="*/ 14287 w 297656"/>
              <a:gd name="csY5" fmla="*/ 304800 h 440531"/>
              <a:gd name="csX6" fmla="*/ 64293 w 297656"/>
              <a:gd name="csY6" fmla="*/ 328613 h 440531"/>
              <a:gd name="csX7" fmla="*/ 95250 w 297656"/>
              <a:gd name="csY7" fmla="*/ 323850 h 440531"/>
              <a:gd name="csX8" fmla="*/ 100012 w 297656"/>
              <a:gd name="csY8" fmla="*/ 338138 h 440531"/>
              <a:gd name="csX9" fmla="*/ 147637 w 297656"/>
              <a:gd name="csY9" fmla="*/ 347663 h 440531"/>
              <a:gd name="csX10" fmla="*/ 157162 w 297656"/>
              <a:gd name="csY10" fmla="*/ 440531 h 440531"/>
              <a:gd name="csX11" fmla="*/ 297656 w 297656"/>
              <a:gd name="csY11" fmla="*/ 392906 h 440531"/>
              <a:gd name="csX12" fmla="*/ 295275 w 297656"/>
              <a:gd name="csY12" fmla="*/ 183356 h 440531"/>
              <a:gd name="csX13" fmla="*/ 235743 w 297656"/>
              <a:gd name="csY13" fmla="*/ 180975 h 440531"/>
              <a:gd name="csX14" fmla="*/ 40481 w 297656"/>
              <a:gd name="csY14" fmla="*/ 0 h 4405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297656" h="440531">
                <a:moveTo>
                  <a:pt x="40481" y="0"/>
                </a:moveTo>
                <a:lnTo>
                  <a:pt x="71437" y="100013"/>
                </a:lnTo>
                <a:lnTo>
                  <a:pt x="59531" y="211931"/>
                </a:lnTo>
                <a:lnTo>
                  <a:pt x="50006" y="254794"/>
                </a:lnTo>
                <a:lnTo>
                  <a:pt x="0" y="285750"/>
                </a:lnTo>
                <a:lnTo>
                  <a:pt x="14287" y="304800"/>
                </a:lnTo>
                <a:lnTo>
                  <a:pt x="64293" y="328613"/>
                </a:lnTo>
                <a:lnTo>
                  <a:pt x="95250" y="323850"/>
                </a:lnTo>
                <a:lnTo>
                  <a:pt x="100012" y="338138"/>
                </a:lnTo>
                <a:lnTo>
                  <a:pt x="147637" y="347663"/>
                </a:lnTo>
                <a:lnTo>
                  <a:pt x="157162" y="440531"/>
                </a:lnTo>
                <a:lnTo>
                  <a:pt x="297656" y="392906"/>
                </a:lnTo>
                <a:cubicBezTo>
                  <a:pt x="296862" y="323056"/>
                  <a:pt x="296069" y="253206"/>
                  <a:pt x="295275" y="183356"/>
                </a:cubicBezTo>
                <a:lnTo>
                  <a:pt x="235743" y="180975"/>
                </a:lnTo>
                <a:lnTo>
                  <a:pt x="40481" y="0"/>
                </a:lnTo>
                <a:close/>
              </a:path>
            </a:pathLst>
          </a:custGeom>
          <a:solidFill>
            <a:srgbClr val="0070C0">
              <a:alpha val="20000"/>
            </a:srgbClr>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Right 16">
            <a:extLst>
              <a:ext uri="{FF2B5EF4-FFF2-40B4-BE49-F238E27FC236}">
                <a16:creationId xmlns:a16="http://schemas.microsoft.com/office/drawing/2014/main" id="{9FBAFE0D-78E6-37E9-FDF9-F4F35548D754}"/>
              </a:ext>
            </a:extLst>
          </p:cNvPr>
          <p:cNvSpPr/>
          <p:nvPr/>
        </p:nvSpPr>
        <p:spPr>
          <a:xfrm rot="20614465">
            <a:off x="8487169" y="2563474"/>
            <a:ext cx="345720" cy="83890"/>
          </a:xfrm>
          <a:prstGeom prst="rightArrow">
            <a:avLst>
              <a:gd name="adj1" fmla="val 11907"/>
              <a:gd name="adj2" fmla="val 76665"/>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Callout: Line 19">
            <a:extLst>
              <a:ext uri="{FF2B5EF4-FFF2-40B4-BE49-F238E27FC236}">
                <a16:creationId xmlns:a16="http://schemas.microsoft.com/office/drawing/2014/main" id="{95523F81-BF8B-B13E-F2C7-F9E298A38923}"/>
              </a:ext>
            </a:extLst>
          </p:cNvPr>
          <p:cNvSpPr/>
          <p:nvPr/>
        </p:nvSpPr>
        <p:spPr>
          <a:xfrm>
            <a:off x="9062469" y="2679004"/>
            <a:ext cx="1438856" cy="239949"/>
          </a:xfrm>
          <a:prstGeom prst="borderCallout1">
            <a:avLst>
              <a:gd name="adj1" fmla="val 46689"/>
              <a:gd name="adj2" fmla="val 644"/>
              <a:gd name="adj3" fmla="val 1604"/>
              <a:gd name="adj4" fmla="val -38947"/>
            </a:avLst>
          </a:prstGeom>
          <a:solidFill>
            <a:srgbClr val="FFFFFF">
              <a:alpha val="5019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a:solidFill>
                  <a:schemeClr val="tx1"/>
                </a:solidFill>
                <a:latin typeface="Montserrat" pitchFamily="2" charset="0"/>
              </a:rPr>
              <a:t>JR Lewis ES to Williams ES</a:t>
            </a:r>
          </a:p>
        </p:txBody>
      </p:sp>
      <p:sp>
        <p:nvSpPr>
          <p:cNvPr id="46" name="Arrow: Right 45">
            <a:extLst>
              <a:ext uri="{FF2B5EF4-FFF2-40B4-BE49-F238E27FC236}">
                <a16:creationId xmlns:a16="http://schemas.microsoft.com/office/drawing/2014/main" id="{62FA3DEC-190B-E3B8-367B-90A5B881088D}"/>
              </a:ext>
            </a:extLst>
          </p:cNvPr>
          <p:cNvSpPr/>
          <p:nvPr/>
        </p:nvSpPr>
        <p:spPr>
          <a:xfrm rot="4042492">
            <a:off x="6932954" y="2249051"/>
            <a:ext cx="368770" cy="140188"/>
          </a:xfrm>
          <a:prstGeom prst="rightArrow">
            <a:avLst>
              <a:gd name="adj1" fmla="val 11907"/>
              <a:gd name="adj2" fmla="val 76665"/>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Arrow: Right 57">
            <a:extLst>
              <a:ext uri="{FF2B5EF4-FFF2-40B4-BE49-F238E27FC236}">
                <a16:creationId xmlns:a16="http://schemas.microsoft.com/office/drawing/2014/main" id="{A65E6B20-CE89-A8B1-BD21-77E30D1B4FDA}"/>
              </a:ext>
            </a:extLst>
          </p:cNvPr>
          <p:cNvSpPr/>
          <p:nvPr/>
        </p:nvSpPr>
        <p:spPr>
          <a:xfrm rot="4131481">
            <a:off x="7622100" y="2276221"/>
            <a:ext cx="436912" cy="139232"/>
          </a:xfrm>
          <a:prstGeom prst="rightArrow">
            <a:avLst>
              <a:gd name="adj1" fmla="val 11907"/>
              <a:gd name="adj2" fmla="val 76665"/>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Arrow: Right 53">
            <a:extLst>
              <a:ext uri="{FF2B5EF4-FFF2-40B4-BE49-F238E27FC236}">
                <a16:creationId xmlns:a16="http://schemas.microsoft.com/office/drawing/2014/main" id="{E41AC1DB-6AF7-B874-23EC-2ADDB8A72A92}"/>
              </a:ext>
            </a:extLst>
          </p:cNvPr>
          <p:cNvSpPr/>
          <p:nvPr/>
        </p:nvSpPr>
        <p:spPr>
          <a:xfrm>
            <a:off x="6686282" y="1067816"/>
            <a:ext cx="424223" cy="175767"/>
          </a:xfrm>
          <a:prstGeom prst="rightArrow">
            <a:avLst>
              <a:gd name="adj1" fmla="val 11907"/>
              <a:gd name="adj2" fmla="val 76665"/>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Arrow: Right 54">
            <a:extLst>
              <a:ext uri="{FF2B5EF4-FFF2-40B4-BE49-F238E27FC236}">
                <a16:creationId xmlns:a16="http://schemas.microsoft.com/office/drawing/2014/main" id="{F8EE0BE7-529B-E000-0643-3942B2ECD3AE}"/>
              </a:ext>
            </a:extLst>
          </p:cNvPr>
          <p:cNvSpPr/>
          <p:nvPr/>
        </p:nvSpPr>
        <p:spPr>
          <a:xfrm rot="3220526">
            <a:off x="5955817" y="1894654"/>
            <a:ext cx="597218" cy="140701"/>
          </a:xfrm>
          <a:prstGeom prst="rightArrow">
            <a:avLst>
              <a:gd name="adj1" fmla="val 11907"/>
              <a:gd name="adj2" fmla="val 76665"/>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Callout: Line 34">
            <a:extLst>
              <a:ext uri="{FF2B5EF4-FFF2-40B4-BE49-F238E27FC236}">
                <a16:creationId xmlns:a16="http://schemas.microsoft.com/office/drawing/2014/main" id="{51DE9A17-98AC-509D-2851-9CC733337483}"/>
              </a:ext>
            </a:extLst>
          </p:cNvPr>
          <p:cNvSpPr/>
          <p:nvPr/>
        </p:nvSpPr>
        <p:spPr>
          <a:xfrm>
            <a:off x="8057936" y="2035969"/>
            <a:ext cx="1438856" cy="239949"/>
          </a:xfrm>
          <a:prstGeom prst="borderCallout1">
            <a:avLst>
              <a:gd name="adj1" fmla="val 46689"/>
              <a:gd name="adj2" fmla="val 644"/>
              <a:gd name="adj3" fmla="val 17482"/>
              <a:gd name="adj4" fmla="val -21404"/>
            </a:avLst>
          </a:prstGeom>
          <a:solidFill>
            <a:srgbClr val="FFFFFF">
              <a:alpha val="5019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a:solidFill>
                  <a:schemeClr val="tx1"/>
                </a:solidFill>
                <a:latin typeface="Montserrat" pitchFamily="2" charset="0"/>
              </a:rPr>
              <a:t>Carter ES to JR Lewis ES</a:t>
            </a:r>
          </a:p>
        </p:txBody>
      </p:sp>
      <p:sp>
        <p:nvSpPr>
          <p:cNvPr id="5" name="TextBox 4">
            <a:extLst>
              <a:ext uri="{FF2B5EF4-FFF2-40B4-BE49-F238E27FC236}">
                <a16:creationId xmlns:a16="http://schemas.microsoft.com/office/drawing/2014/main" id="{FA22A639-AAAD-BFC6-F2E0-237AC645A183}"/>
              </a:ext>
            </a:extLst>
          </p:cNvPr>
          <p:cNvSpPr txBox="1"/>
          <p:nvPr/>
        </p:nvSpPr>
        <p:spPr>
          <a:xfrm>
            <a:off x="178353" y="1913821"/>
            <a:ext cx="3768402" cy="2693045"/>
          </a:xfrm>
          <a:prstGeom prst="rect">
            <a:avLst/>
          </a:prstGeom>
          <a:solidFill>
            <a:schemeClr val="bg1">
              <a:lumMod val="95000"/>
            </a:schemeClr>
          </a:solidFill>
          <a:ln>
            <a:solidFill>
              <a:schemeClr val="tx1">
                <a:lumMod val="95000"/>
                <a:lumOff val="5000"/>
              </a:schemeClr>
            </a:solidFill>
          </a:ln>
        </p:spPr>
        <p:txBody>
          <a:bodyPr wrap="square" rtlCol="0">
            <a:spAutoFit/>
          </a:bodyPr>
          <a:lstStyle/>
          <a:p>
            <a:pPr marL="285750" indent="-285750">
              <a:spcAft>
                <a:spcPts val="1000"/>
              </a:spcAft>
              <a:buFont typeface="Arial" panose="020B0604020202020204" pitchFamily="34" charset="0"/>
              <a:buChar char="•"/>
            </a:pPr>
            <a:r>
              <a:rPr lang="en-US">
                <a:latin typeface="Montserrat" pitchFamily="2" charset="0"/>
              </a:rPr>
              <a:t>Option 2 closes Carter ES</a:t>
            </a:r>
          </a:p>
          <a:p>
            <a:pPr marL="285750" indent="-285750">
              <a:spcAft>
                <a:spcPts val="1000"/>
              </a:spcAft>
              <a:buFont typeface="Arial" panose="020B0604020202020204" pitchFamily="34" charset="0"/>
              <a:buChar char="•"/>
            </a:pPr>
            <a:r>
              <a:rPr lang="en-US">
                <a:latin typeface="Montserrat" pitchFamily="2" charset="0"/>
              </a:rPr>
              <a:t>Carter ES students are distributed between Springdale, Heritage, JR Lewis and Union ES</a:t>
            </a:r>
          </a:p>
          <a:p>
            <a:pPr marL="285750" indent="-285750">
              <a:spcAft>
                <a:spcPts val="1000"/>
              </a:spcAft>
              <a:buFont typeface="Arial" panose="020B0604020202020204" pitchFamily="34" charset="0"/>
              <a:buChar char="•"/>
            </a:pPr>
            <a:r>
              <a:rPr lang="en-US">
                <a:latin typeface="Montserrat" pitchFamily="2" charset="0"/>
              </a:rPr>
              <a:t>Area of JR Lewis moves to Williams ES </a:t>
            </a:r>
          </a:p>
          <a:p>
            <a:pPr marL="285750" indent="-285750">
              <a:spcAft>
                <a:spcPts val="1000"/>
              </a:spcAft>
              <a:buFont typeface="Arial" panose="020B0604020202020204" pitchFamily="34" charset="0"/>
              <a:buChar char="•"/>
            </a:pPr>
            <a:endParaRPr lang="en-US">
              <a:latin typeface="Montserrat" pitchFamily="2" charset="0"/>
            </a:endParaRPr>
          </a:p>
        </p:txBody>
      </p:sp>
      <p:sp>
        <p:nvSpPr>
          <p:cNvPr id="2" name="Slide Number Placeholder 1">
            <a:extLst>
              <a:ext uri="{FF2B5EF4-FFF2-40B4-BE49-F238E27FC236}">
                <a16:creationId xmlns:a16="http://schemas.microsoft.com/office/drawing/2014/main" id="{208C43E8-B983-58B2-52D7-ADA7213C93FA}"/>
              </a:ext>
            </a:extLst>
          </p:cNvPr>
          <p:cNvSpPr>
            <a:spLocks noGrp="1"/>
          </p:cNvSpPr>
          <p:nvPr>
            <p:ph type="sldNum" sz="quarter" idx="12"/>
          </p:nvPr>
        </p:nvSpPr>
        <p:spPr/>
        <p:txBody>
          <a:bodyPr/>
          <a:lstStyle/>
          <a:p>
            <a:fld id="{34BBD38D-6FAE-4556-B07B-F27BFDAF3ED8}" type="slidenum">
              <a:rPr lang="en-US" smtClean="0"/>
              <a:t>21</a:t>
            </a:fld>
            <a:endParaRPr lang="en-US"/>
          </a:p>
        </p:txBody>
      </p:sp>
    </p:spTree>
    <p:extLst>
      <p:ext uri="{BB962C8B-B14F-4D97-AF65-F5344CB8AC3E}">
        <p14:creationId xmlns:p14="http://schemas.microsoft.com/office/powerpoint/2010/main" val="36043484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C925F2-5D1F-4A3C-5DDF-B7C380429218}"/>
            </a:ext>
          </a:extLst>
        </p:cNvPr>
        <p:cNvGrpSpPr/>
        <p:nvPr/>
      </p:nvGrpSpPr>
      <p:grpSpPr>
        <a:xfrm>
          <a:off x="0" y="0"/>
          <a:ext cx="0" cy="0"/>
          <a:chOff x="0" y="0"/>
          <a:chExt cx="0" cy="0"/>
        </a:xfrm>
      </p:grpSpPr>
      <p:pic>
        <p:nvPicPr>
          <p:cNvPr id="18" name="Graphic 17">
            <a:extLst>
              <a:ext uri="{FF2B5EF4-FFF2-40B4-BE49-F238E27FC236}">
                <a16:creationId xmlns:a16="http://schemas.microsoft.com/office/drawing/2014/main" id="{3B7DF67A-1416-6D7D-0034-AD1720E392B8}"/>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p:blipFill>
        <p:spPr>
          <a:xfrm>
            <a:off x="4020412" y="-1518026"/>
            <a:ext cx="7927734" cy="9988945"/>
          </a:xfrm>
          <a:prstGeom prst="rect">
            <a:avLst/>
          </a:prstGeom>
        </p:spPr>
      </p:pic>
      <p:sp>
        <p:nvSpPr>
          <p:cNvPr id="4" name="TextBox 3">
            <a:extLst>
              <a:ext uri="{FF2B5EF4-FFF2-40B4-BE49-F238E27FC236}">
                <a16:creationId xmlns:a16="http://schemas.microsoft.com/office/drawing/2014/main" id="{E8122A38-BFBF-43EE-B779-17A138443E7D}"/>
              </a:ext>
            </a:extLst>
          </p:cNvPr>
          <p:cNvSpPr txBox="1"/>
          <p:nvPr/>
        </p:nvSpPr>
        <p:spPr>
          <a:xfrm>
            <a:off x="404315" y="187796"/>
            <a:ext cx="3688428" cy="1323439"/>
          </a:xfrm>
          <a:prstGeom prst="rect">
            <a:avLst/>
          </a:prstGeom>
          <a:noFill/>
        </p:spPr>
        <p:txBody>
          <a:bodyPr wrap="square" lIns="91440" tIns="45720" rIns="91440" bIns="45720" rtlCol="0" anchor="t">
            <a:spAutoFit/>
          </a:bodyPr>
          <a:lstStyle/>
          <a:p>
            <a:r>
              <a:rPr lang="en-US" sz="4000" b="1">
                <a:solidFill>
                  <a:srgbClr val="199BD7"/>
                </a:solidFill>
                <a:latin typeface="Arial Nova" panose="020B0504020202020204" pitchFamily="34" charset="0"/>
                <a:cs typeface="Arial"/>
              </a:rPr>
              <a:t>OPTION 2 - ELEMENTARY</a:t>
            </a:r>
          </a:p>
        </p:txBody>
      </p:sp>
      <p:sp>
        <p:nvSpPr>
          <p:cNvPr id="13" name="Callout: Line 12">
            <a:extLst>
              <a:ext uri="{FF2B5EF4-FFF2-40B4-BE49-F238E27FC236}">
                <a16:creationId xmlns:a16="http://schemas.microsoft.com/office/drawing/2014/main" id="{EC31D7F5-4081-4342-6C77-57F12EB41006}"/>
              </a:ext>
            </a:extLst>
          </p:cNvPr>
          <p:cNvSpPr/>
          <p:nvPr/>
        </p:nvSpPr>
        <p:spPr>
          <a:xfrm>
            <a:off x="5053014" y="165628"/>
            <a:ext cx="1449304" cy="239949"/>
          </a:xfrm>
          <a:prstGeom prst="borderCallout1">
            <a:avLst>
              <a:gd name="adj1" fmla="val 354685"/>
              <a:gd name="adj2" fmla="val 92285"/>
              <a:gd name="adj3" fmla="val 100652"/>
              <a:gd name="adj4" fmla="val 50228"/>
            </a:avLst>
          </a:prstGeom>
          <a:solidFill>
            <a:srgbClr val="FFFFFF">
              <a:alpha val="5019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a:solidFill>
                  <a:schemeClr val="tx1"/>
                </a:solidFill>
                <a:latin typeface="Montserrat" pitchFamily="2" charset="0"/>
              </a:rPr>
              <a:t>Carter ES to Springdale ES</a:t>
            </a:r>
          </a:p>
        </p:txBody>
      </p:sp>
      <p:sp>
        <p:nvSpPr>
          <p:cNvPr id="41" name="Callout: Line 40">
            <a:extLst>
              <a:ext uri="{FF2B5EF4-FFF2-40B4-BE49-F238E27FC236}">
                <a16:creationId xmlns:a16="http://schemas.microsoft.com/office/drawing/2014/main" id="{CE64117A-A67C-3EAE-3D0B-6D6E39EA1554}"/>
              </a:ext>
            </a:extLst>
          </p:cNvPr>
          <p:cNvSpPr/>
          <p:nvPr/>
        </p:nvSpPr>
        <p:spPr>
          <a:xfrm>
            <a:off x="4243310" y="805413"/>
            <a:ext cx="1382815" cy="239949"/>
          </a:xfrm>
          <a:prstGeom prst="borderCallout1">
            <a:avLst>
              <a:gd name="adj1" fmla="val 99054"/>
              <a:gd name="adj2" fmla="val 51562"/>
              <a:gd name="adj3" fmla="val 324272"/>
              <a:gd name="adj4" fmla="val 110102"/>
            </a:avLst>
          </a:prstGeom>
          <a:solidFill>
            <a:srgbClr val="FFFFFF">
              <a:alpha val="5019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a:solidFill>
                  <a:schemeClr val="tx1"/>
                </a:solidFill>
                <a:latin typeface="Montserrat" pitchFamily="2" charset="0"/>
              </a:rPr>
              <a:t>Carter ES to Heritage ES</a:t>
            </a:r>
          </a:p>
        </p:txBody>
      </p:sp>
      <p:sp>
        <p:nvSpPr>
          <p:cNvPr id="42" name="Callout: Line 41">
            <a:extLst>
              <a:ext uri="{FF2B5EF4-FFF2-40B4-BE49-F238E27FC236}">
                <a16:creationId xmlns:a16="http://schemas.microsoft.com/office/drawing/2014/main" id="{D417E360-98D9-3676-8EE0-F72FA60951BC}"/>
              </a:ext>
            </a:extLst>
          </p:cNvPr>
          <p:cNvSpPr/>
          <p:nvPr/>
        </p:nvSpPr>
        <p:spPr>
          <a:xfrm>
            <a:off x="7705904" y="1524570"/>
            <a:ext cx="1211625" cy="239949"/>
          </a:xfrm>
          <a:prstGeom prst="borderCallout1">
            <a:avLst>
              <a:gd name="adj1" fmla="val 57769"/>
              <a:gd name="adj2" fmla="val -418"/>
              <a:gd name="adj3" fmla="val 186773"/>
              <a:gd name="adj4" fmla="val -57862"/>
            </a:avLst>
          </a:prstGeom>
          <a:solidFill>
            <a:srgbClr val="FFFFFF">
              <a:alpha val="5019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a:solidFill>
                  <a:schemeClr val="tx1"/>
                </a:solidFill>
                <a:latin typeface="Montserrat" pitchFamily="2" charset="0"/>
              </a:rPr>
              <a:t>Carter ES to Union ES</a:t>
            </a:r>
          </a:p>
        </p:txBody>
      </p:sp>
      <p:sp>
        <p:nvSpPr>
          <p:cNvPr id="3" name="Freeform: Shape 2">
            <a:extLst>
              <a:ext uri="{FF2B5EF4-FFF2-40B4-BE49-F238E27FC236}">
                <a16:creationId xmlns:a16="http://schemas.microsoft.com/office/drawing/2014/main" id="{2E55F8B4-EEC2-11B8-2547-1FCD645A502F}"/>
              </a:ext>
            </a:extLst>
          </p:cNvPr>
          <p:cNvSpPr/>
          <p:nvPr/>
        </p:nvSpPr>
        <p:spPr>
          <a:xfrm>
            <a:off x="5253913" y="1067816"/>
            <a:ext cx="1211625" cy="741934"/>
          </a:xfrm>
          <a:custGeom>
            <a:avLst/>
            <a:gdLst>
              <a:gd name="csX0" fmla="*/ 819150 w 1290637"/>
              <a:gd name="csY0" fmla="*/ 0 h 733425"/>
              <a:gd name="csX1" fmla="*/ 390525 w 1290637"/>
              <a:gd name="csY1" fmla="*/ 242888 h 733425"/>
              <a:gd name="csX2" fmla="*/ 14287 w 1290637"/>
              <a:gd name="csY2" fmla="*/ 490538 h 733425"/>
              <a:gd name="csX3" fmla="*/ 33337 w 1290637"/>
              <a:gd name="csY3" fmla="*/ 519113 h 733425"/>
              <a:gd name="csX4" fmla="*/ 0 w 1290637"/>
              <a:gd name="csY4" fmla="*/ 600075 h 733425"/>
              <a:gd name="csX5" fmla="*/ 0 w 1290637"/>
              <a:gd name="csY5" fmla="*/ 623888 h 733425"/>
              <a:gd name="csX6" fmla="*/ 42862 w 1290637"/>
              <a:gd name="csY6" fmla="*/ 628650 h 733425"/>
              <a:gd name="csX7" fmla="*/ 233362 w 1290637"/>
              <a:gd name="csY7" fmla="*/ 614363 h 733425"/>
              <a:gd name="csX8" fmla="*/ 314325 w 1290637"/>
              <a:gd name="csY8" fmla="*/ 614363 h 733425"/>
              <a:gd name="csX9" fmla="*/ 600075 w 1290637"/>
              <a:gd name="csY9" fmla="*/ 676275 h 733425"/>
              <a:gd name="csX10" fmla="*/ 785812 w 1290637"/>
              <a:gd name="csY10" fmla="*/ 733425 h 733425"/>
              <a:gd name="csX11" fmla="*/ 1004887 w 1290637"/>
              <a:gd name="csY11" fmla="*/ 728663 h 733425"/>
              <a:gd name="csX12" fmla="*/ 1076325 w 1290637"/>
              <a:gd name="csY12" fmla="*/ 600075 h 733425"/>
              <a:gd name="csX13" fmla="*/ 1204912 w 1290637"/>
              <a:gd name="csY13" fmla="*/ 623888 h 733425"/>
              <a:gd name="csX14" fmla="*/ 1204912 w 1290637"/>
              <a:gd name="csY14" fmla="*/ 642938 h 733425"/>
              <a:gd name="csX15" fmla="*/ 1290637 w 1290637"/>
              <a:gd name="csY15" fmla="*/ 628650 h 733425"/>
              <a:gd name="csX16" fmla="*/ 1176337 w 1290637"/>
              <a:gd name="csY16" fmla="*/ 481013 h 733425"/>
              <a:gd name="csX17" fmla="*/ 990600 w 1290637"/>
              <a:gd name="csY17" fmla="*/ 223838 h 733425"/>
              <a:gd name="csX18" fmla="*/ 819150 w 1290637"/>
              <a:gd name="csY18" fmla="*/ 0 h 7334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1290637" h="733425">
                <a:moveTo>
                  <a:pt x="819150" y="0"/>
                </a:moveTo>
                <a:lnTo>
                  <a:pt x="390525" y="242888"/>
                </a:lnTo>
                <a:lnTo>
                  <a:pt x="14287" y="490538"/>
                </a:lnTo>
                <a:lnTo>
                  <a:pt x="33337" y="519113"/>
                </a:lnTo>
                <a:lnTo>
                  <a:pt x="0" y="600075"/>
                </a:lnTo>
                <a:lnTo>
                  <a:pt x="0" y="623888"/>
                </a:lnTo>
                <a:lnTo>
                  <a:pt x="42862" y="628650"/>
                </a:lnTo>
                <a:lnTo>
                  <a:pt x="233362" y="614363"/>
                </a:lnTo>
                <a:lnTo>
                  <a:pt x="314325" y="614363"/>
                </a:lnTo>
                <a:lnTo>
                  <a:pt x="600075" y="676275"/>
                </a:lnTo>
                <a:lnTo>
                  <a:pt x="785812" y="733425"/>
                </a:lnTo>
                <a:lnTo>
                  <a:pt x="1004887" y="728663"/>
                </a:lnTo>
                <a:lnTo>
                  <a:pt x="1076325" y="600075"/>
                </a:lnTo>
                <a:lnTo>
                  <a:pt x="1204912" y="623888"/>
                </a:lnTo>
                <a:lnTo>
                  <a:pt x="1204912" y="642938"/>
                </a:lnTo>
                <a:lnTo>
                  <a:pt x="1290637" y="628650"/>
                </a:lnTo>
                <a:lnTo>
                  <a:pt x="1176337" y="481013"/>
                </a:lnTo>
                <a:lnTo>
                  <a:pt x="990600" y="223838"/>
                </a:lnTo>
                <a:lnTo>
                  <a:pt x="819150" y="0"/>
                </a:lnTo>
                <a:close/>
              </a:path>
            </a:pathLst>
          </a:custGeom>
          <a:solidFill>
            <a:srgbClr val="FF0000">
              <a:alpha val="20000"/>
            </a:srgbClr>
          </a:solidFill>
          <a:ln w="1905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US"/>
          </a:p>
        </p:txBody>
      </p:sp>
      <p:sp>
        <p:nvSpPr>
          <p:cNvPr id="7" name="Freeform: Shape 6">
            <a:extLst>
              <a:ext uri="{FF2B5EF4-FFF2-40B4-BE49-F238E27FC236}">
                <a16:creationId xmlns:a16="http://schemas.microsoft.com/office/drawing/2014/main" id="{0EF79CD1-B0D0-E8F7-1B98-E36D11BACBA5}"/>
              </a:ext>
            </a:extLst>
          </p:cNvPr>
          <p:cNvSpPr/>
          <p:nvPr/>
        </p:nvSpPr>
        <p:spPr>
          <a:xfrm>
            <a:off x="6465538" y="1682750"/>
            <a:ext cx="1335765" cy="811464"/>
          </a:xfrm>
          <a:custGeom>
            <a:avLst/>
            <a:gdLst>
              <a:gd name="csX0" fmla="*/ 0 w 1454150"/>
              <a:gd name="csY0" fmla="*/ 25400 h 825500"/>
              <a:gd name="csX1" fmla="*/ 368300 w 1454150"/>
              <a:gd name="csY1" fmla="*/ 387350 h 825500"/>
              <a:gd name="csX2" fmla="*/ 520700 w 1454150"/>
              <a:gd name="csY2" fmla="*/ 520700 h 825500"/>
              <a:gd name="csX3" fmla="*/ 603250 w 1454150"/>
              <a:gd name="csY3" fmla="*/ 736600 h 825500"/>
              <a:gd name="csX4" fmla="*/ 673100 w 1454150"/>
              <a:gd name="csY4" fmla="*/ 660400 h 825500"/>
              <a:gd name="csX5" fmla="*/ 749300 w 1454150"/>
              <a:gd name="csY5" fmla="*/ 666750 h 825500"/>
              <a:gd name="csX6" fmla="*/ 781050 w 1454150"/>
              <a:gd name="csY6" fmla="*/ 654050 h 825500"/>
              <a:gd name="csX7" fmla="*/ 863600 w 1454150"/>
              <a:gd name="csY7" fmla="*/ 717550 h 825500"/>
              <a:gd name="csX8" fmla="*/ 958850 w 1454150"/>
              <a:gd name="csY8" fmla="*/ 787400 h 825500"/>
              <a:gd name="csX9" fmla="*/ 1003300 w 1454150"/>
              <a:gd name="csY9" fmla="*/ 819150 h 825500"/>
              <a:gd name="csX10" fmla="*/ 1098550 w 1454150"/>
              <a:gd name="csY10" fmla="*/ 825500 h 825500"/>
              <a:gd name="csX11" fmla="*/ 1174750 w 1454150"/>
              <a:gd name="csY11" fmla="*/ 825500 h 825500"/>
              <a:gd name="csX12" fmla="*/ 1231900 w 1454150"/>
              <a:gd name="csY12" fmla="*/ 825500 h 825500"/>
              <a:gd name="csX13" fmla="*/ 1270000 w 1454150"/>
              <a:gd name="csY13" fmla="*/ 793750 h 825500"/>
              <a:gd name="csX14" fmla="*/ 1276350 w 1454150"/>
              <a:gd name="csY14" fmla="*/ 762000 h 825500"/>
              <a:gd name="csX15" fmla="*/ 1276350 w 1454150"/>
              <a:gd name="csY15" fmla="*/ 736600 h 825500"/>
              <a:gd name="csX16" fmla="*/ 1327150 w 1454150"/>
              <a:gd name="csY16" fmla="*/ 717550 h 825500"/>
              <a:gd name="csX17" fmla="*/ 1384300 w 1454150"/>
              <a:gd name="csY17" fmla="*/ 717550 h 825500"/>
              <a:gd name="csX18" fmla="*/ 1409700 w 1454150"/>
              <a:gd name="csY18" fmla="*/ 692150 h 825500"/>
              <a:gd name="csX19" fmla="*/ 1409700 w 1454150"/>
              <a:gd name="csY19" fmla="*/ 590550 h 825500"/>
              <a:gd name="csX20" fmla="*/ 1454150 w 1454150"/>
              <a:gd name="csY20" fmla="*/ 558800 h 825500"/>
              <a:gd name="csX21" fmla="*/ 1428750 w 1454150"/>
              <a:gd name="csY21" fmla="*/ 539750 h 825500"/>
              <a:gd name="csX22" fmla="*/ 1282700 w 1454150"/>
              <a:gd name="csY22" fmla="*/ 552450 h 825500"/>
              <a:gd name="csX23" fmla="*/ 1282700 w 1454150"/>
              <a:gd name="csY23" fmla="*/ 508000 h 825500"/>
              <a:gd name="csX24" fmla="*/ 1085850 w 1454150"/>
              <a:gd name="csY24" fmla="*/ 520700 h 825500"/>
              <a:gd name="csX25" fmla="*/ 946150 w 1454150"/>
              <a:gd name="csY25" fmla="*/ 450850 h 825500"/>
              <a:gd name="csX26" fmla="*/ 920750 w 1454150"/>
              <a:gd name="csY26" fmla="*/ 393700 h 825500"/>
              <a:gd name="csX27" fmla="*/ 958850 w 1454150"/>
              <a:gd name="csY27" fmla="*/ 361950 h 825500"/>
              <a:gd name="csX28" fmla="*/ 914400 w 1454150"/>
              <a:gd name="csY28" fmla="*/ 317500 h 825500"/>
              <a:gd name="csX29" fmla="*/ 971550 w 1454150"/>
              <a:gd name="csY29" fmla="*/ 304800 h 825500"/>
              <a:gd name="csX30" fmla="*/ 1054100 w 1454150"/>
              <a:gd name="csY30" fmla="*/ 209550 h 825500"/>
              <a:gd name="csX31" fmla="*/ 1079500 w 1454150"/>
              <a:gd name="csY31" fmla="*/ 234950 h 825500"/>
              <a:gd name="csX32" fmla="*/ 1104900 w 1454150"/>
              <a:gd name="csY32" fmla="*/ 234950 h 825500"/>
              <a:gd name="csX33" fmla="*/ 1136650 w 1454150"/>
              <a:gd name="csY33" fmla="*/ 234950 h 825500"/>
              <a:gd name="csX34" fmla="*/ 1206500 w 1454150"/>
              <a:gd name="csY34" fmla="*/ 139700 h 825500"/>
              <a:gd name="csX35" fmla="*/ 939800 w 1454150"/>
              <a:gd name="csY35" fmla="*/ 0 h 825500"/>
              <a:gd name="csX36" fmla="*/ 876300 w 1454150"/>
              <a:gd name="csY36" fmla="*/ 25400 h 825500"/>
              <a:gd name="csX37" fmla="*/ 368300 w 1454150"/>
              <a:gd name="csY37" fmla="*/ 31750 h 825500"/>
              <a:gd name="csX38" fmla="*/ 0 w 1454150"/>
              <a:gd name="csY38" fmla="*/ 25400 h 825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Lst>
            <a:rect l="l" t="t" r="r" b="b"/>
            <a:pathLst>
              <a:path w="1454150" h="825500">
                <a:moveTo>
                  <a:pt x="0" y="25400"/>
                </a:moveTo>
                <a:lnTo>
                  <a:pt x="368300" y="387350"/>
                </a:lnTo>
                <a:lnTo>
                  <a:pt x="520700" y="520700"/>
                </a:lnTo>
                <a:lnTo>
                  <a:pt x="603250" y="736600"/>
                </a:lnTo>
                <a:lnTo>
                  <a:pt x="673100" y="660400"/>
                </a:lnTo>
                <a:lnTo>
                  <a:pt x="749300" y="666750"/>
                </a:lnTo>
                <a:lnTo>
                  <a:pt x="781050" y="654050"/>
                </a:lnTo>
                <a:lnTo>
                  <a:pt x="863600" y="717550"/>
                </a:lnTo>
                <a:lnTo>
                  <a:pt x="958850" y="787400"/>
                </a:lnTo>
                <a:lnTo>
                  <a:pt x="1003300" y="819150"/>
                </a:lnTo>
                <a:lnTo>
                  <a:pt x="1098550" y="825500"/>
                </a:lnTo>
                <a:lnTo>
                  <a:pt x="1174750" y="825500"/>
                </a:lnTo>
                <a:lnTo>
                  <a:pt x="1231900" y="825500"/>
                </a:lnTo>
                <a:lnTo>
                  <a:pt x="1270000" y="793750"/>
                </a:lnTo>
                <a:lnTo>
                  <a:pt x="1276350" y="762000"/>
                </a:lnTo>
                <a:lnTo>
                  <a:pt x="1276350" y="736600"/>
                </a:lnTo>
                <a:lnTo>
                  <a:pt x="1327150" y="717550"/>
                </a:lnTo>
                <a:lnTo>
                  <a:pt x="1384300" y="717550"/>
                </a:lnTo>
                <a:lnTo>
                  <a:pt x="1409700" y="692150"/>
                </a:lnTo>
                <a:lnTo>
                  <a:pt x="1409700" y="590550"/>
                </a:lnTo>
                <a:lnTo>
                  <a:pt x="1454150" y="558800"/>
                </a:lnTo>
                <a:lnTo>
                  <a:pt x="1428750" y="539750"/>
                </a:lnTo>
                <a:lnTo>
                  <a:pt x="1282700" y="552450"/>
                </a:lnTo>
                <a:lnTo>
                  <a:pt x="1282700" y="508000"/>
                </a:lnTo>
                <a:lnTo>
                  <a:pt x="1085850" y="520700"/>
                </a:lnTo>
                <a:lnTo>
                  <a:pt x="946150" y="450850"/>
                </a:lnTo>
                <a:lnTo>
                  <a:pt x="920750" y="393700"/>
                </a:lnTo>
                <a:lnTo>
                  <a:pt x="958850" y="361950"/>
                </a:lnTo>
                <a:lnTo>
                  <a:pt x="914400" y="317500"/>
                </a:lnTo>
                <a:lnTo>
                  <a:pt x="971550" y="304800"/>
                </a:lnTo>
                <a:lnTo>
                  <a:pt x="1054100" y="209550"/>
                </a:lnTo>
                <a:lnTo>
                  <a:pt x="1079500" y="234950"/>
                </a:lnTo>
                <a:lnTo>
                  <a:pt x="1104900" y="234950"/>
                </a:lnTo>
                <a:lnTo>
                  <a:pt x="1136650" y="234950"/>
                </a:lnTo>
                <a:lnTo>
                  <a:pt x="1206500" y="139700"/>
                </a:lnTo>
                <a:lnTo>
                  <a:pt x="939800" y="0"/>
                </a:lnTo>
                <a:lnTo>
                  <a:pt x="876300" y="25400"/>
                </a:lnTo>
                <a:lnTo>
                  <a:pt x="368300" y="31750"/>
                </a:lnTo>
                <a:lnTo>
                  <a:pt x="0" y="25400"/>
                </a:lnTo>
                <a:close/>
              </a:path>
            </a:pathLst>
          </a:custGeom>
          <a:solidFill>
            <a:srgbClr val="00B050">
              <a:alpha val="20000"/>
            </a:srgbClr>
          </a:solidFill>
          <a:ln w="19050">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Shape 7">
            <a:extLst>
              <a:ext uri="{FF2B5EF4-FFF2-40B4-BE49-F238E27FC236}">
                <a16:creationId xmlns:a16="http://schemas.microsoft.com/office/drawing/2014/main" id="{C3E547CA-7B1D-CD6B-9A61-82C52A37F4BA}"/>
              </a:ext>
            </a:extLst>
          </p:cNvPr>
          <p:cNvSpPr/>
          <p:nvPr/>
        </p:nvSpPr>
        <p:spPr>
          <a:xfrm>
            <a:off x="6022473" y="569422"/>
            <a:ext cx="1291558" cy="1154560"/>
          </a:xfrm>
          <a:custGeom>
            <a:avLst/>
            <a:gdLst>
              <a:gd name="csX0" fmla="*/ 0 w 1403350"/>
              <a:gd name="csY0" fmla="*/ 476250 h 1117600"/>
              <a:gd name="csX1" fmla="*/ 355600 w 1403350"/>
              <a:gd name="csY1" fmla="*/ 349250 h 1117600"/>
              <a:gd name="csX2" fmla="*/ 584200 w 1403350"/>
              <a:gd name="csY2" fmla="*/ 196850 h 1117600"/>
              <a:gd name="csX3" fmla="*/ 565150 w 1403350"/>
              <a:gd name="csY3" fmla="*/ 50800 h 1117600"/>
              <a:gd name="csX4" fmla="*/ 647700 w 1403350"/>
              <a:gd name="csY4" fmla="*/ 0 h 1117600"/>
              <a:gd name="csX5" fmla="*/ 850900 w 1403350"/>
              <a:gd name="csY5" fmla="*/ 19050 h 1117600"/>
              <a:gd name="csX6" fmla="*/ 977900 w 1403350"/>
              <a:gd name="csY6" fmla="*/ 165100 h 1117600"/>
              <a:gd name="csX7" fmla="*/ 958850 w 1403350"/>
              <a:gd name="csY7" fmla="*/ 273050 h 1117600"/>
              <a:gd name="csX8" fmla="*/ 984250 w 1403350"/>
              <a:gd name="csY8" fmla="*/ 273050 h 1117600"/>
              <a:gd name="csX9" fmla="*/ 965200 w 1403350"/>
              <a:gd name="csY9" fmla="*/ 298450 h 1117600"/>
              <a:gd name="csX10" fmla="*/ 958850 w 1403350"/>
              <a:gd name="csY10" fmla="*/ 323850 h 1117600"/>
              <a:gd name="csX11" fmla="*/ 927100 w 1403350"/>
              <a:gd name="csY11" fmla="*/ 412750 h 1117600"/>
              <a:gd name="csX12" fmla="*/ 952500 w 1403350"/>
              <a:gd name="csY12" fmla="*/ 482600 h 1117600"/>
              <a:gd name="csX13" fmla="*/ 933450 w 1403350"/>
              <a:gd name="csY13" fmla="*/ 635000 h 1117600"/>
              <a:gd name="csX14" fmla="*/ 1276350 w 1403350"/>
              <a:gd name="csY14" fmla="*/ 920750 h 1117600"/>
              <a:gd name="csX15" fmla="*/ 1403350 w 1403350"/>
              <a:gd name="csY15" fmla="*/ 1073150 h 1117600"/>
              <a:gd name="csX16" fmla="*/ 1371600 w 1403350"/>
              <a:gd name="csY16" fmla="*/ 1104900 h 1117600"/>
              <a:gd name="csX17" fmla="*/ 958850 w 1403350"/>
              <a:gd name="csY17" fmla="*/ 1117600 h 1117600"/>
              <a:gd name="csX18" fmla="*/ 469900 w 1403350"/>
              <a:gd name="csY18" fmla="*/ 1104900 h 1117600"/>
              <a:gd name="csX19" fmla="*/ 0 w 1403350"/>
              <a:gd name="csY19" fmla="*/ 476250 h 11176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1403350" h="1117600">
                <a:moveTo>
                  <a:pt x="0" y="476250"/>
                </a:moveTo>
                <a:lnTo>
                  <a:pt x="355600" y="349250"/>
                </a:lnTo>
                <a:lnTo>
                  <a:pt x="584200" y="196850"/>
                </a:lnTo>
                <a:lnTo>
                  <a:pt x="565150" y="50800"/>
                </a:lnTo>
                <a:lnTo>
                  <a:pt x="647700" y="0"/>
                </a:lnTo>
                <a:lnTo>
                  <a:pt x="850900" y="19050"/>
                </a:lnTo>
                <a:lnTo>
                  <a:pt x="977900" y="165100"/>
                </a:lnTo>
                <a:lnTo>
                  <a:pt x="958850" y="273050"/>
                </a:lnTo>
                <a:lnTo>
                  <a:pt x="984250" y="273050"/>
                </a:lnTo>
                <a:lnTo>
                  <a:pt x="965200" y="298450"/>
                </a:lnTo>
                <a:lnTo>
                  <a:pt x="958850" y="323850"/>
                </a:lnTo>
                <a:lnTo>
                  <a:pt x="927100" y="412750"/>
                </a:lnTo>
                <a:lnTo>
                  <a:pt x="952500" y="482600"/>
                </a:lnTo>
                <a:lnTo>
                  <a:pt x="933450" y="635000"/>
                </a:lnTo>
                <a:lnTo>
                  <a:pt x="1276350" y="920750"/>
                </a:lnTo>
                <a:lnTo>
                  <a:pt x="1403350" y="1073150"/>
                </a:lnTo>
                <a:lnTo>
                  <a:pt x="1371600" y="1104900"/>
                </a:lnTo>
                <a:lnTo>
                  <a:pt x="958850" y="1117600"/>
                </a:lnTo>
                <a:lnTo>
                  <a:pt x="469900" y="1104900"/>
                </a:lnTo>
                <a:lnTo>
                  <a:pt x="0" y="476250"/>
                </a:lnTo>
                <a:close/>
              </a:path>
            </a:pathLst>
          </a:custGeom>
          <a:solidFill>
            <a:schemeClr val="accent1">
              <a:alpha val="20000"/>
            </a:schemeClr>
          </a:solidFill>
          <a:ln w="19050">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513DB948-9E82-2720-8676-6208FCF66CE1}"/>
              </a:ext>
            </a:extLst>
          </p:cNvPr>
          <p:cNvSpPr/>
          <p:nvPr/>
        </p:nvSpPr>
        <p:spPr>
          <a:xfrm>
            <a:off x="7289800" y="1804466"/>
            <a:ext cx="682625" cy="457722"/>
          </a:xfrm>
          <a:custGeom>
            <a:avLst/>
            <a:gdLst>
              <a:gd name="csX0" fmla="*/ 61912 w 719137"/>
              <a:gd name="csY0" fmla="*/ 347663 h 452438"/>
              <a:gd name="csX1" fmla="*/ 14287 w 719137"/>
              <a:gd name="csY1" fmla="*/ 280988 h 452438"/>
              <a:gd name="csX2" fmla="*/ 42862 w 719137"/>
              <a:gd name="csY2" fmla="*/ 238125 h 452438"/>
              <a:gd name="csX3" fmla="*/ 0 w 719137"/>
              <a:gd name="csY3" fmla="*/ 190500 h 452438"/>
              <a:gd name="csX4" fmla="*/ 66675 w 719137"/>
              <a:gd name="csY4" fmla="*/ 171450 h 452438"/>
              <a:gd name="csX5" fmla="*/ 142875 w 719137"/>
              <a:gd name="csY5" fmla="*/ 85725 h 452438"/>
              <a:gd name="csX6" fmla="*/ 161925 w 719137"/>
              <a:gd name="csY6" fmla="*/ 104775 h 452438"/>
              <a:gd name="csX7" fmla="*/ 214312 w 719137"/>
              <a:gd name="csY7" fmla="*/ 104775 h 452438"/>
              <a:gd name="csX8" fmla="*/ 304800 w 719137"/>
              <a:gd name="csY8" fmla="*/ 0 h 452438"/>
              <a:gd name="csX9" fmla="*/ 719137 w 719137"/>
              <a:gd name="csY9" fmla="*/ 233363 h 452438"/>
              <a:gd name="csX10" fmla="*/ 657225 w 719137"/>
              <a:gd name="csY10" fmla="*/ 242888 h 452438"/>
              <a:gd name="csX11" fmla="*/ 628650 w 719137"/>
              <a:gd name="csY11" fmla="*/ 285750 h 452438"/>
              <a:gd name="csX12" fmla="*/ 695325 w 719137"/>
              <a:gd name="csY12" fmla="*/ 342900 h 452438"/>
              <a:gd name="csX13" fmla="*/ 676275 w 719137"/>
              <a:gd name="csY13" fmla="*/ 395288 h 452438"/>
              <a:gd name="csX14" fmla="*/ 638175 w 719137"/>
              <a:gd name="csY14" fmla="*/ 452438 h 452438"/>
              <a:gd name="csX15" fmla="*/ 595312 w 719137"/>
              <a:gd name="csY15" fmla="*/ 452438 h 452438"/>
              <a:gd name="csX16" fmla="*/ 523875 w 719137"/>
              <a:gd name="csY16" fmla="*/ 452438 h 452438"/>
              <a:gd name="csX17" fmla="*/ 542925 w 719137"/>
              <a:gd name="csY17" fmla="*/ 428625 h 452438"/>
              <a:gd name="csX18" fmla="*/ 528637 w 719137"/>
              <a:gd name="csY18" fmla="*/ 409575 h 452438"/>
              <a:gd name="csX19" fmla="*/ 376237 w 719137"/>
              <a:gd name="csY19" fmla="*/ 423863 h 452438"/>
              <a:gd name="csX20" fmla="*/ 376237 w 719137"/>
              <a:gd name="csY20" fmla="*/ 385763 h 452438"/>
              <a:gd name="csX21" fmla="*/ 171450 w 719137"/>
              <a:gd name="csY21" fmla="*/ 385763 h 452438"/>
              <a:gd name="csX22" fmla="*/ 61912 w 719137"/>
              <a:gd name="csY22" fmla="*/ 347663 h 45243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719137" h="452438">
                <a:moveTo>
                  <a:pt x="61912" y="347663"/>
                </a:moveTo>
                <a:lnTo>
                  <a:pt x="14287" y="280988"/>
                </a:lnTo>
                <a:lnTo>
                  <a:pt x="42862" y="238125"/>
                </a:lnTo>
                <a:lnTo>
                  <a:pt x="0" y="190500"/>
                </a:lnTo>
                <a:lnTo>
                  <a:pt x="66675" y="171450"/>
                </a:lnTo>
                <a:lnTo>
                  <a:pt x="142875" y="85725"/>
                </a:lnTo>
                <a:lnTo>
                  <a:pt x="161925" y="104775"/>
                </a:lnTo>
                <a:lnTo>
                  <a:pt x="214312" y="104775"/>
                </a:lnTo>
                <a:lnTo>
                  <a:pt x="304800" y="0"/>
                </a:lnTo>
                <a:lnTo>
                  <a:pt x="719137" y="233363"/>
                </a:lnTo>
                <a:lnTo>
                  <a:pt x="657225" y="242888"/>
                </a:lnTo>
                <a:lnTo>
                  <a:pt x="628650" y="285750"/>
                </a:lnTo>
                <a:lnTo>
                  <a:pt x="695325" y="342900"/>
                </a:lnTo>
                <a:lnTo>
                  <a:pt x="676275" y="395288"/>
                </a:lnTo>
                <a:lnTo>
                  <a:pt x="638175" y="452438"/>
                </a:lnTo>
                <a:lnTo>
                  <a:pt x="595312" y="452438"/>
                </a:lnTo>
                <a:lnTo>
                  <a:pt x="523875" y="452438"/>
                </a:lnTo>
                <a:lnTo>
                  <a:pt x="542925" y="428625"/>
                </a:lnTo>
                <a:lnTo>
                  <a:pt x="528637" y="409575"/>
                </a:lnTo>
                <a:lnTo>
                  <a:pt x="376237" y="423863"/>
                </a:lnTo>
                <a:lnTo>
                  <a:pt x="376237" y="385763"/>
                </a:lnTo>
                <a:lnTo>
                  <a:pt x="171450" y="385763"/>
                </a:lnTo>
                <a:lnTo>
                  <a:pt x="61912" y="347663"/>
                </a:lnTo>
                <a:close/>
              </a:path>
            </a:pathLst>
          </a:custGeom>
          <a:solidFill>
            <a:srgbClr val="FF0000">
              <a:alpha val="20000"/>
            </a:srgbClr>
          </a:solid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8FFE8A83-8C98-447C-9609-7C27D964912A}"/>
              </a:ext>
            </a:extLst>
          </p:cNvPr>
          <p:cNvSpPr/>
          <p:nvPr/>
        </p:nvSpPr>
        <p:spPr>
          <a:xfrm>
            <a:off x="8228203" y="2368741"/>
            <a:ext cx="272044" cy="430237"/>
          </a:xfrm>
          <a:custGeom>
            <a:avLst/>
            <a:gdLst>
              <a:gd name="csX0" fmla="*/ 40481 w 297656"/>
              <a:gd name="csY0" fmla="*/ 0 h 440531"/>
              <a:gd name="csX1" fmla="*/ 71437 w 297656"/>
              <a:gd name="csY1" fmla="*/ 100013 h 440531"/>
              <a:gd name="csX2" fmla="*/ 59531 w 297656"/>
              <a:gd name="csY2" fmla="*/ 211931 h 440531"/>
              <a:gd name="csX3" fmla="*/ 50006 w 297656"/>
              <a:gd name="csY3" fmla="*/ 254794 h 440531"/>
              <a:gd name="csX4" fmla="*/ 0 w 297656"/>
              <a:gd name="csY4" fmla="*/ 285750 h 440531"/>
              <a:gd name="csX5" fmla="*/ 14287 w 297656"/>
              <a:gd name="csY5" fmla="*/ 304800 h 440531"/>
              <a:gd name="csX6" fmla="*/ 64293 w 297656"/>
              <a:gd name="csY6" fmla="*/ 328613 h 440531"/>
              <a:gd name="csX7" fmla="*/ 95250 w 297656"/>
              <a:gd name="csY7" fmla="*/ 323850 h 440531"/>
              <a:gd name="csX8" fmla="*/ 100012 w 297656"/>
              <a:gd name="csY8" fmla="*/ 338138 h 440531"/>
              <a:gd name="csX9" fmla="*/ 147637 w 297656"/>
              <a:gd name="csY9" fmla="*/ 347663 h 440531"/>
              <a:gd name="csX10" fmla="*/ 157162 w 297656"/>
              <a:gd name="csY10" fmla="*/ 440531 h 440531"/>
              <a:gd name="csX11" fmla="*/ 297656 w 297656"/>
              <a:gd name="csY11" fmla="*/ 392906 h 440531"/>
              <a:gd name="csX12" fmla="*/ 295275 w 297656"/>
              <a:gd name="csY12" fmla="*/ 183356 h 440531"/>
              <a:gd name="csX13" fmla="*/ 235743 w 297656"/>
              <a:gd name="csY13" fmla="*/ 180975 h 440531"/>
              <a:gd name="csX14" fmla="*/ 40481 w 297656"/>
              <a:gd name="csY14" fmla="*/ 0 h 4405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297656" h="440531">
                <a:moveTo>
                  <a:pt x="40481" y="0"/>
                </a:moveTo>
                <a:lnTo>
                  <a:pt x="71437" y="100013"/>
                </a:lnTo>
                <a:lnTo>
                  <a:pt x="59531" y="211931"/>
                </a:lnTo>
                <a:lnTo>
                  <a:pt x="50006" y="254794"/>
                </a:lnTo>
                <a:lnTo>
                  <a:pt x="0" y="285750"/>
                </a:lnTo>
                <a:lnTo>
                  <a:pt x="14287" y="304800"/>
                </a:lnTo>
                <a:lnTo>
                  <a:pt x="64293" y="328613"/>
                </a:lnTo>
                <a:lnTo>
                  <a:pt x="95250" y="323850"/>
                </a:lnTo>
                <a:lnTo>
                  <a:pt x="100012" y="338138"/>
                </a:lnTo>
                <a:lnTo>
                  <a:pt x="147637" y="347663"/>
                </a:lnTo>
                <a:lnTo>
                  <a:pt x="157162" y="440531"/>
                </a:lnTo>
                <a:lnTo>
                  <a:pt x="297656" y="392906"/>
                </a:lnTo>
                <a:cubicBezTo>
                  <a:pt x="296862" y="323056"/>
                  <a:pt x="296069" y="253206"/>
                  <a:pt x="295275" y="183356"/>
                </a:cubicBezTo>
                <a:lnTo>
                  <a:pt x="235743" y="180975"/>
                </a:lnTo>
                <a:lnTo>
                  <a:pt x="40481" y="0"/>
                </a:lnTo>
                <a:close/>
              </a:path>
            </a:pathLst>
          </a:custGeom>
          <a:solidFill>
            <a:srgbClr val="0070C0">
              <a:alpha val="20000"/>
            </a:srgbClr>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Right 16">
            <a:extLst>
              <a:ext uri="{FF2B5EF4-FFF2-40B4-BE49-F238E27FC236}">
                <a16:creationId xmlns:a16="http://schemas.microsoft.com/office/drawing/2014/main" id="{FCB77192-E3B6-BF55-A7F4-B9AC2233A613}"/>
              </a:ext>
            </a:extLst>
          </p:cNvPr>
          <p:cNvSpPr/>
          <p:nvPr/>
        </p:nvSpPr>
        <p:spPr>
          <a:xfrm rot="20614465">
            <a:off x="8487169" y="2563474"/>
            <a:ext cx="345720" cy="83890"/>
          </a:xfrm>
          <a:prstGeom prst="rightArrow">
            <a:avLst>
              <a:gd name="adj1" fmla="val 11907"/>
              <a:gd name="adj2" fmla="val 76665"/>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Callout: Line 19">
            <a:extLst>
              <a:ext uri="{FF2B5EF4-FFF2-40B4-BE49-F238E27FC236}">
                <a16:creationId xmlns:a16="http://schemas.microsoft.com/office/drawing/2014/main" id="{05CBC0CD-645C-17E9-5E9B-9541FD14DECD}"/>
              </a:ext>
            </a:extLst>
          </p:cNvPr>
          <p:cNvSpPr/>
          <p:nvPr/>
        </p:nvSpPr>
        <p:spPr>
          <a:xfrm>
            <a:off x="9062469" y="2679004"/>
            <a:ext cx="1438856" cy="239949"/>
          </a:xfrm>
          <a:prstGeom prst="borderCallout1">
            <a:avLst>
              <a:gd name="adj1" fmla="val 46689"/>
              <a:gd name="adj2" fmla="val 644"/>
              <a:gd name="adj3" fmla="val 1604"/>
              <a:gd name="adj4" fmla="val -38947"/>
            </a:avLst>
          </a:prstGeom>
          <a:solidFill>
            <a:srgbClr val="FFFFFF">
              <a:alpha val="5019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a:solidFill>
                  <a:schemeClr val="tx1"/>
                </a:solidFill>
                <a:latin typeface="Montserrat" pitchFamily="2" charset="0"/>
              </a:rPr>
              <a:t>JR Lewis ES to Williams ES</a:t>
            </a:r>
          </a:p>
        </p:txBody>
      </p:sp>
      <p:sp>
        <p:nvSpPr>
          <p:cNvPr id="46" name="Arrow: Right 45">
            <a:extLst>
              <a:ext uri="{FF2B5EF4-FFF2-40B4-BE49-F238E27FC236}">
                <a16:creationId xmlns:a16="http://schemas.microsoft.com/office/drawing/2014/main" id="{66CEFA34-E91B-3B08-5585-33DF3C32DD56}"/>
              </a:ext>
            </a:extLst>
          </p:cNvPr>
          <p:cNvSpPr/>
          <p:nvPr/>
        </p:nvSpPr>
        <p:spPr>
          <a:xfrm rot="4042492">
            <a:off x="6932954" y="2249051"/>
            <a:ext cx="368770" cy="140188"/>
          </a:xfrm>
          <a:prstGeom prst="rightArrow">
            <a:avLst>
              <a:gd name="adj1" fmla="val 11907"/>
              <a:gd name="adj2" fmla="val 76665"/>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Arrow: Right 57">
            <a:extLst>
              <a:ext uri="{FF2B5EF4-FFF2-40B4-BE49-F238E27FC236}">
                <a16:creationId xmlns:a16="http://schemas.microsoft.com/office/drawing/2014/main" id="{AB156874-1B1F-141D-E9AE-0EDD077E5149}"/>
              </a:ext>
            </a:extLst>
          </p:cNvPr>
          <p:cNvSpPr/>
          <p:nvPr/>
        </p:nvSpPr>
        <p:spPr>
          <a:xfrm rot="4131481">
            <a:off x="7622100" y="2276221"/>
            <a:ext cx="436912" cy="139232"/>
          </a:xfrm>
          <a:prstGeom prst="rightArrow">
            <a:avLst>
              <a:gd name="adj1" fmla="val 11907"/>
              <a:gd name="adj2" fmla="val 76665"/>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Arrow: Right 53">
            <a:extLst>
              <a:ext uri="{FF2B5EF4-FFF2-40B4-BE49-F238E27FC236}">
                <a16:creationId xmlns:a16="http://schemas.microsoft.com/office/drawing/2014/main" id="{EFFB2512-3B12-54C5-6D3C-B80A179B2554}"/>
              </a:ext>
            </a:extLst>
          </p:cNvPr>
          <p:cNvSpPr/>
          <p:nvPr/>
        </p:nvSpPr>
        <p:spPr>
          <a:xfrm>
            <a:off x="6686282" y="1067816"/>
            <a:ext cx="424223" cy="175767"/>
          </a:xfrm>
          <a:prstGeom prst="rightArrow">
            <a:avLst>
              <a:gd name="adj1" fmla="val 11907"/>
              <a:gd name="adj2" fmla="val 76665"/>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Arrow: Right 54">
            <a:extLst>
              <a:ext uri="{FF2B5EF4-FFF2-40B4-BE49-F238E27FC236}">
                <a16:creationId xmlns:a16="http://schemas.microsoft.com/office/drawing/2014/main" id="{C30E51D7-73A9-515A-BF9F-45897D303EBD}"/>
              </a:ext>
            </a:extLst>
          </p:cNvPr>
          <p:cNvSpPr/>
          <p:nvPr/>
        </p:nvSpPr>
        <p:spPr>
          <a:xfrm rot="3220526">
            <a:off x="5955817" y="1894654"/>
            <a:ext cx="597218" cy="140701"/>
          </a:xfrm>
          <a:prstGeom prst="rightArrow">
            <a:avLst>
              <a:gd name="adj1" fmla="val 11907"/>
              <a:gd name="adj2" fmla="val 76665"/>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Callout: Line 34">
            <a:extLst>
              <a:ext uri="{FF2B5EF4-FFF2-40B4-BE49-F238E27FC236}">
                <a16:creationId xmlns:a16="http://schemas.microsoft.com/office/drawing/2014/main" id="{D6F8B14C-4B2F-60CF-9B4C-2AFC91BE9DE1}"/>
              </a:ext>
            </a:extLst>
          </p:cNvPr>
          <p:cNvSpPr/>
          <p:nvPr/>
        </p:nvSpPr>
        <p:spPr>
          <a:xfrm>
            <a:off x="8057936" y="2035969"/>
            <a:ext cx="1438856" cy="239949"/>
          </a:xfrm>
          <a:prstGeom prst="borderCallout1">
            <a:avLst>
              <a:gd name="adj1" fmla="val 46689"/>
              <a:gd name="adj2" fmla="val 644"/>
              <a:gd name="adj3" fmla="val 17482"/>
              <a:gd name="adj4" fmla="val -21404"/>
            </a:avLst>
          </a:prstGeom>
          <a:solidFill>
            <a:srgbClr val="FFFFFF">
              <a:alpha val="5019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a:solidFill>
                  <a:schemeClr val="tx1"/>
                </a:solidFill>
                <a:latin typeface="Montserrat" pitchFamily="2" charset="0"/>
              </a:rPr>
              <a:t>Carter ES to JR Lewis ES</a:t>
            </a:r>
          </a:p>
        </p:txBody>
      </p:sp>
      <p:sp>
        <p:nvSpPr>
          <p:cNvPr id="5" name="TextBox 4">
            <a:extLst>
              <a:ext uri="{FF2B5EF4-FFF2-40B4-BE49-F238E27FC236}">
                <a16:creationId xmlns:a16="http://schemas.microsoft.com/office/drawing/2014/main" id="{5C6E7D13-5908-D0E0-D9E5-1455D71C0A0D}"/>
              </a:ext>
            </a:extLst>
          </p:cNvPr>
          <p:cNvSpPr txBox="1"/>
          <p:nvPr/>
        </p:nvSpPr>
        <p:spPr>
          <a:xfrm>
            <a:off x="178353" y="1913821"/>
            <a:ext cx="3768402" cy="2693045"/>
          </a:xfrm>
          <a:prstGeom prst="rect">
            <a:avLst/>
          </a:prstGeom>
          <a:solidFill>
            <a:schemeClr val="bg1">
              <a:lumMod val="95000"/>
            </a:schemeClr>
          </a:solidFill>
          <a:ln>
            <a:solidFill>
              <a:schemeClr val="tx1">
                <a:lumMod val="95000"/>
                <a:lumOff val="5000"/>
              </a:schemeClr>
            </a:solidFill>
          </a:ln>
        </p:spPr>
        <p:txBody>
          <a:bodyPr wrap="square" rtlCol="0">
            <a:spAutoFit/>
          </a:bodyPr>
          <a:lstStyle/>
          <a:p>
            <a:pPr marL="285750" indent="-285750">
              <a:spcAft>
                <a:spcPts val="1000"/>
              </a:spcAft>
              <a:buFont typeface="Arial" panose="020B0604020202020204" pitchFamily="34" charset="0"/>
              <a:buChar char="•"/>
            </a:pPr>
            <a:r>
              <a:rPr lang="en-US">
                <a:latin typeface="Montserrat" pitchFamily="2" charset="0"/>
              </a:rPr>
              <a:t>Option 2 closes Carter ES</a:t>
            </a:r>
          </a:p>
          <a:p>
            <a:pPr marL="285750" indent="-285750">
              <a:spcAft>
                <a:spcPts val="1000"/>
              </a:spcAft>
              <a:buFont typeface="Arial" panose="020B0604020202020204" pitchFamily="34" charset="0"/>
              <a:buChar char="•"/>
            </a:pPr>
            <a:r>
              <a:rPr lang="en-US">
                <a:latin typeface="Montserrat" pitchFamily="2" charset="0"/>
              </a:rPr>
              <a:t>Carter ES students are distributed between Springdale, Heritage, JR Lewis and Union ES</a:t>
            </a:r>
          </a:p>
          <a:p>
            <a:pPr marL="285750" indent="-285750">
              <a:spcAft>
                <a:spcPts val="1000"/>
              </a:spcAft>
              <a:buFont typeface="Arial" panose="020B0604020202020204" pitchFamily="34" charset="0"/>
              <a:buChar char="•"/>
            </a:pPr>
            <a:r>
              <a:rPr lang="en-US">
                <a:latin typeface="Montserrat" pitchFamily="2" charset="0"/>
              </a:rPr>
              <a:t>Area of JR Lewis moves to Williams ES </a:t>
            </a:r>
          </a:p>
          <a:p>
            <a:pPr marL="285750" indent="-285750">
              <a:spcAft>
                <a:spcPts val="1000"/>
              </a:spcAft>
              <a:buFont typeface="Arial" panose="020B0604020202020204" pitchFamily="34" charset="0"/>
              <a:buChar char="•"/>
            </a:pPr>
            <a:endParaRPr lang="en-US">
              <a:latin typeface="Montserrat" pitchFamily="2" charset="0"/>
            </a:endParaRPr>
          </a:p>
        </p:txBody>
      </p:sp>
      <p:sp>
        <p:nvSpPr>
          <p:cNvPr id="2" name="Slide Number Placeholder 1">
            <a:extLst>
              <a:ext uri="{FF2B5EF4-FFF2-40B4-BE49-F238E27FC236}">
                <a16:creationId xmlns:a16="http://schemas.microsoft.com/office/drawing/2014/main" id="{EDF420D0-49BE-C7FF-19E6-A93382F13A08}"/>
              </a:ext>
            </a:extLst>
          </p:cNvPr>
          <p:cNvSpPr>
            <a:spLocks noGrp="1"/>
          </p:cNvSpPr>
          <p:nvPr>
            <p:ph type="sldNum" sz="quarter" idx="12"/>
          </p:nvPr>
        </p:nvSpPr>
        <p:spPr/>
        <p:txBody>
          <a:bodyPr/>
          <a:lstStyle/>
          <a:p>
            <a:fld id="{34BBD38D-6FAE-4556-B07B-F27BFDAF3ED8}" type="slidenum">
              <a:rPr lang="en-US" smtClean="0"/>
              <a:t>22</a:t>
            </a:fld>
            <a:endParaRPr lang="en-US"/>
          </a:p>
        </p:txBody>
      </p:sp>
    </p:spTree>
    <p:extLst>
      <p:ext uri="{BB962C8B-B14F-4D97-AF65-F5344CB8AC3E}">
        <p14:creationId xmlns:p14="http://schemas.microsoft.com/office/powerpoint/2010/main" val="40611937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8731A0-CC63-B0FD-AF62-8E905E552B7C}"/>
            </a:ext>
          </a:extLst>
        </p:cNvPr>
        <p:cNvGrpSpPr/>
        <p:nvPr/>
      </p:nvGrpSpPr>
      <p:grpSpPr>
        <a:xfrm>
          <a:off x="0" y="0"/>
          <a:ext cx="0" cy="0"/>
          <a:chOff x="0" y="0"/>
          <a:chExt cx="0" cy="0"/>
        </a:xfrm>
      </p:grpSpPr>
      <p:pic>
        <p:nvPicPr>
          <p:cNvPr id="11" name="Graphic 10">
            <a:extLst>
              <a:ext uri="{FF2B5EF4-FFF2-40B4-BE49-F238E27FC236}">
                <a16:creationId xmlns:a16="http://schemas.microsoft.com/office/drawing/2014/main" id="{651F8DD4-257B-80A1-270E-B7E63BEEA20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759181" y="45906"/>
            <a:ext cx="7971978" cy="6624297"/>
          </a:xfrm>
          <a:prstGeom prst="rect">
            <a:avLst/>
          </a:prstGeom>
        </p:spPr>
      </p:pic>
      <p:sp>
        <p:nvSpPr>
          <p:cNvPr id="4" name="TextBox 3">
            <a:extLst>
              <a:ext uri="{FF2B5EF4-FFF2-40B4-BE49-F238E27FC236}">
                <a16:creationId xmlns:a16="http://schemas.microsoft.com/office/drawing/2014/main" id="{1D4C1C6A-30DF-964C-4E0E-B3D4A9A9AB9D}"/>
              </a:ext>
            </a:extLst>
          </p:cNvPr>
          <p:cNvSpPr txBox="1"/>
          <p:nvPr/>
        </p:nvSpPr>
        <p:spPr>
          <a:xfrm>
            <a:off x="404315" y="187796"/>
            <a:ext cx="3688428" cy="1323439"/>
          </a:xfrm>
          <a:prstGeom prst="rect">
            <a:avLst/>
          </a:prstGeom>
          <a:noFill/>
        </p:spPr>
        <p:txBody>
          <a:bodyPr wrap="square" lIns="91440" tIns="45720" rIns="91440" bIns="45720" rtlCol="0" anchor="t">
            <a:spAutoFit/>
          </a:bodyPr>
          <a:lstStyle/>
          <a:p>
            <a:r>
              <a:rPr lang="en-US" sz="4000" b="1">
                <a:solidFill>
                  <a:srgbClr val="199BD7"/>
                </a:solidFill>
                <a:latin typeface="Arial Nova" panose="020B0504020202020204" pitchFamily="34" charset="0"/>
                <a:cs typeface="Arial"/>
              </a:rPr>
              <a:t>OPTION 2 – MIDDLE</a:t>
            </a:r>
          </a:p>
        </p:txBody>
      </p:sp>
      <p:sp>
        <p:nvSpPr>
          <p:cNvPr id="2" name="Callout: Line 1">
            <a:extLst>
              <a:ext uri="{FF2B5EF4-FFF2-40B4-BE49-F238E27FC236}">
                <a16:creationId xmlns:a16="http://schemas.microsoft.com/office/drawing/2014/main" id="{1203B49A-17CC-9208-1F7E-DB4955E6A7FC}"/>
              </a:ext>
            </a:extLst>
          </p:cNvPr>
          <p:cNvSpPr/>
          <p:nvPr/>
        </p:nvSpPr>
        <p:spPr>
          <a:xfrm>
            <a:off x="7447609" y="605441"/>
            <a:ext cx="1518250" cy="239949"/>
          </a:xfrm>
          <a:prstGeom prst="borderCallout1">
            <a:avLst>
              <a:gd name="adj1" fmla="val 99054"/>
              <a:gd name="adj2" fmla="val 10574"/>
              <a:gd name="adj3" fmla="val 385830"/>
              <a:gd name="adj4" fmla="val -5126"/>
            </a:avLst>
          </a:prstGeom>
          <a:solidFill>
            <a:srgbClr val="FFFFFF">
              <a:alpha val="5019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a:solidFill>
                  <a:schemeClr val="tx1"/>
                </a:solidFill>
                <a:latin typeface="Montserrat" pitchFamily="2" charset="0"/>
              </a:rPr>
              <a:t>Howard MS to Weaver MS</a:t>
            </a:r>
          </a:p>
        </p:txBody>
      </p:sp>
      <p:sp>
        <p:nvSpPr>
          <p:cNvPr id="28" name="Arrow: Right 27">
            <a:extLst>
              <a:ext uri="{FF2B5EF4-FFF2-40B4-BE49-F238E27FC236}">
                <a16:creationId xmlns:a16="http://schemas.microsoft.com/office/drawing/2014/main" id="{8B235B92-DA84-0450-211E-26ABFCBFEB9A}"/>
              </a:ext>
            </a:extLst>
          </p:cNvPr>
          <p:cNvSpPr/>
          <p:nvPr/>
        </p:nvSpPr>
        <p:spPr>
          <a:xfrm rot="4126365">
            <a:off x="6769913" y="2428316"/>
            <a:ext cx="1716535" cy="164530"/>
          </a:xfrm>
          <a:prstGeom prst="rightArrow">
            <a:avLst>
              <a:gd name="adj1" fmla="val 11907"/>
              <a:gd name="adj2" fmla="val 76665"/>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Shape 5">
            <a:extLst>
              <a:ext uri="{FF2B5EF4-FFF2-40B4-BE49-F238E27FC236}">
                <a16:creationId xmlns:a16="http://schemas.microsoft.com/office/drawing/2014/main" id="{7EE16367-5C73-FEB6-FC48-9E2FA68E2D61}"/>
              </a:ext>
            </a:extLst>
          </p:cNvPr>
          <p:cNvSpPr/>
          <p:nvPr/>
        </p:nvSpPr>
        <p:spPr>
          <a:xfrm>
            <a:off x="5208796" y="357321"/>
            <a:ext cx="2172137" cy="1323439"/>
          </a:xfrm>
          <a:custGeom>
            <a:avLst/>
            <a:gdLst>
              <a:gd name="csX0" fmla="*/ 914400 w 1452563"/>
              <a:gd name="csY0" fmla="*/ 0 h 890588"/>
              <a:gd name="csX1" fmla="*/ 461963 w 1452563"/>
              <a:gd name="csY1" fmla="*/ 266700 h 890588"/>
              <a:gd name="csX2" fmla="*/ 23813 w 1452563"/>
              <a:gd name="csY2" fmla="*/ 576263 h 890588"/>
              <a:gd name="csX3" fmla="*/ 57150 w 1452563"/>
              <a:gd name="csY3" fmla="*/ 623888 h 890588"/>
              <a:gd name="csX4" fmla="*/ 0 w 1452563"/>
              <a:gd name="csY4" fmla="*/ 738188 h 890588"/>
              <a:gd name="csX5" fmla="*/ 28575 w 1452563"/>
              <a:gd name="csY5" fmla="*/ 766763 h 890588"/>
              <a:gd name="csX6" fmla="*/ 300038 w 1452563"/>
              <a:gd name="csY6" fmla="*/ 728663 h 890588"/>
              <a:gd name="csX7" fmla="*/ 657225 w 1452563"/>
              <a:gd name="csY7" fmla="*/ 828675 h 890588"/>
              <a:gd name="csX8" fmla="*/ 890588 w 1452563"/>
              <a:gd name="csY8" fmla="*/ 890588 h 890588"/>
              <a:gd name="csX9" fmla="*/ 1138238 w 1452563"/>
              <a:gd name="csY9" fmla="*/ 871538 h 890588"/>
              <a:gd name="csX10" fmla="*/ 1181100 w 1452563"/>
              <a:gd name="csY10" fmla="*/ 714375 h 890588"/>
              <a:gd name="csX11" fmla="*/ 1338263 w 1452563"/>
              <a:gd name="csY11" fmla="*/ 752475 h 890588"/>
              <a:gd name="csX12" fmla="*/ 1352550 w 1452563"/>
              <a:gd name="csY12" fmla="*/ 771525 h 890588"/>
              <a:gd name="csX13" fmla="*/ 1452563 w 1452563"/>
              <a:gd name="csY13" fmla="*/ 757238 h 890588"/>
              <a:gd name="csX14" fmla="*/ 1381125 w 1452563"/>
              <a:gd name="csY14" fmla="*/ 690563 h 890588"/>
              <a:gd name="csX15" fmla="*/ 914400 w 1452563"/>
              <a:gd name="csY15" fmla="*/ 0 h 8905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452563" h="890588">
                <a:moveTo>
                  <a:pt x="914400" y="0"/>
                </a:moveTo>
                <a:lnTo>
                  <a:pt x="461963" y="266700"/>
                </a:lnTo>
                <a:lnTo>
                  <a:pt x="23813" y="576263"/>
                </a:lnTo>
                <a:lnTo>
                  <a:pt x="57150" y="623888"/>
                </a:lnTo>
                <a:lnTo>
                  <a:pt x="0" y="738188"/>
                </a:lnTo>
                <a:lnTo>
                  <a:pt x="28575" y="766763"/>
                </a:lnTo>
                <a:lnTo>
                  <a:pt x="300038" y="728663"/>
                </a:lnTo>
                <a:lnTo>
                  <a:pt x="657225" y="828675"/>
                </a:lnTo>
                <a:lnTo>
                  <a:pt x="890588" y="890588"/>
                </a:lnTo>
                <a:lnTo>
                  <a:pt x="1138238" y="871538"/>
                </a:lnTo>
                <a:lnTo>
                  <a:pt x="1181100" y="714375"/>
                </a:lnTo>
                <a:lnTo>
                  <a:pt x="1338263" y="752475"/>
                </a:lnTo>
                <a:lnTo>
                  <a:pt x="1352550" y="771525"/>
                </a:lnTo>
                <a:lnTo>
                  <a:pt x="1452563" y="757238"/>
                </a:lnTo>
                <a:lnTo>
                  <a:pt x="1381125" y="690563"/>
                </a:lnTo>
                <a:lnTo>
                  <a:pt x="914400" y="0"/>
                </a:lnTo>
                <a:close/>
              </a:path>
            </a:pathLst>
          </a:custGeom>
          <a:solidFill>
            <a:srgbClr val="FF0000">
              <a:alpha val="20000"/>
            </a:srgbClr>
          </a:solid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73D6855B-C1DE-2462-DEF5-7A7796DBFC96}"/>
              </a:ext>
            </a:extLst>
          </p:cNvPr>
          <p:cNvSpPr/>
          <p:nvPr/>
        </p:nvSpPr>
        <p:spPr>
          <a:xfrm>
            <a:off x="7380932" y="1458193"/>
            <a:ext cx="2305993" cy="1437407"/>
          </a:xfrm>
          <a:custGeom>
            <a:avLst/>
            <a:gdLst>
              <a:gd name="csX0" fmla="*/ 0 w 1600200"/>
              <a:gd name="csY0" fmla="*/ 42862 h 995362"/>
              <a:gd name="csX1" fmla="*/ 361950 w 1600200"/>
              <a:gd name="csY1" fmla="*/ 442912 h 995362"/>
              <a:gd name="csX2" fmla="*/ 504825 w 1600200"/>
              <a:gd name="csY2" fmla="*/ 600075 h 995362"/>
              <a:gd name="csX3" fmla="*/ 566737 w 1600200"/>
              <a:gd name="csY3" fmla="*/ 676275 h 995362"/>
              <a:gd name="csX4" fmla="*/ 652462 w 1600200"/>
              <a:gd name="csY4" fmla="*/ 890587 h 995362"/>
              <a:gd name="csX5" fmla="*/ 709612 w 1600200"/>
              <a:gd name="csY5" fmla="*/ 804862 h 995362"/>
              <a:gd name="csX6" fmla="*/ 742950 w 1600200"/>
              <a:gd name="csY6" fmla="*/ 771525 h 995362"/>
              <a:gd name="csX7" fmla="*/ 819150 w 1600200"/>
              <a:gd name="csY7" fmla="*/ 781050 h 995362"/>
              <a:gd name="csX8" fmla="*/ 857250 w 1600200"/>
              <a:gd name="csY8" fmla="*/ 795337 h 995362"/>
              <a:gd name="csX9" fmla="*/ 904875 w 1600200"/>
              <a:gd name="csY9" fmla="*/ 819150 h 995362"/>
              <a:gd name="csX10" fmla="*/ 990600 w 1600200"/>
              <a:gd name="csY10" fmla="*/ 923925 h 995362"/>
              <a:gd name="csX11" fmla="*/ 1109662 w 1600200"/>
              <a:gd name="csY11" fmla="*/ 976312 h 995362"/>
              <a:gd name="csX12" fmla="*/ 1171575 w 1600200"/>
              <a:gd name="csY12" fmla="*/ 990600 h 995362"/>
              <a:gd name="csX13" fmla="*/ 1238250 w 1600200"/>
              <a:gd name="csY13" fmla="*/ 976312 h 995362"/>
              <a:gd name="csX14" fmla="*/ 1252537 w 1600200"/>
              <a:gd name="csY14" fmla="*/ 976312 h 995362"/>
              <a:gd name="csX15" fmla="*/ 1276350 w 1600200"/>
              <a:gd name="csY15" fmla="*/ 995362 h 995362"/>
              <a:gd name="csX16" fmla="*/ 1343025 w 1600200"/>
              <a:gd name="csY16" fmla="*/ 981075 h 995362"/>
              <a:gd name="csX17" fmla="*/ 1343025 w 1600200"/>
              <a:gd name="csY17" fmla="*/ 981075 h 995362"/>
              <a:gd name="csX18" fmla="*/ 1390650 w 1600200"/>
              <a:gd name="csY18" fmla="*/ 952500 h 995362"/>
              <a:gd name="csX19" fmla="*/ 1390650 w 1600200"/>
              <a:gd name="csY19" fmla="*/ 895350 h 995362"/>
              <a:gd name="csX20" fmla="*/ 1457325 w 1600200"/>
              <a:gd name="csY20" fmla="*/ 866775 h 995362"/>
              <a:gd name="csX21" fmla="*/ 1495425 w 1600200"/>
              <a:gd name="csY21" fmla="*/ 866775 h 995362"/>
              <a:gd name="csX22" fmla="*/ 1552575 w 1600200"/>
              <a:gd name="csY22" fmla="*/ 814387 h 995362"/>
              <a:gd name="csX23" fmla="*/ 1538287 w 1600200"/>
              <a:gd name="csY23" fmla="*/ 714375 h 995362"/>
              <a:gd name="csX24" fmla="*/ 1590675 w 1600200"/>
              <a:gd name="csY24" fmla="*/ 681037 h 995362"/>
              <a:gd name="csX25" fmla="*/ 1600200 w 1600200"/>
              <a:gd name="csY25" fmla="*/ 657225 h 995362"/>
              <a:gd name="csX26" fmla="*/ 1504950 w 1600200"/>
              <a:gd name="csY26" fmla="*/ 642937 h 995362"/>
              <a:gd name="csX27" fmla="*/ 1504950 w 1600200"/>
              <a:gd name="csY27" fmla="*/ 671512 h 995362"/>
              <a:gd name="csX28" fmla="*/ 1400175 w 1600200"/>
              <a:gd name="csY28" fmla="*/ 666750 h 995362"/>
              <a:gd name="csX29" fmla="*/ 1404937 w 1600200"/>
              <a:gd name="csY29" fmla="*/ 600075 h 995362"/>
              <a:gd name="csX30" fmla="*/ 1347787 w 1600200"/>
              <a:gd name="csY30" fmla="*/ 623887 h 995362"/>
              <a:gd name="csX31" fmla="*/ 1114425 w 1600200"/>
              <a:gd name="csY31" fmla="*/ 609600 h 995362"/>
              <a:gd name="csX32" fmla="*/ 1038225 w 1600200"/>
              <a:gd name="csY32" fmla="*/ 552450 h 995362"/>
              <a:gd name="csX33" fmla="*/ 1000125 w 1600200"/>
              <a:gd name="csY33" fmla="*/ 476250 h 995362"/>
              <a:gd name="csX34" fmla="*/ 1033462 w 1600200"/>
              <a:gd name="csY34" fmla="*/ 433387 h 995362"/>
              <a:gd name="csX35" fmla="*/ 990600 w 1600200"/>
              <a:gd name="csY35" fmla="*/ 390525 h 995362"/>
              <a:gd name="csX36" fmla="*/ 1052512 w 1600200"/>
              <a:gd name="csY36" fmla="*/ 371475 h 995362"/>
              <a:gd name="csX37" fmla="*/ 1071562 w 1600200"/>
              <a:gd name="csY37" fmla="*/ 371475 h 995362"/>
              <a:gd name="csX38" fmla="*/ 1114425 w 1600200"/>
              <a:gd name="csY38" fmla="*/ 295275 h 995362"/>
              <a:gd name="csX39" fmla="*/ 1157287 w 1600200"/>
              <a:gd name="csY39" fmla="*/ 285750 h 995362"/>
              <a:gd name="csX40" fmla="*/ 1181100 w 1600200"/>
              <a:gd name="csY40" fmla="*/ 290512 h 995362"/>
              <a:gd name="csX41" fmla="*/ 1195387 w 1600200"/>
              <a:gd name="csY41" fmla="*/ 276225 h 995362"/>
              <a:gd name="csX42" fmla="*/ 1209675 w 1600200"/>
              <a:gd name="csY42" fmla="*/ 276225 h 995362"/>
              <a:gd name="csX43" fmla="*/ 1219200 w 1600200"/>
              <a:gd name="csY43" fmla="*/ 300037 h 995362"/>
              <a:gd name="csX44" fmla="*/ 1257300 w 1600200"/>
              <a:gd name="csY44" fmla="*/ 261937 h 995362"/>
              <a:gd name="csX45" fmla="*/ 1228725 w 1600200"/>
              <a:gd name="csY45" fmla="*/ 242887 h 995362"/>
              <a:gd name="csX46" fmla="*/ 1247775 w 1600200"/>
              <a:gd name="csY46" fmla="*/ 223837 h 995362"/>
              <a:gd name="csX47" fmla="*/ 1266825 w 1600200"/>
              <a:gd name="csY47" fmla="*/ 233362 h 995362"/>
              <a:gd name="csX48" fmla="*/ 1314450 w 1600200"/>
              <a:gd name="csY48" fmla="*/ 171450 h 995362"/>
              <a:gd name="csX49" fmla="*/ 1057275 w 1600200"/>
              <a:gd name="csY49" fmla="*/ 33337 h 995362"/>
              <a:gd name="csX50" fmla="*/ 1014412 w 1600200"/>
              <a:gd name="csY50" fmla="*/ 0 h 995362"/>
              <a:gd name="csX51" fmla="*/ 990600 w 1600200"/>
              <a:gd name="csY51" fmla="*/ 23812 h 995362"/>
              <a:gd name="csX52" fmla="*/ 519112 w 1600200"/>
              <a:gd name="csY52" fmla="*/ 47625 h 995362"/>
              <a:gd name="csX53" fmla="*/ 0 w 1600200"/>
              <a:gd name="csY53" fmla="*/ 42862 h 99536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Lst>
            <a:rect l="l" t="t" r="r" b="b"/>
            <a:pathLst>
              <a:path w="1600200" h="995362">
                <a:moveTo>
                  <a:pt x="0" y="42862"/>
                </a:moveTo>
                <a:lnTo>
                  <a:pt x="361950" y="442912"/>
                </a:lnTo>
                <a:lnTo>
                  <a:pt x="504825" y="600075"/>
                </a:lnTo>
                <a:lnTo>
                  <a:pt x="566737" y="676275"/>
                </a:lnTo>
                <a:lnTo>
                  <a:pt x="652462" y="890587"/>
                </a:lnTo>
                <a:lnTo>
                  <a:pt x="709612" y="804862"/>
                </a:lnTo>
                <a:lnTo>
                  <a:pt x="742950" y="771525"/>
                </a:lnTo>
                <a:lnTo>
                  <a:pt x="819150" y="781050"/>
                </a:lnTo>
                <a:lnTo>
                  <a:pt x="857250" y="795337"/>
                </a:lnTo>
                <a:lnTo>
                  <a:pt x="904875" y="819150"/>
                </a:lnTo>
                <a:lnTo>
                  <a:pt x="990600" y="923925"/>
                </a:lnTo>
                <a:lnTo>
                  <a:pt x="1109662" y="976312"/>
                </a:lnTo>
                <a:lnTo>
                  <a:pt x="1171575" y="990600"/>
                </a:lnTo>
                <a:lnTo>
                  <a:pt x="1238250" y="976312"/>
                </a:lnTo>
                <a:lnTo>
                  <a:pt x="1252537" y="976312"/>
                </a:lnTo>
                <a:lnTo>
                  <a:pt x="1276350" y="995362"/>
                </a:lnTo>
                <a:lnTo>
                  <a:pt x="1343025" y="981075"/>
                </a:lnTo>
                <a:lnTo>
                  <a:pt x="1343025" y="981075"/>
                </a:lnTo>
                <a:lnTo>
                  <a:pt x="1390650" y="952500"/>
                </a:lnTo>
                <a:lnTo>
                  <a:pt x="1390650" y="895350"/>
                </a:lnTo>
                <a:lnTo>
                  <a:pt x="1457325" y="866775"/>
                </a:lnTo>
                <a:lnTo>
                  <a:pt x="1495425" y="866775"/>
                </a:lnTo>
                <a:lnTo>
                  <a:pt x="1552575" y="814387"/>
                </a:lnTo>
                <a:lnTo>
                  <a:pt x="1538287" y="714375"/>
                </a:lnTo>
                <a:lnTo>
                  <a:pt x="1590675" y="681037"/>
                </a:lnTo>
                <a:lnTo>
                  <a:pt x="1600200" y="657225"/>
                </a:lnTo>
                <a:lnTo>
                  <a:pt x="1504950" y="642937"/>
                </a:lnTo>
                <a:lnTo>
                  <a:pt x="1504950" y="671512"/>
                </a:lnTo>
                <a:lnTo>
                  <a:pt x="1400175" y="666750"/>
                </a:lnTo>
                <a:lnTo>
                  <a:pt x="1404937" y="600075"/>
                </a:lnTo>
                <a:lnTo>
                  <a:pt x="1347787" y="623887"/>
                </a:lnTo>
                <a:lnTo>
                  <a:pt x="1114425" y="609600"/>
                </a:lnTo>
                <a:lnTo>
                  <a:pt x="1038225" y="552450"/>
                </a:lnTo>
                <a:lnTo>
                  <a:pt x="1000125" y="476250"/>
                </a:lnTo>
                <a:lnTo>
                  <a:pt x="1033462" y="433387"/>
                </a:lnTo>
                <a:lnTo>
                  <a:pt x="990600" y="390525"/>
                </a:lnTo>
                <a:lnTo>
                  <a:pt x="1052512" y="371475"/>
                </a:lnTo>
                <a:lnTo>
                  <a:pt x="1071562" y="371475"/>
                </a:lnTo>
                <a:lnTo>
                  <a:pt x="1114425" y="295275"/>
                </a:lnTo>
                <a:lnTo>
                  <a:pt x="1157287" y="285750"/>
                </a:lnTo>
                <a:lnTo>
                  <a:pt x="1181100" y="290512"/>
                </a:lnTo>
                <a:lnTo>
                  <a:pt x="1195387" y="276225"/>
                </a:lnTo>
                <a:lnTo>
                  <a:pt x="1209675" y="276225"/>
                </a:lnTo>
                <a:lnTo>
                  <a:pt x="1219200" y="300037"/>
                </a:lnTo>
                <a:lnTo>
                  <a:pt x="1257300" y="261937"/>
                </a:lnTo>
                <a:lnTo>
                  <a:pt x="1228725" y="242887"/>
                </a:lnTo>
                <a:lnTo>
                  <a:pt x="1247775" y="223837"/>
                </a:lnTo>
                <a:lnTo>
                  <a:pt x="1266825" y="233362"/>
                </a:lnTo>
                <a:lnTo>
                  <a:pt x="1314450" y="171450"/>
                </a:lnTo>
                <a:lnTo>
                  <a:pt x="1057275" y="33337"/>
                </a:lnTo>
                <a:lnTo>
                  <a:pt x="1014412" y="0"/>
                </a:lnTo>
                <a:lnTo>
                  <a:pt x="990600" y="23812"/>
                </a:lnTo>
                <a:lnTo>
                  <a:pt x="519112" y="47625"/>
                </a:lnTo>
                <a:lnTo>
                  <a:pt x="0" y="42862"/>
                </a:lnTo>
                <a:close/>
              </a:path>
            </a:pathLst>
          </a:custGeom>
          <a:solidFill>
            <a:srgbClr val="FF0000">
              <a:alpha val="20000"/>
            </a:srgbClr>
          </a:solid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B07A4E6B-1753-B914-93C3-7D3DBCED462C}"/>
              </a:ext>
            </a:extLst>
          </p:cNvPr>
          <p:cNvSpPr txBox="1"/>
          <p:nvPr/>
        </p:nvSpPr>
        <p:spPr>
          <a:xfrm>
            <a:off x="251446" y="1817593"/>
            <a:ext cx="3123856" cy="1477328"/>
          </a:xfrm>
          <a:prstGeom prst="rect">
            <a:avLst/>
          </a:prstGeom>
          <a:solidFill>
            <a:schemeClr val="bg1">
              <a:lumMod val="95000"/>
            </a:schemeClr>
          </a:solidFill>
          <a:ln>
            <a:solidFill>
              <a:schemeClr val="tx1">
                <a:lumMod val="95000"/>
                <a:lumOff val="5000"/>
              </a:schemeClr>
            </a:solidFill>
          </a:ln>
        </p:spPr>
        <p:txBody>
          <a:bodyPr wrap="square" rtlCol="0">
            <a:spAutoFit/>
          </a:bodyPr>
          <a:lstStyle/>
          <a:p>
            <a:pPr marL="285750" indent="-285750">
              <a:spcAft>
                <a:spcPts val="1000"/>
              </a:spcAft>
              <a:buFont typeface="Arial" panose="020B0604020202020204" pitchFamily="34" charset="0"/>
              <a:buChar char="•"/>
            </a:pPr>
            <a:r>
              <a:rPr lang="en-US">
                <a:latin typeface="Montserrat" pitchFamily="2" charset="0"/>
              </a:rPr>
              <a:t>Area of Carter in Howard MS moves to Weaver MS for improved feeder patterns</a:t>
            </a:r>
          </a:p>
        </p:txBody>
      </p:sp>
      <p:sp>
        <p:nvSpPr>
          <p:cNvPr id="5" name="Slide Number Placeholder 4">
            <a:extLst>
              <a:ext uri="{FF2B5EF4-FFF2-40B4-BE49-F238E27FC236}">
                <a16:creationId xmlns:a16="http://schemas.microsoft.com/office/drawing/2014/main" id="{9816C3A6-E00E-421E-18F0-14CE45EFC744}"/>
              </a:ext>
            </a:extLst>
          </p:cNvPr>
          <p:cNvSpPr>
            <a:spLocks noGrp="1"/>
          </p:cNvSpPr>
          <p:nvPr>
            <p:ph type="sldNum" sz="quarter" idx="12"/>
          </p:nvPr>
        </p:nvSpPr>
        <p:spPr/>
        <p:txBody>
          <a:bodyPr/>
          <a:lstStyle/>
          <a:p>
            <a:fld id="{34BBD38D-6FAE-4556-B07B-F27BFDAF3ED8}" type="slidenum">
              <a:rPr lang="en-US" smtClean="0"/>
              <a:t>23</a:t>
            </a:fld>
            <a:endParaRPr lang="en-US"/>
          </a:p>
        </p:txBody>
      </p:sp>
    </p:spTree>
    <p:extLst>
      <p:ext uri="{BB962C8B-B14F-4D97-AF65-F5344CB8AC3E}">
        <p14:creationId xmlns:p14="http://schemas.microsoft.com/office/powerpoint/2010/main" val="41325279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15D2BA-4552-0AF8-DFB8-EBE7CC1948FA}"/>
            </a:ext>
          </a:extLst>
        </p:cNvPr>
        <p:cNvGrpSpPr/>
        <p:nvPr/>
      </p:nvGrpSpPr>
      <p:grpSpPr>
        <a:xfrm>
          <a:off x="0" y="0"/>
          <a:ext cx="0" cy="0"/>
          <a:chOff x="0" y="0"/>
          <a:chExt cx="0" cy="0"/>
        </a:xfrm>
      </p:grpSpPr>
      <p:pic>
        <p:nvPicPr>
          <p:cNvPr id="11" name="Graphic 10">
            <a:extLst>
              <a:ext uri="{FF2B5EF4-FFF2-40B4-BE49-F238E27FC236}">
                <a16:creationId xmlns:a16="http://schemas.microsoft.com/office/drawing/2014/main" id="{BCF3646C-62FD-0B8A-C54C-E393EE120650}"/>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p:blipFill>
        <p:spPr>
          <a:xfrm>
            <a:off x="3759181" y="45906"/>
            <a:ext cx="7971978" cy="6624297"/>
          </a:xfrm>
          <a:prstGeom prst="rect">
            <a:avLst/>
          </a:prstGeom>
        </p:spPr>
      </p:pic>
      <p:sp>
        <p:nvSpPr>
          <p:cNvPr id="4" name="TextBox 3">
            <a:extLst>
              <a:ext uri="{FF2B5EF4-FFF2-40B4-BE49-F238E27FC236}">
                <a16:creationId xmlns:a16="http://schemas.microsoft.com/office/drawing/2014/main" id="{F5EF31AD-387D-9F72-55E8-7E56F608EC6F}"/>
              </a:ext>
            </a:extLst>
          </p:cNvPr>
          <p:cNvSpPr txBox="1"/>
          <p:nvPr/>
        </p:nvSpPr>
        <p:spPr>
          <a:xfrm>
            <a:off x="404315" y="187796"/>
            <a:ext cx="3688428" cy="1323439"/>
          </a:xfrm>
          <a:prstGeom prst="rect">
            <a:avLst/>
          </a:prstGeom>
          <a:noFill/>
        </p:spPr>
        <p:txBody>
          <a:bodyPr wrap="square" lIns="91440" tIns="45720" rIns="91440" bIns="45720" rtlCol="0" anchor="t">
            <a:spAutoFit/>
          </a:bodyPr>
          <a:lstStyle/>
          <a:p>
            <a:r>
              <a:rPr lang="en-US" sz="4000" b="1">
                <a:solidFill>
                  <a:srgbClr val="199BD7"/>
                </a:solidFill>
                <a:latin typeface="Arial Nova" panose="020B0504020202020204" pitchFamily="34" charset="0"/>
                <a:cs typeface="Arial"/>
              </a:rPr>
              <a:t>OPTION 2 – MIDDLE</a:t>
            </a:r>
          </a:p>
        </p:txBody>
      </p:sp>
      <p:sp>
        <p:nvSpPr>
          <p:cNvPr id="2" name="Callout: Line 1">
            <a:extLst>
              <a:ext uri="{FF2B5EF4-FFF2-40B4-BE49-F238E27FC236}">
                <a16:creationId xmlns:a16="http://schemas.microsoft.com/office/drawing/2014/main" id="{95B42042-ED2B-53E1-8FDD-52D5ED59A310}"/>
              </a:ext>
            </a:extLst>
          </p:cNvPr>
          <p:cNvSpPr/>
          <p:nvPr/>
        </p:nvSpPr>
        <p:spPr>
          <a:xfrm>
            <a:off x="7447609" y="605441"/>
            <a:ext cx="1518250" cy="239949"/>
          </a:xfrm>
          <a:prstGeom prst="borderCallout1">
            <a:avLst>
              <a:gd name="adj1" fmla="val 99054"/>
              <a:gd name="adj2" fmla="val 10574"/>
              <a:gd name="adj3" fmla="val 385830"/>
              <a:gd name="adj4" fmla="val -5126"/>
            </a:avLst>
          </a:prstGeom>
          <a:solidFill>
            <a:srgbClr val="FFFFFF">
              <a:alpha val="5019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a:solidFill>
                  <a:schemeClr val="tx1"/>
                </a:solidFill>
                <a:latin typeface="Montserrat" pitchFamily="2" charset="0"/>
              </a:rPr>
              <a:t>Howard MS to Weaver MS</a:t>
            </a:r>
          </a:p>
        </p:txBody>
      </p:sp>
      <p:sp>
        <p:nvSpPr>
          <p:cNvPr id="28" name="Arrow: Right 27">
            <a:extLst>
              <a:ext uri="{FF2B5EF4-FFF2-40B4-BE49-F238E27FC236}">
                <a16:creationId xmlns:a16="http://schemas.microsoft.com/office/drawing/2014/main" id="{B3F39D9F-5047-BC3F-BB79-12192B130072}"/>
              </a:ext>
            </a:extLst>
          </p:cNvPr>
          <p:cNvSpPr/>
          <p:nvPr/>
        </p:nvSpPr>
        <p:spPr>
          <a:xfrm rot="4126365">
            <a:off x="6769913" y="2428316"/>
            <a:ext cx="1716535" cy="164530"/>
          </a:xfrm>
          <a:prstGeom prst="rightArrow">
            <a:avLst>
              <a:gd name="adj1" fmla="val 11907"/>
              <a:gd name="adj2" fmla="val 76665"/>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Shape 5">
            <a:extLst>
              <a:ext uri="{FF2B5EF4-FFF2-40B4-BE49-F238E27FC236}">
                <a16:creationId xmlns:a16="http://schemas.microsoft.com/office/drawing/2014/main" id="{9A2FAADB-4A2D-328E-4293-3CBAE0AB1F05}"/>
              </a:ext>
            </a:extLst>
          </p:cNvPr>
          <p:cNvSpPr/>
          <p:nvPr/>
        </p:nvSpPr>
        <p:spPr>
          <a:xfrm>
            <a:off x="5208796" y="357321"/>
            <a:ext cx="2172137" cy="1323439"/>
          </a:xfrm>
          <a:custGeom>
            <a:avLst/>
            <a:gdLst>
              <a:gd name="csX0" fmla="*/ 914400 w 1452563"/>
              <a:gd name="csY0" fmla="*/ 0 h 890588"/>
              <a:gd name="csX1" fmla="*/ 461963 w 1452563"/>
              <a:gd name="csY1" fmla="*/ 266700 h 890588"/>
              <a:gd name="csX2" fmla="*/ 23813 w 1452563"/>
              <a:gd name="csY2" fmla="*/ 576263 h 890588"/>
              <a:gd name="csX3" fmla="*/ 57150 w 1452563"/>
              <a:gd name="csY3" fmla="*/ 623888 h 890588"/>
              <a:gd name="csX4" fmla="*/ 0 w 1452563"/>
              <a:gd name="csY4" fmla="*/ 738188 h 890588"/>
              <a:gd name="csX5" fmla="*/ 28575 w 1452563"/>
              <a:gd name="csY5" fmla="*/ 766763 h 890588"/>
              <a:gd name="csX6" fmla="*/ 300038 w 1452563"/>
              <a:gd name="csY6" fmla="*/ 728663 h 890588"/>
              <a:gd name="csX7" fmla="*/ 657225 w 1452563"/>
              <a:gd name="csY7" fmla="*/ 828675 h 890588"/>
              <a:gd name="csX8" fmla="*/ 890588 w 1452563"/>
              <a:gd name="csY8" fmla="*/ 890588 h 890588"/>
              <a:gd name="csX9" fmla="*/ 1138238 w 1452563"/>
              <a:gd name="csY9" fmla="*/ 871538 h 890588"/>
              <a:gd name="csX10" fmla="*/ 1181100 w 1452563"/>
              <a:gd name="csY10" fmla="*/ 714375 h 890588"/>
              <a:gd name="csX11" fmla="*/ 1338263 w 1452563"/>
              <a:gd name="csY11" fmla="*/ 752475 h 890588"/>
              <a:gd name="csX12" fmla="*/ 1352550 w 1452563"/>
              <a:gd name="csY12" fmla="*/ 771525 h 890588"/>
              <a:gd name="csX13" fmla="*/ 1452563 w 1452563"/>
              <a:gd name="csY13" fmla="*/ 757238 h 890588"/>
              <a:gd name="csX14" fmla="*/ 1381125 w 1452563"/>
              <a:gd name="csY14" fmla="*/ 690563 h 890588"/>
              <a:gd name="csX15" fmla="*/ 914400 w 1452563"/>
              <a:gd name="csY15" fmla="*/ 0 h 8905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452563" h="890588">
                <a:moveTo>
                  <a:pt x="914400" y="0"/>
                </a:moveTo>
                <a:lnTo>
                  <a:pt x="461963" y="266700"/>
                </a:lnTo>
                <a:lnTo>
                  <a:pt x="23813" y="576263"/>
                </a:lnTo>
                <a:lnTo>
                  <a:pt x="57150" y="623888"/>
                </a:lnTo>
                <a:lnTo>
                  <a:pt x="0" y="738188"/>
                </a:lnTo>
                <a:lnTo>
                  <a:pt x="28575" y="766763"/>
                </a:lnTo>
                <a:lnTo>
                  <a:pt x="300038" y="728663"/>
                </a:lnTo>
                <a:lnTo>
                  <a:pt x="657225" y="828675"/>
                </a:lnTo>
                <a:lnTo>
                  <a:pt x="890588" y="890588"/>
                </a:lnTo>
                <a:lnTo>
                  <a:pt x="1138238" y="871538"/>
                </a:lnTo>
                <a:lnTo>
                  <a:pt x="1181100" y="714375"/>
                </a:lnTo>
                <a:lnTo>
                  <a:pt x="1338263" y="752475"/>
                </a:lnTo>
                <a:lnTo>
                  <a:pt x="1352550" y="771525"/>
                </a:lnTo>
                <a:lnTo>
                  <a:pt x="1452563" y="757238"/>
                </a:lnTo>
                <a:lnTo>
                  <a:pt x="1381125" y="690563"/>
                </a:lnTo>
                <a:lnTo>
                  <a:pt x="914400" y="0"/>
                </a:lnTo>
                <a:close/>
              </a:path>
            </a:pathLst>
          </a:custGeom>
          <a:solidFill>
            <a:srgbClr val="FF0000">
              <a:alpha val="20000"/>
            </a:srgbClr>
          </a:solid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8AF0C684-DAAA-A810-F726-E6537AAE6478}"/>
              </a:ext>
            </a:extLst>
          </p:cNvPr>
          <p:cNvSpPr/>
          <p:nvPr/>
        </p:nvSpPr>
        <p:spPr>
          <a:xfrm>
            <a:off x="7380932" y="1458193"/>
            <a:ext cx="2305993" cy="1437407"/>
          </a:xfrm>
          <a:custGeom>
            <a:avLst/>
            <a:gdLst>
              <a:gd name="csX0" fmla="*/ 0 w 1600200"/>
              <a:gd name="csY0" fmla="*/ 42862 h 995362"/>
              <a:gd name="csX1" fmla="*/ 361950 w 1600200"/>
              <a:gd name="csY1" fmla="*/ 442912 h 995362"/>
              <a:gd name="csX2" fmla="*/ 504825 w 1600200"/>
              <a:gd name="csY2" fmla="*/ 600075 h 995362"/>
              <a:gd name="csX3" fmla="*/ 566737 w 1600200"/>
              <a:gd name="csY3" fmla="*/ 676275 h 995362"/>
              <a:gd name="csX4" fmla="*/ 652462 w 1600200"/>
              <a:gd name="csY4" fmla="*/ 890587 h 995362"/>
              <a:gd name="csX5" fmla="*/ 709612 w 1600200"/>
              <a:gd name="csY5" fmla="*/ 804862 h 995362"/>
              <a:gd name="csX6" fmla="*/ 742950 w 1600200"/>
              <a:gd name="csY6" fmla="*/ 771525 h 995362"/>
              <a:gd name="csX7" fmla="*/ 819150 w 1600200"/>
              <a:gd name="csY7" fmla="*/ 781050 h 995362"/>
              <a:gd name="csX8" fmla="*/ 857250 w 1600200"/>
              <a:gd name="csY8" fmla="*/ 795337 h 995362"/>
              <a:gd name="csX9" fmla="*/ 904875 w 1600200"/>
              <a:gd name="csY9" fmla="*/ 819150 h 995362"/>
              <a:gd name="csX10" fmla="*/ 990600 w 1600200"/>
              <a:gd name="csY10" fmla="*/ 923925 h 995362"/>
              <a:gd name="csX11" fmla="*/ 1109662 w 1600200"/>
              <a:gd name="csY11" fmla="*/ 976312 h 995362"/>
              <a:gd name="csX12" fmla="*/ 1171575 w 1600200"/>
              <a:gd name="csY12" fmla="*/ 990600 h 995362"/>
              <a:gd name="csX13" fmla="*/ 1238250 w 1600200"/>
              <a:gd name="csY13" fmla="*/ 976312 h 995362"/>
              <a:gd name="csX14" fmla="*/ 1252537 w 1600200"/>
              <a:gd name="csY14" fmla="*/ 976312 h 995362"/>
              <a:gd name="csX15" fmla="*/ 1276350 w 1600200"/>
              <a:gd name="csY15" fmla="*/ 995362 h 995362"/>
              <a:gd name="csX16" fmla="*/ 1343025 w 1600200"/>
              <a:gd name="csY16" fmla="*/ 981075 h 995362"/>
              <a:gd name="csX17" fmla="*/ 1343025 w 1600200"/>
              <a:gd name="csY17" fmla="*/ 981075 h 995362"/>
              <a:gd name="csX18" fmla="*/ 1390650 w 1600200"/>
              <a:gd name="csY18" fmla="*/ 952500 h 995362"/>
              <a:gd name="csX19" fmla="*/ 1390650 w 1600200"/>
              <a:gd name="csY19" fmla="*/ 895350 h 995362"/>
              <a:gd name="csX20" fmla="*/ 1457325 w 1600200"/>
              <a:gd name="csY20" fmla="*/ 866775 h 995362"/>
              <a:gd name="csX21" fmla="*/ 1495425 w 1600200"/>
              <a:gd name="csY21" fmla="*/ 866775 h 995362"/>
              <a:gd name="csX22" fmla="*/ 1552575 w 1600200"/>
              <a:gd name="csY22" fmla="*/ 814387 h 995362"/>
              <a:gd name="csX23" fmla="*/ 1538287 w 1600200"/>
              <a:gd name="csY23" fmla="*/ 714375 h 995362"/>
              <a:gd name="csX24" fmla="*/ 1590675 w 1600200"/>
              <a:gd name="csY24" fmla="*/ 681037 h 995362"/>
              <a:gd name="csX25" fmla="*/ 1600200 w 1600200"/>
              <a:gd name="csY25" fmla="*/ 657225 h 995362"/>
              <a:gd name="csX26" fmla="*/ 1504950 w 1600200"/>
              <a:gd name="csY26" fmla="*/ 642937 h 995362"/>
              <a:gd name="csX27" fmla="*/ 1504950 w 1600200"/>
              <a:gd name="csY27" fmla="*/ 671512 h 995362"/>
              <a:gd name="csX28" fmla="*/ 1400175 w 1600200"/>
              <a:gd name="csY28" fmla="*/ 666750 h 995362"/>
              <a:gd name="csX29" fmla="*/ 1404937 w 1600200"/>
              <a:gd name="csY29" fmla="*/ 600075 h 995362"/>
              <a:gd name="csX30" fmla="*/ 1347787 w 1600200"/>
              <a:gd name="csY30" fmla="*/ 623887 h 995362"/>
              <a:gd name="csX31" fmla="*/ 1114425 w 1600200"/>
              <a:gd name="csY31" fmla="*/ 609600 h 995362"/>
              <a:gd name="csX32" fmla="*/ 1038225 w 1600200"/>
              <a:gd name="csY32" fmla="*/ 552450 h 995362"/>
              <a:gd name="csX33" fmla="*/ 1000125 w 1600200"/>
              <a:gd name="csY33" fmla="*/ 476250 h 995362"/>
              <a:gd name="csX34" fmla="*/ 1033462 w 1600200"/>
              <a:gd name="csY34" fmla="*/ 433387 h 995362"/>
              <a:gd name="csX35" fmla="*/ 990600 w 1600200"/>
              <a:gd name="csY35" fmla="*/ 390525 h 995362"/>
              <a:gd name="csX36" fmla="*/ 1052512 w 1600200"/>
              <a:gd name="csY36" fmla="*/ 371475 h 995362"/>
              <a:gd name="csX37" fmla="*/ 1071562 w 1600200"/>
              <a:gd name="csY37" fmla="*/ 371475 h 995362"/>
              <a:gd name="csX38" fmla="*/ 1114425 w 1600200"/>
              <a:gd name="csY38" fmla="*/ 295275 h 995362"/>
              <a:gd name="csX39" fmla="*/ 1157287 w 1600200"/>
              <a:gd name="csY39" fmla="*/ 285750 h 995362"/>
              <a:gd name="csX40" fmla="*/ 1181100 w 1600200"/>
              <a:gd name="csY40" fmla="*/ 290512 h 995362"/>
              <a:gd name="csX41" fmla="*/ 1195387 w 1600200"/>
              <a:gd name="csY41" fmla="*/ 276225 h 995362"/>
              <a:gd name="csX42" fmla="*/ 1209675 w 1600200"/>
              <a:gd name="csY42" fmla="*/ 276225 h 995362"/>
              <a:gd name="csX43" fmla="*/ 1219200 w 1600200"/>
              <a:gd name="csY43" fmla="*/ 300037 h 995362"/>
              <a:gd name="csX44" fmla="*/ 1257300 w 1600200"/>
              <a:gd name="csY44" fmla="*/ 261937 h 995362"/>
              <a:gd name="csX45" fmla="*/ 1228725 w 1600200"/>
              <a:gd name="csY45" fmla="*/ 242887 h 995362"/>
              <a:gd name="csX46" fmla="*/ 1247775 w 1600200"/>
              <a:gd name="csY46" fmla="*/ 223837 h 995362"/>
              <a:gd name="csX47" fmla="*/ 1266825 w 1600200"/>
              <a:gd name="csY47" fmla="*/ 233362 h 995362"/>
              <a:gd name="csX48" fmla="*/ 1314450 w 1600200"/>
              <a:gd name="csY48" fmla="*/ 171450 h 995362"/>
              <a:gd name="csX49" fmla="*/ 1057275 w 1600200"/>
              <a:gd name="csY49" fmla="*/ 33337 h 995362"/>
              <a:gd name="csX50" fmla="*/ 1014412 w 1600200"/>
              <a:gd name="csY50" fmla="*/ 0 h 995362"/>
              <a:gd name="csX51" fmla="*/ 990600 w 1600200"/>
              <a:gd name="csY51" fmla="*/ 23812 h 995362"/>
              <a:gd name="csX52" fmla="*/ 519112 w 1600200"/>
              <a:gd name="csY52" fmla="*/ 47625 h 995362"/>
              <a:gd name="csX53" fmla="*/ 0 w 1600200"/>
              <a:gd name="csY53" fmla="*/ 42862 h 99536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Lst>
            <a:rect l="l" t="t" r="r" b="b"/>
            <a:pathLst>
              <a:path w="1600200" h="995362">
                <a:moveTo>
                  <a:pt x="0" y="42862"/>
                </a:moveTo>
                <a:lnTo>
                  <a:pt x="361950" y="442912"/>
                </a:lnTo>
                <a:lnTo>
                  <a:pt x="504825" y="600075"/>
                </a:lnTo>
                <a:lnTo>
                  <a:pt x="566737" y="676275"/>
                </a:lnTo>
                <a:lnTo>
                  <a:pt x="652462" y="890587"/>
                </a:lnTo>
                <a:lnTo>
                  <a:pt x="709612" y="804862"/>
                </a:lnTo>
                <a:lnTo>
                  <a:pt x="742950" y="771525"/>
                </a:lnTo>
                <a:lnTo>
                  <a:pt x="819150" y="781050"/>
                </a:lnTo>
                <a:lnTo>
                  <a:pt x="857250" y="795337"/>
                </a:lnTo>
                <a:lnTo>
                  <a:pt x="904875" y="819150"/>
                </a:lnTo>
                <a:lnTo>
                  <a:pt x="990600" y="923925"/>
                </a:lnTo>
                <a:lnTo>
                  <a:pt x="1109662" y="976312"/>
                </a:lnTo>
                <a:lnTo>
                  <a:pt x="1171575" y="990600"/>
                </a:lnTo>
                <a:lnTo>
                  <a:pt x="1238250" y="976312"/>
                </a:lnTo>
                <a:lnTo>
                  <a:pt x="1252537" y="976312"/>
                </a:lnTo>
                <a:lnTo>
                  <a:pt x="1276350" y="995362"/>
                </a:lnTo>
                <a:lnTo>
                  <a:pt x="1343025" y="981075"/>
                </a:lnTo>
                <a:lnTo>
                  <a:pt x="1343025" y="981075"/>
                </a:lnTo>
                <a:lnTo>
                  <a:pt x="1390650" y="952500"/>
                </a:lnTo>
                <a:lnTo>
                  <a:pt x="1390650" y="895350"/>
                </a:lnTo>
                <a:lnTo>
                  <a:pt x="1457325" y="866775"/>
                </a:lnTo>
                <a:lnTo>
                  <a:pt x="1495425" y="866775"/>
                </a:lnTo>
                <a:lnTo>
                  <a:pt x="1552575" y="814387"/>
                </a:lnTo>
                <a:lnTo>
                  <a:pt x="1538287" y="714375"/>
                </a:lnTo>
                <a:lnTo>
                  <a:pt x="1590675" y="681037"/>
                </a:lnTo>
                <a:lnTo>
                  <a:pt x="1600200" y="657225"/>
                </a:lnTo>
                <a:lnTo>
                  <a:pt x="1504950" y="642937"/>
                </a:lnTo>
                <a:lnTo>
                  <a:pt x="1504950" y="671512"/>
                </a:lnTo>
                <a:lnTo>
                  <a:pt x="1400175" y="666750"/>
                </a:lnTo>
                <a:lnTo>
                  <a:pt x="1404937" y="600075"/>
                </a:lnTo>
                <a:lnTo>
                  <a:pt x="1347787" y="623887"/>
                </a:lnTo>
                <a:lnTo>
                  <a:pt x="1114425" y="609600"/>
                </a:lnTo>
                <a:lnTo>
                  <a:pt x="1038225" y="552450"/>
                </a:lnTo>
                <a:lnTo>
                  <a:pt x="1000125" y="476250"/>
                </a:lnTo>
                <a:lnTo>
                  <a:pt x="1033462" y="433387"/>
                </a:lnTo>
                <a:lnTo>
                  <a:pt x="990600" y="390525"/>
                </a:lnTo>
                <a:lnTo>
                  <a:pt x="1052512" y="371475"/>
                </a:lnTo>
                <a:lnTo>
                  <a:pt x="1071562" y="371475"/>
                </a:lnTo>
                <a:lnTo>
                  <a:pt x="1114425" y="295275"/>
                </a:lnTo>
                <a:lnTo>
                  <a:pt x="1157287" y="285750"/>
                </a:lnTo>
                <a:lnTo>
                  <a:pt x="1181100" y="290512"/>
                </a:lnTo>
                <a:lnTo>
                  <a:pt x="1195387" y="276225"/>
                </a:lnTo>
                <a:lnTo>
                  <a:pt x="1209675" y="276225"/>
                </a:lnTo>
                <a:lnTo>
                  <a:pt x="1219200" y="300037"/>
                </a:lnTo>
                <a:lnTo>
                  <a:pt x="1257300" y="261937"/>
                </a:lnTo>
                <a:lnTo>
                  <a:pt x="1228725" y="242887"/>
                </a:lnTo>
                <a:lnTo>
                  <a:pt x="1247775" y="223837"/>
                </a:lnTo>
                <a:lnTo>
                  <a:pt x="1266825" y="233362"/>
                </a:lnTo>
                <a:lnTo>
                  <a:pt x="1314450" y="171450"/>
                </a:lnTo>
                <a:lnTo>
                  <a:pt x="1057275" y="33337"/>
                </a:lnTo>
                <a:lnTo>
                  <a:pt x="1014412" y="0"/>
                </a:lnTo>
                <a:lnTo>
                  <a:pt x="990600" y="23812"/>
                </a:lnTo>
                <a:lnTo>
                  <a:pt x="519112" y="47625"/>
                </a:lnTo>
                <a:lnTo>
                  <a:pt x="0" y="42862"/>
                </a:lnTo>
                <a:close/>
              </a:path>
            </a:pathLst>
          </a:custGeom>
          <a:solidFill>
            <a:srgbClr val="FF0000">
              <a:alpha val="20000"/>
            </a:srgbClr>
          </a:solid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FCF86F5C-A02B-AEF2-25DD-48BD4EA8C908}"/>
              </a:ext>
            </a:extLst>
          </p:cNvPr>
          <p:cNvSpPr txBox="1"/>
          <p:nvPr/>
        </p:nvSpPr>
        <p:spPr>
          <a:xfrm>
            <a:off x="251446" y="1817593"/>
            <a:ext cx="3123856" cy="1477328"/>
          </a:xfrm>
          <a:prstGeom prst="rect">
            <a:avLst/>
          </a:prstGeom>
          <a:solidFill>
            <a:schemeClr val="bg1">
              <a:lumMod val="95000"/>
            </a:schemeClr>
          </a:solidFill>
          <a:ln>
            <a:solidFill>
              <a:schemeClr val="tx1">
                <a:lumMod val="95000"/>
                <a:lumOff val="5000"/>
              </a:schemeClr>
            </a:solidFill>
          </a:ln>
        </p:spPr>
        <p:txBody>
          <a:bodyPr wrap="square" rtlCol="0">
            <a:spAutoFit/>
          </a:bodyPr>
          <a:lstStyle/>
          <a:p>
            <a:pPr marL="285750" indent="-285750">
              <a:spcAft>
                <a:spcPts val="1000"/>
              </a:spcAft>
              <a:buFont typeface="Arial" panose="020B0604020202020204" pitchFamily="34" charset="0"/>
              <a:buChar char="•"/>
            </a:pPr>
            <a:r>
              <a:rPr lang="en-US">
                <a:latin typeface="Montserrat" pitchFamily="2" charset="0"/>
              </a:rPr>
              <a:t>Area of Carter in Howard MS moves to Weaver MS for improved feeder patterns</a:t>
            </a:r>
          </a:p>
        </p:txBody>
      </p:sp>
      <p:sp>
        <p:nvSpPr>
          <p:cNvPr id="5" name="Slide Number Placeholder 4">
            <a:extLst>
              <a:ext uri="{FF2B5EF4-FFF2-40B4-BE49-F238E27FC236}">
                <a16:creationId xmlns:a16="http://schemas.microsoft.com/office/drawing/2014/main" id="{F5C5A254-EC30-B873-985F-33780007D0B6}"/>
              </a:ext>
            </a:extLst>
          </p:cNvPr>
          <p:cNvSpPr>
            <a:spLocks noGrp="1"/>
          </p:cNvSpPr>
          <p:nvPr>
            <p:ph type="sldNum" sz="quarter" idx="12"/>
          </p:nvPr>
        </p:nvSpPr>
        <p:spPr/>
        <p:txBody>
          <a:bodyPr/>
          <a:lstStyle/>
          <a:p>
            <a:fld id="{34BBD38D-6FAE-4556-B07B-F27BFDAF3ED8}" type="slidenum">
              <a:rPr lang="en-US" smtClean="0"/>
              <a:t>24</a:t>
            </a:fld>
            <a:endParaRPr lang="en-US"/>
          </a:p>
        </p:txBody>
      </p:sp>
    </p:spTree>
    <p:extLst>
      <p:ext uri="{BB962C8B-B14F-4D97-AF65-F5344CB8AC3E}">
        <p14:creationId xmlns:p14="http://schemas.microsoft.com/office/powerpoint/2010/main" val="3352081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08BA16-3D55-152D-E27F-851F400E5291}"/>
            </a:ext>
          </a:extLst>
        </p:cNvPr>
        <p:cNvGrpSpPr/>
        <p:nvPr/>
      </p:nvGrpSpPr>
      <p:grpSpPr>
        <a:xfrm>
          <a:off x="0" y="0"/>
          <a:ext cx="0" cy="0"/>
          <a:chOff x="0" y="0"/>
          <a:chExt cx="0" cy="0"/>
        </a:xfrm>
      </p:grpSpPr>
      <p:pic>
        <p:nvPicPr>
          <p:cNvPr id="9" name="Graphic 8">
            <a:extLst>
              <a:ext uri="{FF2B5EF4-FFF2-40B4-BE49-F238E27FC236}">
                <a16:creationId xmlns:a16="http://schemas.microsoft.com/office/drawing/2014/main" id="{87DD410B-7736-B61A-261C-63DB3259194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181123" y="71432"/>
            <a:ext cx="8887177" cy="6659952"/>
          </a:xfrm>
          <a:prstGeom prst="rect">
            <a:avLst/>
          </a:prstGeom>
        </p:spPr>
      </p:pic>
      <p:sp>
        <p:nvSpPr>
          <p:cNvPr id="4" name="TextBox 3">
            <a:extLst>
              <a:ext uri="{FF2B5EF4-FFF2-40B4-BE49-F238E27FC236}">
                <a16:creationId xmlns:a16="http://schemas.microsoft.com/office/drawing/2014/main" id="{224DC6C9-FC98-4C83-DD14-DA15084CACDC}"/>
              </a:ext>
            </a:extLst>
          </p:cNvPr>
          <p:cNvSpPr txBox="1"/>
          <p:nvPr/>
        </p:nvSpPr>
        <p:spPr>
          <a:xfrm>
            <a:off x="404315" y="187796"/>
            <a:ext cx="3688428" cy="1323439"/>
          </a:xfrm>
          <a:prstGeom prst="rect">
            <a:avLst/>
          </a:prstGeom>
          <a:noFill/>
        </p:spPr>
        <p:txBody>
          <a:bodyPr wrap="square" lIns="91440" tIns="45720" rIns="91440" bIns="45720" rtlCol="0" anchor="t">
            <a:spAutoFit/>
          </a:bodyPr>
          <a:lstStyle/>
          <a:p>
            <a:r>
              <a:rPr lang="en-US" sz="4000" b="1">
                <a:solidFill>
                  <a:srgbClr val="199BD7"/>
                </a:solidFill>
                <a:latin typeface="Arial Nova" panose="020B0504020202020204" pitchFamily="34" charset="0"/>
                <a:cs typeface="Arial"/>
              </a:rPr>
              <a:t>OPTION 2 – HIGH</a:t>
            </a:r>
          </a:p>
        </p:txBody>
      </p:sp>
      <p:sp>
        <p:nvSpPr>
          <p:cNvPr id="18" name="Callout: Line 17">
            <a:extLst>
              <a:ext uri="{FF2B5EF4-FFF2-40B4-BE49-F238E27FC236}">
                <a16:creationId xmlns:a16="http://schemas.microsoft.com/office/drawing/2014/main" id="{FC1D6909-7324-2825-7BC5-115EA77D60CD}"/>
              </a:ext>
            </a:extLst>
          </p:cNvPr>
          <p:cNvSpPr/>
          <p:nvPr/>
        </p:nvSpPr>
        <p:spPr>
          <a:xfrm>
            <a:off x="6150688" y="986022"/>
            <a:ext cx="1610734" cy="257247"/>
          </a:xfrm>
          <a:prstGeom prst="borderCallout1">
            <a:avLst>
              <a:gd name="adj1" fmla="val 229324"/>
              <a:gd name="adj2" fmla="val -2895"/>
              <a:gd name="adj3" fmla="val 102222"/>
              <a:gd name="adj4" fmla="val 16692"/>
            </a:avLst>
          </a:prstGeom>
          <a:solidFill>
            <a:srgbClr val="FFFFFF">
              <a:alpha val="5019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a:solidFill>
                  <a:schemeClr val="tx1"/>
                </a:solidFill>
                <a:latin typeface="Montserrat" pitchFamily="2" charset="0"/>
              </a:rPr>
              <a:t>Howard HS to Westside HS</a:t>
            </a:r>
          </a:p>
        </p:txBody>
      </p:sp>
      <p:sp>
        <p:nvSpPr>
          <p:cNvPr id="23" name="Arrow: Right 22">
            <a:extLst>
              <a:ext uri="{FF2B5EF4-FFF2-40B4-BE49-F238E27FC236}">
                <a16:creationId xmlns:a16="http://schemas.microsoft.com/office/drawing/2014/main" id="{65CFE3EF-D0D4-5DD5-41E7-8487488FC53B}"/>
              </a:ext>
            </a:extLst>
          </p:cNvPr>
          <p:cNvSpPr/>
          <p:nvPr/>
        </p:nvSpPr>
        <p:spPr>
          <a:xfrm rot="4188940">
            <a:off x="5297761" y="2816705"/>
            <a:ext cx="1927299" cy="166620"/>
          </a:xfrm>
          <a:prstGeom prst="rightArrow">
            <a:avLst>
              <a:gd name="adj1" fmla="val 11907"/>
              <a:gd name="adj2" fmla="val 76665"/>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Shape 2">
            <a:extLst>
              <a:ext uri="{FF2B5EF4-FFF2-40B4-BE49-F238E27FC236}">
                <a16:creationId xmlns:a16="http://schemas.microsoft.com/office/drawing/2014/main" id="{02A87D08-69E2-6F5B-D8DF-F0CA467D591F}"/>
              </a:ext>
            </a:extLst>
          </p:cNvPr>
          <p:cNvSpPr/>
          <p:nvPr/>
        </p:nvSpPr>
        <p:spPr>
          <a:xfrm>
            <a:off x="3933825" y="570113"/>
            <a:ext cx="2107489" cy="1295825"/>
          </a:xfrm>
          <a:custGeom>
            <a:avLst/>
            <a:gdLst>
              <a:gd name="csX0" fmla="*/ 958850 w 1536700"/>
              <a:gd name="csY0" fmla="*/ 0 h 958850"/>
              <a:gd name="csX1" fmla="*/ 622300 w 1536700"/>
              <a:gd name="csY1" fmla="*/ 209550 h 958850"/>
              <a:gd name="csX2" fmla="*/ 0 w 1536700"/>
              <a:gd name="csY2" fmla="*/ 641350 h 958850"/>
              <a:gd name="csX3" fmla="*/ 57150 w 1536700"/>
              <a:gd name="csY3" fmla="*/ 666750 h 958850"/>
              <a:gd name="csX4" fmla="*/ 6350 w 1536700"/>
              <a:gd name="csY4" fmla="*/ 793750 h 958850"/>
              <a:gd name="csX5" fmla="*/ 19050 w 1536700"/>
              <a:gd name="csY5" fmla="*/ 819150 h 958850"/>
              <a:gd name="csX6" fmla="*/ 107950 w 1536700"/>
              <a:gd name="csY6" fmla="*/ 812800 h 958850"/>
              <a:gd name="csX7" fmla="*/ 317500 w 1536700"/>
              <a:gd name="csY7" fmla="*/ 781050 h 958850"/>
              <a:gd name="csX8" fmla="*/ 698500 w 1536700"/>
              <a:gd name="csY8" fmla="*/ 889000 h 958850"/>
              <a:gd name="csX9" fmla="*/ 946150 w 1536700"/>
              <a:gd name="csY9" fmla="*/ 958850 h 958850"/>
              <a:gd name="csX10" fmla="*/ 1187450 w 1536700"/>
              <a:gd name="csY10" fmla="*/ 946150 h 958850"/>
              <a:gd name="csX11" fmla="*/ 1282700 w 1536700"/>
              <a:gd name="csY11" fmla="*/ 768350 h 958850"/>
              <a:gd name="csX12" fmla="*/ 1403350 w 1536700"/>
              <a:gd name="csY12" fmla="*/ 793750 h 958850"/>
              <a:gd name="csX13" fmla="*/ 1441450 w 1536700"/>
              <a:gd name="csY13" fmla="*/ 831850 h 958850"/>
              <a:gd name="csX14" fmla="*/ 1536700 w 1536700"/>
              <a:gd name="csY14" fmla="*/ 831850 h 958850"/>
              <a:gd name="csX15" fmla="*/ 958850 w 1536700"/>
              <a:gd name="csY15" fmla="*/ 0 h 9588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536700" h="958850">
                <a:moveTo>
                  <a:pt x="958850" y="0"/>
                </a:moveTo>
                <a:lnTo>
                  <a:pt x="622300" y="209550"/>
                </a:lnTo>
                <a:lnTo>
                  <a:pt x="0" y="641350"/>
                </a:lnTo>
                <a:lnTo>
                  <a:pt x="57150" y="666750"/>
                </a:lnTo>
                <a:lnTo>
                  <a:pt x="6350" y="793750"/>
                </a:lnTo>
                <a:lnTo>
                  <a:pt x="19050" y="819150"/>
                </a:lnTo>
                <a:lnTo>
                  <a:pt x="107950" y="812800"/>
                </a:lnTo>
                <a:lnTo>
                  <a:pt x="317500" y="781050"/>
                </a:lnTo>
                <a:lnTo>
                  <a:pt x="698500" y="889000"/>
                </a:lnTo>
                <a:lnTo>
                  <a:pt x="946150" y="958850"/>
                </a:lnTo>
                <a:lnTo>
                  <a:pt x="1187450" y="946150"/>
                </a:lnTo>
                <a:lnTo>
                  <a:pt x="1282700" y="768350"/>
                </a:lnTo>
                <a:lnTo>
                  <a:pt x="1403350" y="793750"/>
                </a:lnTo>
                <a:lnTo>
                  <a:pt x="1441450" y="831850"/>
                </a:lnTo>
                <a:lnTo>
                  <a:pt x="1536700" y="831850"/>
                </a:lnTo>
                <a:lnTo>
                  <a:pt x="958850" y="0"/>
                </a:lnTo>
                <a:close/>
              </a:path>
            </a:pathLst>
          </a:custGeom>
          <a:solidFill>
            <a:srgbClr val="0070C0">
              <a:alpha val="20000"/>
            </a:srgbClr>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Shape 5">
            <a:extLst>
              <a:ext uri="{FF2B5EF4-FFF2-40B4-BE49-F238E27FC236}">
                <a16:creationId xmlns:a16="http://schemas.microsoft.com/office/drawing/2014/main" id="{881935AC-079D-291D-2343-74D6086AAF08}"/>
              </a:ext>
            </a:extLst>
          </p:cNvPr>
          <p:cNvSpPr/>
          <p:nvPr/>
        </p:nvSpPr>
        <p:spPr>
          <a:xfrm>
            <a:off x="6041313" y="1659178"/>
            <a:ext cx="2331161" cy="1417397"/>
          </a:xfrm>
          <a:custGeom>
            <a:avLst/>
            <a:gdLst>
              <a:gd name="csX0" fmla="*/ 0 w 1720850"/>
              <a:gd name="csY0" fmla="*/ 19050 h 1035050"/>
              <a:gd name="csX1" fmla="*/ 1054100 w 1720850"/>
              <a:gd name="csY1" fmla="*/ 19050 h 1035050"/>
              <a:gd name="csX2" fmla="*/ 1111250 w 1720850"/>
              <a:gd name="csY2" fmla="*/ 0 h 1035050"/>
              <a:gd name="csX3" fmla="*/ 1168400 w 1720850"/>
              <a:gd name="csY3" fmla="*/ 12700 h 1035050"/>
              <a:gd name="csX4" fmla="*/ 1428750 w 1720850"/>
              <a:gd name="csY4" fmla="*/ 146050 h 1035050"/>
              <a:gd name="csX5" fmla="*/ 1384300 w 1720850"/>
              <a:gd name="csY5" fmla="*/ 228600 h 1035050"/>
              <a:gd name="csX6" fmla="*/ 1358900 w 1720850"/>
              <a:gd name="csY6" fmla="*/ 215900 h 1035050"/>
              <a:gd name="csX7" fmla="*/ 1346200 w 1720850"/>
              <a:gd name="csY7" fmla="*/ 241300 h 1035050"/>
              <a:gd name="csX8" fmla="*/ 1346200 w 1720850"/>
              <a:gd name="csY8" fmla="*/ 279400 h 1035050"/>
              <a:gd name="csX9" fmla="*/ 1263650 w 1720850"/>
              <a:gd name="csY9" fmla="*/ 279400 h 1035050"/>
              <a:gd name="csX10" fmla="*/ 1263650 w 1720850"/>
              <a:gd name="csY10" fmla="*/ 254000 h 1035050"/>
              <a:gd name="csX11" fmla="*/ 1212850 w 1720850"/>
              <a:gd name="csY11" fmla="*/ 285750 h 1035050"/>
              <a:gd name="csX12" fmla="*/ 1155700 w 1720850"/>
              <a:gd name="csY12" fmla="*/ 368300 h 1035050"/>
              <a:gd name="csX13" fmla="*/ 1098550 w 1720850"/>
              <a:gd name="csY13" fmla="*/ 374650 h 1035050"/>
              <a:gd name="csX14" fmla="*/ 1136650 w 1720850"/>
              <a:gd name="csY14" fmla="*/ 419100 h 1035050"/>
              <a:gd name="csX15" fmla="*/ 1092200 w 1720850"/>
              <a:gd name="csY15" fmla="*/ 476250 h 1035050"/>
              <a:gd name="csX16" fmla="*/ 1117600 w 1720850"/>
              <a:gd name="csY16" fmla="*/ 533400 h 1035050"/>
              <a:gd name="csX17" fmla="*/ 1212850 w 1720850"/>
              <a:gd name="csY17" fmla="*/ 622300 h 1035050"/>
              <a:gd name="csX18" fmla="*/ 1327150 w 1720850"/>
              <a:gd name="csY18" fmla="*/ 654050 h 1035050"/>
              <a:gd name="csX19" fmla="*/ 1498600 w 1720850"/>
              <a:gd name="csY19" fmla="*/ 641350 h 1035050"/>
              <a:gd name="csX20" fmla="*/ 1530350 w 1720850"/>
              <a:gd name="csY20" fmla="*/ 622300 h 1035050"/>
              <a:gd name="csX21" fmla="*/ 1517650 w 1720850"/>
              <a:gd name="csY21" fmla="*/ 679450 h 1035050"/>
              <a:gd name="csX22" fmla="*/ 1606550 w 1720850"/>
              <a:gd name="csY22" fmla="*/ 679450 h 1035050"/>
              <a:gd name="csX23" fmla="*/ 1638300 w 1720850"/>
              <a:gd name="csY23" fmla="*/ 679450 h 1035050"/>
              <a:gd name="csX24" fmla="*/ 1720850 w 1720850"/>
              <a:gd name="csY24" fmla="*/ 698500 h 1035050"/>
              <a:gd name="csX25" fmla="*/ 1720850 w 1720850"/>
              <a:gd name="csY25" fmla="*/ 711200 h 1035050"/>
              <a:gd name="csX26" fmla="*/ 1670050 w 1720850"/>
              <a:gd name="csY26" fmla="*/ 711200 h 1035050"/>
              <a:gd name="csX27" fmla="*/ 1682750 w 1720850"/>
              <a:gd name="csY27" fmla="*/ 838200 h 1035050"/>
              <a:gd name="csX28" fmla="*/ 1619250 w 1720850"/>
              <a:gd name="csY28" fmla="*/ 914400 h 1035050"/>
              <a:gd name="csX29" fmla="*/ 1517650 w 1720850"/>
              <a:gd name="csY29" fmla="*/ 914400 h 1035050"/>
              <a:gd name="csX30" fmla="*/ 1511300 w 1720850"/>
              <a:gd name="csY30" fmla="*/ 939800 h 1035050"/>
              <a:gd name="csX31" fmla="*/ 1492250 w 1720850"/>
              <a:gd name="csY31" fmla="*/ 984250 h 1035050"/>
              <a:gd name="csX32" fmla="*/ 1473200 w 1720850"/>
              <a:gd name="csY32" fmla="*/ 1035050 h 1035050"/>
              <a:gd name="csX33" fmla="*/ 1384300 w 1720850"/>
              <a:gd name="csY33" fmla="*/ 1035050 h 1035050"/>
              <a:gd name="csX34" fmla="*/ 1314450 w 1720850"/>
              <a:gd name="csY34" fmla="*/ 1022350 h 1035050"/>
              <a:gd name="csX35" fmla="*/ 1187450 w 1720850"/>
              <a:gd name="csY35" fmla="*/ 1028700 h 1035050"/>
              <a:gd name="csX36" fmla="*/ 933450 w 1720850"/>
              <a:gd name="csY36" fmla="*/ 831850 h 1035050"/>
              <a:gd name="csX37" fmla="*/ 812800 w 1720850"/>
              <a:gd name="csY37" fmla="*/ 812800 h 1035050"/>
              <a:gd name="csX38" fmla="*/ 698500 w 1720850"/>
              <a:gd name="csY38" fmla="*/ 927100 h 1035050"/>
              <a:gd name="csX39" fmla="*/ 603250 w 1720850"/>
              <a:gd name="csY39" fmla="*/ 628650 h 1035050"/>
              <a:gd name="csX40" fmla="*/ 0 w 1720850"/>
              <a:gd name="csY40" fmla="*/ 19050 h 10350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Lst>
            <a:rect l="l" t="t" r="r" b="b"/>
            <a:pathLst>
              <a:path w="1720850" h="1035050">
                <a:moveTo>
                  <a:pt x="0" y="19050"/>
                </a:moveTo>
                <a:lnTo>
                  <a:pt x="1054100" y="19050"/>
                </a:lnTo>
                <a:lnTo>
                  <a:pt x="1111250" y="0"/>
                </a:lnTo>
                <a:lnTo>
                  <a:pt x="1168400" y="12700"/>
                </a:lnTo>
                <a:lnTo>
                  <a:pt x="1428750" y="146050"/>
                </a:lnTo>
                <a:lnTo>
                  <a:pt x="1384300" y="228600"/>
                </a:lnTo>
                <a:lnTo>
                  <a:pt x="1358900" y="215900"/>
                </a:lnTo>
                <a:lnTo>
                  <a:pt x="1346200" y="241300"/>
                </a:lnTo>
                <a:lnTo>
                  <a:pt x="1346200" y="279400"/>
                </a:lnTo>
                <a:lnTo>
                  <a:pt x="1263650" y="279400"/>
                </a:lnTo>
                <a:lnTo>
                  <a:pt x="1263650" y="254000"/>
                </a:lnTo>
                <a:lnTo>
                  <a:pt x="1212850" y="285750"/>
                </a:lnTo>
                <a:lnTo>
                  <a:pt x="1155700" y="368300"/>
                </a:lnTo>
                <a:lnTo>
                  <a:pt x="1098550" y="374650"/>
                </a:lnTo>
                <a:lnTo>
                  <a:pt x="1136650" y="419100"/>
                </a:lnTo>
                <a:lnTo>
                  <a:pt x="1092200" y="476250"/>
                </a:lnTo>
                <a:lnTo>
                  <a:pt x="1117600" y="533400"/>
                </a:lnTo>
                <a:lnTo>
                  <a:pt x="1212850" y="622300"/>
                </a:lnTo>
                <a:lnTo>
                  <a:pt x="1327150" y="654050"/>
                </a:lnTo>
                <a:lnTo>
                  <a:pt x="1498600" y="641350"/>
                </a:lnTo>
                <a:lnTo>
                  <a:pt x="1530350" y="622300"/>
                </a:lnTo>
                <a:lnTo>
                  <a:pt x="1517650" y="679450"/>
                </a:lnTo>
                <a:lnTo>
                  <a:pt x="1606550" y="679450"/>
                </a:lnTo>
                <a:lnTo>
                  <a:pt x="1638300" y="679450"/>
                </a:lnTo>
                <a:lnTo>
                  <a:pt x="1720850" y="698500"/>
                </a:lnTo>
                <a:lnTo>
                  <a:pt x="1720850" y="711200"/>
                </a:lnTo>
                <a:lnTo>
                  <a:pt x="1670050" y="711200"/>
                </a:lnTo>
                <a:lnTo>
                  <a:pt x="1682750" y="838200"/>
                </a:lnTo>
                <a:lnTo>
                  <a:pt x="1619250" y="914400"/>
                </a:lnTo>
                <a:lnTo>
                  <a:pt x="1517650" y="914400"/>
                </a:lnTo>
                <a:lnTo>
                  <a:pt x="1511300" y="939800"/>
                </a:lnTo>
                <a:lnTo>
                  <a:pt x="1492250" y="984250"/>
                </a:lnTo>
                <a:lnTo>
                  <a:pt x="1473200" y="1035050"/>
                </a:lnTo>
                <a:lnTo>
                  <a:pt x="1384300" y="1035050"/>
                </a:lnTo>
                <a:lnTo>
                  <a:pt x="1314450" y="1022350"/>
                </a:lnTo>
                <a:lnTo>
                  <a:pt x="1187450" y="1028700"/>
                </a:lnTo>
                <a:lnTo>
                  <a:pt x="933450" y="831850"/>
                </a:lnTo>
                <a:lnTo>
                  <a:pt x="812800" y="812800"/>
                </a:lnTo>
                <a:lnTo>
                  <a:pt x="698500" y="927100"/>
                </a:lnTo>
                <a:lnTo>
                  <a:pt x="603250" y="628650"/>
                </a:lnTo>
                <a:lnTo>
                  <a:pt x="0" y="19050"/>
                </a:lnTo>
                <a:close/>
              </a:path>
            </a:pathLst>
          </a:custGeom>
          <a:solidFill>
            <a:srgbClr val="0070C0">
              <a:alpha val="20000"/>
            </a:srgbClr>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4FB787EF-4CF5-255E-2C41-C66726505172}"/>
              </a:ext>
            </a:extLst>
          </p:cNvPr>
          <p:cNvSpPr/>
          <p:nvPr/>
        </p:nvSpPr>
        <p:spPr>
          <a:xfrm>
            <a:off x="10020802" y="3000375"/>
            <a:ext cx="1751123" cy="2030596"/>
          </a:xfrm>
          <a:custGeom>
            <a:avLst/>
            <a:gdLst>
              <a:gd name="csX0" fmla="*/ 254000 w 1314450"/>
              <a:gd name="csY0" fmla="*/ 1257300 h 1492250"/>
              <a:gd name="csX1" fmla="*/ 234950 w 1314450"/>
              <a:gd name="csY1" fmla="*/ 1492250 h 1492250"/>
              <a:gd name="csX2" fmla="*/ 419100 w 1314450"/>
              <a:gd name="csY2" fmla="*/ 1079500 h 1492250"/>
              <a:gd name="csX3" fmla="*/ 387350 w 1314450"/>
              <a:gd name="csY3" fmla="*/ 920750 h 1492250"/>
              <a:gd name="csX4" fmla="*/ 387350 w 1314450"/>
              <a:gd name="csY4" fmla="*/ 628650 h 1492250"/>
              <a:gd name="csX5" fmla="*/ 336550 w 1314450"/>
              <a:gd name="csY5" fmla="*/ 584200 h 1492250"/>
              <a:gd name="csX6" fmla="*/ 285750 w 1314450"/>
              <a:gd name="csY6" fmla="*/ 590550 h 1492250"/>
              <a:gd name="csX7" fmla="*/ 234950 w 1314450"/>
              <a:gd name="csY7" fmla="*/ 565150 h 1492250"/>
              <a:gd name="csX8" fmla="*/ 292100 w 1314450"/>
              <a:gd name="csY8" fmla="*/ 482600 h 1492250"/>
              <a:gd name="csX9" fmla="*/ 349250 w 1314450"/>
              <a:gd name="csY9" fmla="*/ 469900 h 1492250"/>
              <a:gd name="csX10" fmla="*/ 457200 w 1314450"/>
              <a:gd name="csY10" fmla="*/ 476250 h 1492250"/>
              <a:gd name="csX11" fmla="*/ 539750 w 1314450"/>
              <a:gd name="csY11" fmla="*/ 514350 h 1492250"/>
              <a:gd name="csX12" fmla="*/ 463550 w 1314450"/>
              <a:gd name="csY12" fmla="*/ 590550 h 1492250"/>
              <a:gd name="csX13" fmla="*/ 539750 w 1314450"/>
              <a:gd name="csY13" fmla="*/ 590550 h 1492250"/>
              <a:gd name="csX14" fmla="*/ 622300 w 1314450"/>
              <a:gd name="csY14" fmla="*/ 641350 h 1492250"/>
              <a:gd name="csX15" fmla="*/ 647700 w 1314450"/>
              <a:gd name="csY15" fmla="*/ 717550 h 1492250"/>
              <a:gd name="csX16" fmla="*/ 647700 w 1314450"/>
              <a:gd name="csY16" fmla="*/ 749300 h 1492250"/>
              <a:gd name="csX17" fmla="*/ 736600 w 1314450"/>
              <a:gd name="csY17" fmla="*/ 793750 h 1492250"/>
              <a:gd name="csX18" fmla="*/ 762000 w 1314450"/>
              <a:gd name="csY18" fmla="*/ 863600 h 1492250"/>
              <a:gd name="csX19" fmla="*/ 876300 w 1314450"/>
              <a:gd name="csY19" fmla="*/ 1003300 h 1492250"/>
              <a:gd name="csX20" fmla="*/ 990600 w 1314450"/>
              <a:gd name="csY20" fmla="*/ 1092200 h 1492250"/>
              <a:gd name="csX21" fmla="*/ 1060450 w 1314450"/>
              <a:gd name="csY21" fmla="*/ 1111250 h 1492250"/>
              <a:gd name="csX22" fmla="*/ 1066800 w 1314450"/>
              <a:gd name="csY22" fmla="*/ 1155700 h 1492250"/>
              <a:gd name="csX23" fmla="*/ 1066800 w 1314450"/>
              <a:gd name="csY23" fmla="*/ 1155700 h 1492250"/>
              <a:gd name="csX24" fmla="*/ 1111250 w 1314450"/>
              <a:gd name="csY24" fmla="*/ 1187450 h 1492250"/>
              <a:gd name="csX25" fmla="*/ 1231900 w 1314450"/>
              <a:gd name="csY25" fmla="*/ 1155700 h 1492250"/>
              <a:gd name="csX26" fmla="*/ 1200150 w 1314450"/>
              <a:gd name="csY26" fmla="*/ 1130300 h 1492250"/>
              <a:gd name="csX27" fmla="*/ 1206500 w 1314450"/>
              <a:gd name="csY27" fmla="*/ 1092200 h 1492250"/>
              <a:gd name="csX28" fmla="*/ 1282700 w 1314450"/>
              <a:gd name="csY28" fmla="*/ 1016000 h 1492250"/>
              <a:gd name="csX29" fmla="*/ 1314450 w 1314450"/>
              <a:gd name="csY29" fmla="*/ 971550 h 1492250"/>
              <a:gd name="csX30" fmla="*/ 1314450 w 1314450"/>
              <a:gd name="csY30" fmla="*/ 876300 h 1492250"/>
              <a:gd name="csX31" fmla="*/ 1301750 w 1314450"/>
              <a:gd name="csY31" fmla="*/ 755650 h 1492250"/>
              <a:gd name="csX32" fmla="*/ 1257300 w 1314450"/>
              <a:gd name="csY32" fmla="*/ 609600 h 1492250"/>
              <a:gd name="csX33" fmla="*/ 1047750 w 1314450"/>
              <a:gd name="csY33" fmla="*/ 431800 h 1492250"/>
              <a:gd name="csX34" fmla="*/ 1035050 w 1314450"/>
              <a:gd name="csY34" fmla="*/ 457200 h 1492250"/>
              <a:gd name="csX35" fmla="*/ 952500 w 1314450"/>
              <a:gd name="csY35" fmla="*/ 355600 h 1492250"/>
              <a:gd name="csX36" fmla="*/ 730250 w 1314450"/>
              <a:gd name="csY36" fmla="*/ 203200 h 1492250"/>
              <a:gd name="csX37" fmla="*/ 635000 w 1314450"/>
              <a:gd name="csY37" fmla="*/ 139700 h 1492250"/>
              <a:gd name="csX38" fmla="*/ 539750 w 1314450"/>
              <a:gd name="csY38" fmla="*/ 0 h 1492250"/>
              <a:gd name="csX39" fmla="*/ 431800 w 1314450"/>
              <a:gd name="csY39" fmla="*/ 146050 h 1492250"/>
              <a:gd name="csX40" fmla="*/ 457200 w 1314450"/>
              <a:gd name="csY40" fmla="*/ 158750 h 1492250"/>
              <a:gd name="csX41" fmla="*/ 400050 w 1314450"/>
              <a:gd name="csY41" fmla="*/ 222250 h 1492250"/>
              <a:gd name="csX42" fmla="*/ 450850 w 1314450"/>
              <a:gd name="csY42" fmla="*/ 266700 h 1492250"/>
              <a:gd name="csX43" fmla="*/ 406400 w 1314450"/>
              <a:gd name="csY43" fmla="*/ 336550 h 1492250"/>
              <a:gd name="csX44" fmla="*/ 330200 w 1314450"/>
              <a:gd name="csY44" fmla="*/ 349250 h 1492250"/>
              <a:gd name="csX45" fmla="*/ 222250 w 1314450"/>
              <a:gd name="csY45" fmla="*/ 361950 h 1492250"/>
              <a:gd name="csX46" fmla="*/ 215900 w 1314450"/>
              <a:gd name="csY46" fmla="*/ 431800 h 1492250"/>
              <a:gd name="csX47" fmla="*/ 127000 w 1314450"/>
              <a:gd name="csY47" fmla="*/ 438150 h 1492250"/>
              <a:gd name="csX48" fmla="*/ 120650 w 1314450"/>
              <a:gd name="csY48" fmla="*/ 488950 h 1492250"/>
              <a:gd name="csX49" fmla="*/ 139700 w 1314450"/>
              <a:gd name="csY49" fmla="*/ 552450 h 1492250"/>
              <a:gd name="csX50" fmla="*/ 171450 w 1314450"/>
              <a:gd name="csY50" fmla="*/ 565150 h 1492250"/>
              <a:gd name="csX51" fmla="*/ 158750 w 1314450"/>
              <a:gd name="csY51" fmla="*/ 596900 h 1492250"/>
              <a:gd name="csX52" fmla="*/ 88900 w 1314450"/>
              <a:gd name="csY52" fmla="*/ 565150 h 1492250"/>
              <a:gd name="csX53" fmla="*/ 0 w 1314450"/>
              <a:gd name="csY53" fmla="*/ 571500 h 1492250"/>
              <a:gd name="csX54" fmla="*/ 0 w 1314450"/>
              <a:gd name="csY54" fmla="*/ 666750 h 1492250"/>
              <a:gd name="csX55" fmla="*/ 38100 w 1314450"/>
              <a:gd name="csY55" fmla="*/ 660400 h 1492250"/>
              <a:gd name="csX56" fmla="*/ 50800 w 1314450"/>
              <a:gd name="csY56" fmla="*/ 742950 h 1492250"/>
              <a:gd name="csX57" fmla="*/ 0 w 1314450"/>
              <a:gd name="csY57" fmla="*/ 755650 h 1492250"/>
              <a:gd name="csX58" fmla="*/ 0 w 1314450"/>
              <a:gd name="csY58" fmla="*/ 806450 h 1492250"/>
              <a:gd name="csX59" fmla="*/ 31750 w 1314450"/>
              <a:gd name="csY59" fmla="*/ 857250 h 1492250"/>
              <a:gd name="csX60" fmla="*/ 127000 w 1314450"/>
              <a:gd name="csY60" fmla="*/ 857250 h 1492250"/>
              <a:gd name="csX61" fmla="*/ 120650 w 1314450"/>
              <a:gd name="csY61" fmla="*/ 914400 h 1492250"/>
              <a:gd name="csX62" fmla="*/ 127000 w 1314450"/>
              <a:gd name="csY62" fmla="*/ 984250 h 1492250"/>
              <a:gd name="csX63" fmla="*/ 127000 w 1314450"/>
              <a:gd name="csY63" fmla="*/ 1009650 h 1492250"/>
              <a:gd name="csX64" fmla="*/ 63500 w 1314450"/>
              <a:gd name="csY64" fmla="*/ 1117600 h 1492250"/>
              <a:gd name="csX65" fmla="*/ 203200 w 1314450"/>
              <a:gd name="csY65" fmla="*/ 1117600 h 1492250"/>
              <a:gd name="csX66" fmla="*/ 203200 w 1314450"/>
              <a:gd name="csY66" fmla="*/ 1092200 h 1492250"/>
              <a:gd name="csX67" fmla="*/ 254000 w 1314450"/>
              <a:gd name="csY67" fmla="*/ 1098550 h 1492250"/>
              <a:gd name="csX68" fmla="*/ 254000 w 1314450"/>
              <a:gd name="csY68" fmla="*/ 1257300 h 14922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Lst>
            <a:rect l="l" t="t" r="r" b="b"/>
            <a:pathLst>
              <a:path w="1314450" h="1492250">
                <a:moveTo>
                  <a:pt x="254000" y="1257300"/>
                </a:moveTo>
                <a:lnTo>
                  <a:pt x="234950" y="1492250"/>
                </a:lnTo>
                <a:lnTo>
                  <a:pt x="419100" y="1079500"/>
                </a:lnTo>
                <a:lnTo>
                  <a:pt x="387350" y="920750"/>
                </a:lnTo>
                <a:lnTo>
                  <a:pt x="387350" y="628650"/>
                </a:lnTo>
                <a:lnTo>
                  <a:pt x="336550" y="584200"/>
                </a:lnTo>
                <a:lnTo>
                  <a:pt x="285750" y="590550"/>
                </a:lnTo>
                <a:lnTo>
                  <a:pt x="234950" y="565150"/>
                </a:lnTo>
                <a:lnTo>
                  <a:pt x="292100" y="482600"/>
                </a:lnTo>
                <a:lnTo>
                  <a:pt x="349250" y="469900"/>
                </a:lnTo>
                <a:lnTo>
                  <a:pt x="457200" y="476250"/>
                </a:lnTo>
                <a:lnTo>
                  <a:pt x="539750" y="514350"/>
                </a:lnTo>
                <a:lnTo>
                  <a:pt x="463550" y="590550"/>
                </a:lnTo>
                <a:lnTo>
                  <a:pt x="539750" y="590550"/>
                </a:lnTo>
                <a:lnTo>
                  <a:pt x="622300" y="641350"/>
                </a:lnTo>
                <a:lnTo>
                  <a:pt x="647700" y="717550"/>
                </a:lnTo>
                <a:lnTo>
                  <a:pt x="647700" y="749300"/>
                </a:lnTo>
                <a:lnTo>
                  <a:pt x="736600" y="793750"/>
                </a:lnTo>
                <a:lnTo>
                  <a:pt x="762000" y="863600"/>
                </a:lnTo>
                <a:lnTo>
                  <a:pt x="876300" y="1003300"/>
                </a:lnTo>
                <a:lnTo>
                  <a:pt x="990600" y="1092200"/>
                </a:lnTo>
                <a:lnTo>
                  <a:pt x="1060450" y="1111250"/>
                </a:lnTo>
                <a:lnTo>
                  <a:pt x="1066800" y="1155700"/>
                </a:lnTo>
                <a:lnTo>
                  <a:pt x="1066800" y="1155700"/>
                </a:lnTo>
                <a:lnTo>
                  <a:pt x="1111250" y="1187450"/>
                </a:lnTo>
                <a:lnTo>
                  <a:pt x="1231900" y="1155700"/>
                </a:lnTo>
                <a:lnTo>
                  <a:pt x="1200150" y="1130300"/>
                </a:lnTo>
                <a:lnTo>
                  <a:pt x="1206500" y="1092200"/>
                </a:lnTo>
                <a:lnTo>
                  <a:pt x="1282700" y="1016000"/>
                </a:lnTo>
                <a:lnTo>
                  <a:pt x="1314450" y="971550"/>
                </a:lnTo>
                <a:lnTo>
                  <a:pt x="1314450" y="876300"/>
                </a:lnTo>
                <a:lnTo>
                  <a:pt x="1301750" y="755650"/>
                </a:lnTo>
                <a:lnTo>
                  <a:pt x="1257300" y="609600"/>
                </a:lnTo>
                <a:lnTo>
                  <a:pt x="1047750" y="431800"/>
                </a:lnTo>
                <a:lnTo>
                  <a:pt x="1035050" y="457200"/>
                </a:lnTo>
                <a:lnTo>
                  <a:pt x="952500" y="355600"/>
                </a:lnTo>
                <a:lnTo>
                  <a:pt x="730250" y="203200"/>
                </a:lnTo>
                <a:lnTo>
                  <a:pt x="635000" y="139700"/>
                </a:lnTo>
                <a:lnTo>
                  <a:pt x="539750" y="0"/>
                </a:lnTo>
                <a:lnTo>
                  <a:pt x="431800" y="146050"/>
                </a:lnTo>
                <a:lnTo>
                  <a:pt x="457200" y="158750"/>
                </a:lnTo>
                <a:lnTo>
                  <a:pt x="400050" y="222250"/>
                </a:lnTo>
                <a:lnTo>
                  <a:pt x="450850" y="266700"/>
                </a:lnTo>
                <a:lnTo>
                  <a:pt x="406400" y="336550"/>
                </a:lnTo>
                <a:lnTo>
                  <a:pt x="330200" y="349250"/>
                </a:lnTo>
                <a:lnTo>
                  <a:pt x="222250" y="361950"/>
                </a:lnTo>
                <a:lnTo>
                  <a:pt x="215900" y="431800"/>
                </a:lnTo>
                <a:lnTo>
                  <a:pt x="127000" y="438150"/>
                </a:lnTo>
                <a:lnTo>
                  <a:pt x="120650" y="488950"/>
                </a:lnTo>
                <a:lnTo>
                  <a:pt x="139700" y="552450"/>
                </a:lnTo>
                <a:lnTo>
                  <a:pt x="171450" y="565150"/>
                </a:lnTo>
                <a:lnTo>
                  <a:pt x="158750" y="596900"/>
                </a:lnTo>
                <a:lnTo>
                  <a:pt x="88900" y="565150"/>
                </a:lnTo>
                <a:lnTo>
                  <a:pt x="0" y="571500"/>
                </a:lnTo>
                <a:lnTo>
                  <a:pt x="0" y="666750"/>
                </a:lnTo>
                <a:lnTo>
                  <a:pt x="38100" y="660400"/>
                </a:lnTo>
                <a:lnTo>
                  <a:pt x="50800" y="742950"/>
                </a:lnTo>
                <a:lnTo>
                  <a:pt x="0" y="755650"/>
                </a:lnTo>
                <a:lnTo>
                  <a:pt x="0" y="806450"/>
                </a:lnTo>
                <a:lnTo>
                  <a:pt x="31750" y="857250"/>
                </a:lnTo>
                <a:lnTo>
                  <a:pt x="127000" y="857250"/>
                </a:lnTo>
                <a:lnTo>
                  <a:pt x="120650" y="914400"/>
                </a:lnTo>
                <a:lnTo>
                  <a:pt x="127000" y="984250"/>
                </a:lnTo>
                <a:lnTo>
                  <a:pt x="127000" y="1009650"/>
                </a:lnTo>
                <a:lnTo>
                  <a:pt x="63500" y="1117600"/>
                </a:lnTo>
                <a:lnTo>
                  <a:pt x="203200" y="1117600"/>
                </a:lnTo>
                <a:lnTo>
                  <a:pt x="203200" y="1092200"/>
                </a:lnTo>
                <a:lnTo>
                  <a:pt x="254000" y="1098550"/>
                </a:lnTo>
                <a:lnTo>
                  <a:pt x="254000" y="1257300"/>
                </a:lnTo>
                <a:close/>
              </a:path>
            </a:pathLst>
          </a:custGeom>
          <a:solidFill>
            <a:srgbClr val="FF0000">
              <a:alpha val="20000"/>
            </a:srgbClr>
          </a:solid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Callout: Line 16">
            <a:extLst>
              <a:ext uri="{FF2B5EF4-FFF2-40B4-BE49-F238E27FC236}">
                <a16:creationId xmlns:a16="http://schemas.microsoft.com/office/drawing/2014/main" id="{50F486D3-6444-CE8A-BE06-DA4431A41762}"/>
              </a:ext>
            </a:extLst>
          </p:cNvPr>
          <p:cNvSpPr/>
          <p:nvPr/>
        </p:nvSpPr>
        <p:spPr>
          <a:xfrm>
            <a:off x="10422287" y="5030971"/>
            <a:ext cx="1497826" cy="257247"/>
          </a:xfrm>
          <a:prstGeom prst="borderCallout1">
            <a:avLst>
              <a:gd name="adj1" fmla="val 145"/>
              <a:gd name="adj2" fmla="val 51650"/>
              <a:gd name="adj3" fmla="val -431895"/>
              <a:gd name="adj4" fmla="val 25804"/>
            </a:avLst>
          </a:prstGeom>
          <a:solidFill>
            <a:srgbClr val="FFFFFF">
              <a:alpha val="5019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a:solidFill>
                  <a:schemeClr val="tx1"/>
                </a:solidFill>
                <a:latin typeface="Montserrat" pitchFamily="2" charset="0"/>
              </a:rPr>
              <a:t>Central HS to Southwest HS </a:t>
            </a:r>
          </a:p>
        </p:txBody>
      </p:sp>
      <p:sp>
        <p:nvSpPr>
          <p:cNvPr id="14" name="Arrow: Right 13">
            <a:extLst>
              <a:ext uri="{FF2B5EF4-FFF2-40B4-BE49-F238E27FC236}">
                <a16:creationId xmlns:a16="http://schemas.microsoft.com/office/drawing/2014/main" id="{26D1CA3B-3A76-EBFC-EB8B-82DE0DFFFB94}"/>
              </a:ext>
            </a:extLst>
          </p:cNvPr>
          <p:cNvSpPr/>
          <p:nvPr/>
        </p:nvSpPr>
        <p:spPr>
          <a:xfrm rot="8653347">
            <a:off x="9309658" y="4336040"/>
            <a:ext cx="657649" cy="145371"/>
          </a:xfrm>
          <a:prstGeom prst="rightArrow">
            <a:avLst>
              <a:gd name="adj1" fmla="val 11907"/>
              <a:gd name="adj2" fmla="val 76665"/>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59104F6C-133C-940E-26DF-F7FA45787B30}"/>
              </a:ext>
            </a:extLst>
          </p:cNvPr>
          <p:cNvSpPr txBox="1"/>
          <p:nvPr/>
        </p:nvSpPr>
        <p:spPr>
          <a:xfrm>
            <a:off x="404315" y="1782093"/>
            <a:ext cx="2559814" cy="3544560"/>
          </a:xfrm>
          <a:prstGeom prst="rect">
            <a:avLst/>
          </a:prstGeom>
          <a:solidFill>
            <a:schemeClr val="bg1">
              <a:lumMod val="95000"/>
            </a:schemeClr>
          </a:solidFill>
          <a:ln>
            <a:solidFill>
              <a:schemeClr val="tx1">
                <a:lumMod val="95000"/>
                <a:lumOff val="5000"/>
              </a:schemeClr>
            </a:solidFill>
          </a:ln>
        </p:spPr>
        <p:txBody>
          <a:bodyPr wrap="square" rtlCol="0">
            <a:spAutoFit/>
          </a:bodyPr>
          <a:lstStyle/>
          <a:p>
            <a:pPr marL="285750" indent="-285750">
              <a:spcAft>
                <a:spcPts val="1000"/>
              </a:spcAft>
              <a:buFont typeface="Arial" panose="020B0604020202020204" pitchFamily="34" charset="0"/>
              <a:buChar char="•"/>
            </a:pPr>
            <a:r>
              <a:rPr lang="en-US">
                <a:latin typeface="Montserrat" pitchFamily="2" charset="0"/>
              </a:rPr>
              <a:t>Area of Carter in Howard HS moves to Westside HS for improved feeder patterns</a:t>
            </a:r>
          </a:p>
          <a:p>
            <a:pPr marL="285750" indent="-285750">
              <a:spcAft>
                <a:spcPts val="1000"/>
              </a:spcAft>
              <a:buFont typeface="Arial" panose="020B0604020202020204" pitchFamily="34" charset="0"/>
              <a:buChar char="•"/>
            </a:pPr>
            <a:r>
              <a:rPr lang="en-US">
                <a:latin typeface="Montserrat" pitchFamily="2" charset="0"/>
              </a:rPr>
              <a:t>Area of Ingram that feeds Central HS moves to Southwest HS for improved feeder patterns</a:t>
            </a:r>
          </a:p>
        </p:txBody>
      </p:sp>
      <p:sp>
        <p:nvSpPr>
          <p:cNvPr id="2" name="Slide Number Placeholder 1">
            <a:extLst>
              <a:ext uri="{FF2B5EF4-FFF2-40B4-BE49-F238E27FC236}">
                <a16:creationId xmlns:a16="http://schemas.microsoft.com/office/drawing/2014/main" id="{495983D6-14B2-68B9-D66A-BAD30ED9CBCC}"/>
              </a:ext>
            </a:extLst>
          </p:cNvPr>
          <p:cNvSpPr>
            <a:spLocks noGrp="1"/>
          </p:cNvSpPr>
          <p:nvPr>
            <p:ph type="sldNum" sz="quarter" idx="12"/>
          </p:nvPr>
        </p:nvSpPr>
        <p:spPr/>
        <p:txBody>
          <a:bodyPr/>
          <a:lstStyle/>
          <a:p>
            <a:fld id="{34BBD38D-6FAE-4556-B07B-F27BFDAF3ED8}" type="slidenum">
              <a:rPr lang="en-US" smtClean="0"/>
              <a:t>25</a:t>
            </a:fld>
            <a:endParaRPr lang="en-US"/>
          </a:p>
        </p:txBody>
      </p:sp>
    </p:spTree>
    <p:extLst>
      <p:ext uri="{BB962C8B-B14F-4D97-AF65-F5344CB8AC3E}">
        <p14:creationId xmlns:p14="http://schemas.microsoft.com/office/powerpoint/2010/main" val="35647605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5E60DA-45F4-D269-8A2A-AC50FE4C28A5}"/>
            </a:ext>
          </a:extLst>
        </p:cNvPr>
        <p:cNvGrpSpPr/>
        <p:nvPr/>
      </p:nvGrpSpPr>
      <p:grpSpPr>
        <a:xfrm>
          <a:off x="0" y="0"/>
          <a:ext cx="0" cy="0"/>
          <a:chOff x="0" y="0"/>
          <a:chExt cx="0" cy="0"/>
        </a:xfrm>
      </p:grpSpPr>
      <p:pic>
        <p:nvPicPr>
          <p:cNvPr id="9" name="Graphic 8">
            <a:extLst>
              <a:ext uri="{FF2B5EF4-FFF2-40B4-BE49-F238E27FC236}">
                <a16:creationId xmlns:a16="http://schemas.microsoft.com/office/drawing/2014/main" id="{FB177EF9-3D12-290F-A575-4493177F7661}"/>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p:blipFill>
        <p:spPr>
          <a:xfrm>
            <a:off x="3181123" y="71432"/>
            <a:ext cx="8887177" cy="6659952"/>
          </a:xfrm>
          <a:prstGeom prst="rect">
            <a:avLst/>
          </a:prstGeom>
        </p:spPr>
      </p:pic>
      <p:sp>
        <p:nvSpPr>
          <p:cNvPr id="4" name="TextBox 3">
            <a:extLst>
              <a:ext uri="{FF2B5EF4-FFF2-40B4-BE49-F238E27FC236}">
                <a16:creationId xmlns:a16="http://schemas.microsoft.com/office/drawing/2014/main" id="{380C7696-F78F-8F09-950D-B8F6F61F8B6D}"/>
              </a:ext>
            </a:extLst>
          </p:cNvPr>
          <p:cNvSpPr txBox="1"/>
          <p:nvPr/>
        </p:nvSpPr>
        <p:spPr>
          <a:xfrm>
            <a:off x="404315" y="187796"/>
            <a:ext cx="3688428" cy="1323439"/>
          </a:xfrm>
          <a:prstGeom prst="rect">
            <a:avLst/>
          </a:prstGeom>
          <a:noFill/>
        </p:spPr>
        <p:txBody>
          <a:bodyPr wrap="square" lIns="91440" tIns="45720" rIns="91440" bIns="45720" rtlCol="0" anchor="t">
            <a:spAutoFit/>
          </a:bodyPr>
          <a:lstStyle/>
          <a:p>
            <a:r>
              <a:rPr lang="en-US" sz="4000" b="1">
                <a:solidFill>
                  <a:srgbClr val="199BD7"/>
                </a:solidFill>
                <a:latin typeface="Arial Nova" panose="020B0504020202020204" pitchFamily="34" charset="0"/>
                <a:cs typeface="Arial"/>
              </a:rPr>
              <a:t>OPTION 2 – HIGH</a:t>
            </a:r>
          </a:p>
        </p:txBody>
      </p:sp>
      <p:sp>
        <p:nvSpPr>
          <p:cNvPr id="18" name="Callout: Line 17">
            <a:extLst>
              <a:ext uri="{FF2B5EF4-FFF2-40B4-BE49-F238E27FC236}">
                <a16:creationId xmlns:a16="http://schemas.microsoft.com/office/drawing/2014/main" id="{F713925C-F6B5-8EB1-275E-55D786532C69}"/>
              </a:ext>
            </a:extLst>
          </p:cNvPr>
          <p:cNvSpPr/>
          <p:nvPr/>
        </p:nvSpPr>
        <p:spPr>
          <a:xfrm>
            <a:off x="6150688" y="986022"/>
            <a:ext cx="1610734" cy="257247"/>
          </a:xfrm>
          <a:prstGeom prst="borderCallout1">
            <a:avLst>
              <a:gd name="adj1" fmla="val 229324"/>
              <a:gd name="adj2" fmla="val -2895"/>
              <a:gd name="adj3" fmla="val 102222"/>
              <a:gd name="adj4" fmla="val 16692"/>
            </a:avLst>
          </a:prstGeom>
          <a:solidFill>
            <a:srgbClr val="FFFFFF">
              <a:alpha val="5019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a:solidFill>
                  <a:schemeClr val="tx1"/>
                </a:solidFill>
                <a:latin typeface="Montserrat" pitchFamily="2" charset="0"/>
              </a:rPr>
              <a:t>Howard HS to Westside HS</a:t>
            </a:r>
          </a:p>
        </p:txBody>
      </p:sp>
      <p:sp>
        <p:nvSpPr>
          <p:cNvPr id="23" name="Arrow: Right 22">
            <a:extLst>
              <a:ext uri="{FF2B5EF4-FFF2-40B4-BE49-F238E27FC236}">
                <a16:creationId xmlns:a16="http://schemas.microsoft.com/office/drawing/2014/main" id="{44D0C2B0-C39B-3C28-9BC2-EC7373B81E71}"/>
              </a:ext>
            </a:extLst>
          </p:cNvPr>
          <p:cNvSpPr/>
          <p:nvPr/>
        </p:nvSpPr>
        <p:spPr>
          <a:xfrm rot="4188940">
            <a:off x="5297761" y="2816705"/>
            <a:ext cx="1927299" cy="166620"/>
          </a:xfrm>
          <a:prstGeom prst="rightArrow">
            <a:avLst>
              <a:gd name="adj1" fmla="val 11907"/>
              <a:gd name="adj2" fmla="val 76665"/>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Shape 2">
            <a:extLst>
              <a:ext uri="{FF2B5EF4-FFF2-40B4-BE49-F238E27FC236}">
                <a16:creationId xmlns:a16="http://schemas.microsoft.com/office/drawing/2014/main" id="{67FA07F6-6CF9-43BC-E6F6-EC4E39AD08E0}"/>
              </a:ext>
            </a:extLst>
          </p:cNvPr>
          <p:cNvSpPr/>
          <p:nvPr/>
        </p:nvSpPr>
        <p:spPr>
          <a:xfrm>
            <a:off x="3933825" y="570113"/>
            <a:ext cx="2107489" cy="1295825"/>
          </a:xfrm>
          <a:custGeom>
            <a:avLst/>
            <a:gdLst>
              <a:gd name="csX0" fmla="*/ 958850 w 1536700"/>
              <a:gd name="csY0" fmla="*/ 0 h 958850"/>
              <a:gd name="csX1" fmla="*/ 622300 w 1536700"/>
              <a:gd name="csY1" fmla="*/ 209550 h 958850"/>
              <a:gd name="csX2" fmla="*/ 0 w 1536700"/>
              <a:gd name="csY2" fmla="*/ 641350 h 958850"/>
              <a:gd name="csX3" fmla="*/ 57150 w 1536700"/>
              <a:gd name="csY3" fmla="*/ 666750 h 958850"/>
              <a:gd name="csX4" fmla="*/ 6350 w 1536700"/>
              <a:gd name="csY4" fmla="*/ 793750 h 958850"/>
              <a:gd name="csX5" fmla="*/ 19050 w 1536700"/>
              <a:gd name="csY5" fmla="*/ 819150 h 958850"/>
              <a:gd name="csX6" fmla="*/ 107950 w 1536700"/>
              <a:gd name="csY6" fmla="*/ 812800 h 958850"/>
              <a:gd name="csX7" fmla="*/ 317500 w 1536700"/>
              <a:gd name="csY7" fmla="*/ 781050 h 958850"/>
              <a:gd name="csX8" fmla="*/ 698500 w 1536700"/>
              <a:gd name="csY8" fmla="*/ 889000 h 958850"/>
              <a:gd name="csX9" fmla="*/ 946150 w 1536700"/>
              <a:gd name="csY9" fmla="*/ 958850 h 958850"/>
              <a:gd name="csX10" fmla="*/ 1187450 w 1536700"/>
              <a:gd name="csY10" fmla="*/ 946150 h 958850"/>
              <a:gd name="csX11" fmla="*/ 1282700 w 1536700"/>
              <a:gd name="csY11" fmla="*/ 768350 h 958850"/>
              <a:gd name="csX12" fmla="*/ 1403350 w 1536700"/>
              <a:gd name="csY12" fmla="*/ 793750 h 958850"/>
              <a:gd name="csX13" fmla="*/ 1441450 w 1536700"/>
              <a:gd name="csY13" fmla="*/ 831850 h 958850"/>
              <a:gd name="csX14" fmla="*/ 1536700 w 1536700"/>
              <a:gd name="csY14" fmla="*/ 831850 h 958850"/>
              <a:gd name="csX15" fmla="*/ 958850 w 1536700"/>
              <a:gd name="csY15" fmla="*/ 0 h 9588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536700" h="958850">
                <a:moveTo>
                  <a:pt x="958850" y="0"/>
                </a:moveTo>
                <a:lnTo>
                  <a:pt x="622300" y="209550"/>
                </a:lnTo>
                <a:lnTo>
                  <a:pt x="0" y="641350"/>
                </a:lnTo>
                <a:lnTo>
                  <a:pt x="57150" y="666750"/>
                </a:lnTo>
                <a:lnTo>
                  <a:pt x="6350" y="793750"/>
                </a:lnTo>
                <a:lnTo>
                  <a:pt x="19050" y="819150"/>
                </a:lnTo>
                <a:lnTo>
                  <a:pt x="107950" y="812800"/>
                </a:lnTo>
                <a:lnTo>
                  <a:pt x="317500" y="781050"/>
                </a:lnTo>
                <a:lnTo>
                  <a:pt x="698500" y="889000"/>
                </a:lnTo>
                <a:lnTo>
                  <a:pt x="946150" y="958850"/>
                </a:lnTo>
                <a:lnTo>
                  <a:pt x="1187450" y="946150"/>
                </a:lnTo>
                <a:lnTo>
                  <a:pt x="1282700" y="768350"/>
                </a:lnTo>
                <a:lnTo>
                  <a:pt x="1403350" y="793750"/>
                </a:lnTo>
                <a:lnTo>
                  <a:pt x="1441450" y="831850"/>
                </a:lnTo>
                <a:lnTo>
                  <a:pt x="1536700" y="831850"/>
                </a:lnTo>
                <a:lnTo>
                  <a:pt x="958850" y="0"/>
                </a:lnTo>
                <a:close/>
              </a:path>
            </a:pathLst>
          </a:custGeom>
          <a:solidFill>
            <a:srgbClr val="0070C0">
              <a:alpha val="20000"/>
            </a:srgbClr>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Shape 5">
            <a:extLst>
              <a:ext uri="{FF2B5EF4-FFF2-40B4-BE49-F238E27FC236}">
                <a16:creationId xmlns:a16="http://schemas.microsoft.com/office/drawing/2014/main" id="{9F3D6DB1-8924-C3C7-FB8E-430B6A0B39B0}"/>
              </a:ext>
            </a:extLst>
          </p:cNvPr>
          <p:cNvSpPr/>
          <p:nvPr/>
        </p:nvSpPr>
        <p:spPr>
          <a:xfrm>
            <a:off x="6041313" y="1659178"/>
            <a:ext cx="2331161" cy="1417397"/>
          </a:xfrm>
          <a:custGeom>
            <a:avLst/>
            <a:gdLst>
              <a:gd name="csX0" fmla="*/ 0 w 1720850"/>
              <a:gd name="csY0" fmla="*/ 19050 h 1035050"/>
              <a:gd name="csX1" fmla="*/ 1054100 w 1720850"/>
              <a:gd name="csY1" fmla="*/ 19050 h 1035050"/>
              <a:gd name="csX2" fmla="*/ 1111250 w 1720850"/>
              <a:gd name="csY2" fmla="*/ 0 h 1035050"/>
              <a:gd name="csX3" fmla="*/ 1168400 w 1720850"/>
              <a:gd name="csY3" fmla="*/ 12700 h 1035050"/>
              <a:gd name="csX4" fmla="*/ 1428750 w 1720850"/>
              <a:gd name="csY4" fmla="*/ 146050 h 1035050"/>
              <a:gd name="csX5" fmla="*/ 1384300 w 1720850"/>
              <a:gd name="csY5" fmla="*/ 228600 h 1035050"/>
              <a:gd name="csX6" fmla="*/ 1358900 w 1720850"/>
              <a:gd name="csY6" fmla="*/ 215900 h 1035050"/>
              <a:gd name="csX7" fmla="*/ 1346200 w 1720850"/>
              <a:gd name="csY7" fmla="*/ 241300 h 1035050"/>
              <a:gd name="csX8" fmla="*/ 1346200 w 1720850"/>
              <a:gd name="csY8" fmla="*/ 279400 h 1035050"/>
              <a:gd name="csX9" fmla="*/ 1263650 w 1720850"/>
              <a:gd name="csY9" fmla="*/ 279400 h 1035050"/>
              <a:gd name="csX10" fmla="*/ 1263650 w 1720850"/>
              <a:gd name="csY10" fmla="*/ 254000 h 1035050"/>
              <a:gd name="csX11" fmla="*/ 1212850 w 1720850"/>
              <a:gd name="csY11" fmla="*/ 285750 h 1035050"/>
              <a:gd name="csX12" fmla="*/ 1155700 w 1720850"/>
              <a:gd name="csY12" fmla="*/ 368300 h 1035050"/>
              <a:gd name="csX13" fmla="*/ 1098550 w 1720850"/>
              <a:gd name="csY13" fmla="*/ 374650 h 1035050"/>
              <a:gd name="csX14" fmla="*/ 1136650 w 1720850"/>
              <a:gd name="csY14" fmla="*/ 419100 h 1035050"/>
              <a:gd name="csX15" fmla="*/ 1092200 w 1720850"/>
              <a:gd name="csY15" fmla="*/ 476250 h 1035050"/>
              <a:gd name="csX16" fmla="*/ 1117600 w 1720850"/>
              <a:gd name="csY16" fmla="*/ 533400 h 1035050"/>
              <a:gd name="csX17" fmla="*/ 1212850 w 1720850"/>
              <a:gd name="csY17" fmla="*/ 622300 h 1035050"/>
              <a:gd name="csX18" fmla="*/ 1327150 w 1720850"/>
              <a:gd name="csY18" fmla="*/ 654050 h 1035050"/>
              <a:gd name="csX19" fmla="*/ 1498600 w 1720850"/>
              <a:gd name="csY19" fmla="*/ 641350 h 1035050"/>
              <a:gd name="csX20" fmla="*/ 1530350 w 1720850"/>
              <a:gd name="csY20" fmla="*/ 622300 h 1035050"/>
              <a:gd name="csX21" fmla="*/ 1517650 w 1720850"/>
              <a:gd name="csY21" fmla="*/ 679450 h 1035050"/>
              <a:gd name="csX22" fmla="*/ 1606550 w 1720850"/>
              <a:gd name="csY22" fmla="*/ 679450 h 1035050"/>
              <a:gd name="csX23" fmla="*/ 1638300 w 1720850"/>
              <a:gd name="csY23" fmla="*/ 679450 h 1035050"/>
              <a:gd name="csX24" fmla="*/ 1720850 w 1720850"/>
              <a:gd name="csY24" fmla="*/ 698500 h 1035050"/>
              <a:gd name="csX25" fmla="*/ 1720850 w 1720850"/>
              <a:gd name="csY25" fmla="*/ 711200 h 1035050"/>
              <a:gd name="csX26" fmla="*/ 1670050 w 1720850"/>
              <a:gd name="csY26" fmla="*/ 711200 h 1035050"/>
              <a:gd name="csX27" fmla="*/ 1682750 w 1720850"/>
              <a:gd name="csY27" fmla="*/ 838200 h 1035050"/>
              <a:gd name="csX28" fmla="*/ 1619250 w 1720850"/>
              <a:gd name="csY28" fmla="*/ 914400 h 1035050"/>
              <a:gd name="csX29" fmla="*/ 1517650 w 1720850"/>
              <a:gd name="csY29" fmla="*/ 914400 h 1035050"/>
              <a:gd name="csX30" fmla="*/ 1511300 w 1720850"/>
              <a:gd name="csY30" fmla="*/ 939800 h 1035050"/>
              <a:gd name="csX31" fmla="*/ 1492250 w 1720850"/>
              <a:gd name="csY31" fmla="*/ 984250 h 1035050"/>
              <a:gd name="csX32" fmla="*/ 1473200 w 1720850"/>
              <a:gd name="csY32" fmla="*/ 1035050 h 1035050"/>
              <a:gd name="csX33" fmla="*/ 1384300 w 1720850"/>
              <a:gd name="csY33" fmla="*/ 1035050 h 1035050"/>
              <a:gd name="csX34" fmla="*/ 1314450 w 1720850"/>
              <a:gd name="csY34" fmla="*/ 1022350 h 1035050"/>
              <a:gd name="csX35" fmla="*/ 1187450 w 1720850"/>
              <a:gd name="csY35" fmla="*/ 1028700 h 1035050"/>
              <a:gd name="csX36" fmla="*/ 933450 w 1720850"/>
              <a:gd name="csY36" fmla="*/ 831850 h 1035050"/>
              <a:gd name="csX37" fmla="*/ 812800 w 1720850"/>
              <a:gd name="csY37" fmla="*/ 812800 h 1035050"/>
              <a:gd name="csX38" fmla="*/ 698500 w 1720850"/>
              <a:gd name="csY38" fmla="*/ 927100 h 1035050"/>
              <a:gd name="csX39" fmla="*/ 603250 w 1720850"/>
              <a:gd name="csY39" fmla="*/ 628650 h 1035050"/>
              <a:gd name="csX40" fmla="*/ 0 w 1720850"/>
              <a:gd name="csY40" fmla="*/ 19050 h 10350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Lst>
            <a:rect l="l" t="t" r="r" b="b"/>
            <a:pathLst>
              <a:path w="1720850" h="1035050">
                <a:moveTo>
                  <a:pt x="0" y="19050"/>
                </a:moveTo>
                <a:lnTo>
                  <a:pt x="1054100" y="19050"/>
                </a:lnTo>
                <a:lnTo>
                  <a:pt x="1111250" y="0"/>
                </a:lnTo>
                <a:lnTo>
                  <a:pt x="1168400" y="12700"/>
                </a:lnTo>
                <a:lnTo>
                  <a:pt x="1428750" y="146050"/>
                </a:lnTo>
                <a:lnTo>
                  <a:pt x="1384300" y="228600"/>
                </a:lnTo>
                <a:lnTo>
                  <a:pt x="1358900" y="215900"/>
                </a:lnTo>
                <a:lnTo>
                  <a:pt x="1346200" y="241300"/>
                </a:lnTo>
                <a:lnTo>
                  <a:pt x="1346200" y="279400"/>
                </a:lnTo>
                <a:lnTo>
                  <a:pt x="1263650" y="279400"/>
                </a:lnTo>
                <a:lnTo>
                  <a:pt x="1263650" y="254000"/>
                </a:lnTo>
                <a:lnTo>
                  <a:pt x="1212850" y="285750"/>
                </a:lnTo>
                <a:lnTo>
                  <a:pt x="1155700" y="368300"/>
                </a:lnTo>
                <a:lnTo>
                  <a:pt x="1098550" y="374650"/>
                </a:lnTo>
                <a:lnTo>
                  <a:pt x="1136650" y="419100"/>
                </a:lnTo>
                <a:lnTo>
                  <a:pt x="1092200" y="476250"/>
                </a:lnTo>
                <a:lnTo>
                  <a:pt x="1117600" y="533400"/>
                </a:lnTo>
                <a:lnTo>
                  <a:pt x="1212850" y="622300"/>
                </a:lnTo>
                <a:lnTo>
                  <a:pt x="1327150" y="654050"/>
                </a:lnTo>
                <a:lnTo>
                  <a:pt x="1498600" y="641350"/>
                </a:lnTo>
                <a:lnTo>
                  <a:pt x="1530350" y="622300"/>
                </a:lnTo>
                <a:lnTo>
                  <a:pt x="1517650" y="679450"/>
                </a:lnTo>
                <a:lnTo>
                  <a:pt x="1606550" y="679450"/>
                </a:lnTo>
                <a:lnTo>
                  <a:pt x="1638300" y="679450"/>
                </a:lnTo>
                <a:lnTo>
                  <a:pt x="1720850" y="698500"/>
                </a:lnTo>
                <a:lnTo>
                  <a:pt x="1720850" y="711200"/>
                </a:lnTo>
                <a:lnTo>
                  <a:pt x="1670050" y="711200"/>
                </a:lnTo>
                <a:lnTo>
                  <a:pt x="1682750" y="838200"/>
                </a:lnTo>
                <a:lnTo>
                  <a:pt x="1619250" y="914400"/>
                </a:lnTo>
                <a:lnTo>
                  <a:pt x="1517650" y="914400"/>
                </a:lnTo>
                <a:lnTo>
                  <a:pt x="1511300" y="939800"/>
                </a:lnTo>
                <a:lnTo>
                  <a:pt x="1492250" y="984250"/>
                </a:lnTo>
                <a:lnTo>
                  <a:pt x="1473200" y="1035050"/>
                </a:lnTo>
                <a:lnTo>
                  <a:pt x="1384300" y="1035050"/>
                </a:lnTo>
                <a:lnTo>
                  <a:pt x="1314450" y="1022350"/>
                </a:lnTo>
                <a:lnTo>
                  <a:pt x="1187450" y="1028700"/>
                </a:lnTo>
                <a:lnTo>
                  <a:pt x="933450" y="831850"/>
                </a:lnTo>
                <a:lnTo>
                  <a:pt x="812800" y="812800"/>
                </a:lnTo>
                <a:lnTo>
                  <a:pt x="698500" y="927100"/>
                </a:lnTo>
                <a:lnTo>
                  <a:pt x="603250" y="628650"/>
                </a:lnTo>
                <a:lnTo>
                  <a:pt x="0" y="19050"/>
                </a:lnTo>
                <a:close/>
              </a:path>
            </a:pathLst>
          </a:custGeom>
          <a:solidFill>
            <a:srgbClr val="0070C0">
              <a:alpha val="20000"/>
            </a:srgbClr>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8840BB5C-F854-4FE3-2C3E-CF1045AE59AB}"/>
              </a:ext>
            </a:extLst>
          </p:cNvPr>
          <p:cNvSpPr/>
          <p:nvPr/>
        </p:nvSpPr>
        <p:spPr>
          <a:xfrm>
            <a:off x="10020802" y="3000375"/>
            <a:ext cx="1751123" cy="2030596"/>
          </a:xfrm>
          <a:custGeom>
            <a:avLst/>
            <a:gdLst>
              <a:gd name="csX0" fmla="*/ 254000 w 1314450"/>
              <a:gd name="csY0" fmla="*/ 1257300 h 1492250"/>
              <a:gd name="csX1" fmla="*/ 234950 w 1314450"/>
              <a:gd name="csY1" fmla="*/ 1492250 h 1492250"/>
              <a:gd name="csX2" fmla="*/ 419100 w 1314450"/>
              <a:gd name="csY2" fmla="*/ 1079500 h 1492250"/>
              <a:gd name="csX3" fmla="*/ 387350 w 1314450"/>
              <a:gd name="csY3" fmla="*/ 920750 h 1492250"/>
              <a:gd name="csX4" fmla="*/ 387350 w 1314450"/>
              <a:gd name="csY4" fmla="*/ 628650 h 1492250"/>
              <a:gd name="csX5" fmla="*/ 336550 w 1314450"/>
              <a:gd name="csY5" fmla="*/ 584200 h 1492250"/>
              <a:gd name="csX6" fmla="*/ 285750 w 1314450"/>
              <a:gd name="csY6" fmla="*/ 590550 h 1492250"/>
              <a:gd name="csX7" fmla="*/ 234950 w 1314450"/>
              <a:gd name="csY7" fmla="*/ 565150 h 1492250"/>
              <a:gd name="csX8" fmla="*/ 292100 w 1314450"/>
              <a:gd name="csY8" fmla="*/ 482600 h 1492250"/>
              <a:gd name="csX9" fmla="*/ 349250 w 1314450"/>
              <a:gd name="csY9" fmla="*/ 469900 h 1492250"/>
              <a:gd name="csX10" fmla="*/ 457200 w 1314450"/>
              <a:gd name="csY10" fmla="*/ 476250 h 1492250"/>
              <a:gd name="csX11" fmla="*/ 539750 w 1314450"/>
              <a:gd name="csY11" fmla="*/ 514350 h 1492250"/>
              <a:gd name="csX12" fmla="*/ 463550 w 1314450"/>
              <a:gd name="csY12" fmla="*/ 590550 h 1492250"/>
              <a:gd name="csX13" fmla="*/ 539750 w 1314450"/>
              <a:gd name="csY13" fmla="*/ 590550 h 1492250"/>
              <a:gd name="csX14" fmla="*/ 622300 w 1314450"/>
              <a:gd name="csY14" fmla="*/ 641350 h 1492250"/>
              <a:gd name="csX15" fmla="*/ 647700 w 1314450"/>
              <a:gd name="csY15" fmla="*/ 717550 h 1492250"/>
              <a:gd name="csX16" fmla="*/ 647700 w 1314450"/>
              <a:gd name="csY16" fmla="*/ 749300 h 1492250"/>
              <a:gd name="csX17" fmla="*/ 736600 w 1314450"/>
              <a:gd name="csY17" fmla="*/ 793750 h 1492250"/>
              <a:gd name="csX18" fmla="*/ 762000 w 1314450"/>
              <a:gd name="csY18" fmla="*/ 863600 h 1492250"/>
              <a:gd name="csX19" fmla="*/ 876300 w 1314450"/>
              <a:gd name="csY19" fmla="*/ 1003300 h 1492250"/>
              <a:gd name="csX20" fmla="*/ 990600 w 1314450"/>
              <a:gd name="csY20" fmla="*/ 1092200 h 1492250"/>
              <a:gd name="csX21" fmla="*/ 1060450 w 1314450"/>
              <a:gd name="csY21" fmla="*/ 1111250 h 1492250"/>
              <a:gd name="csX22" fmla="*/ 1066800 w 1314450"/>
              <a:gd name="csY22" fmla="*/ 1155700 h 1492250"/>
              <a:gd name="csX23" fmla="*/ 1066800 w 1314450"/>
              <a:gd name="csY23" fmla="*/ 1155700 h 1492250"/>
              <a:gd name="csX24" fmla="*/ 1111250 w 1314450"/>
              <a:gd name="csY24" fmla="*/ 1187450 h 1492250"/>
              <a:gd name="csX25" fmla="*/ 1231900 w 1314450"/>
              <a:gd name="csY25" fmla="*/ 1155700 h 1492250"/>
              <a:gd name="csX26" fmla="*/ 1200150 w 1314450"/>
              <a:gd name="csY26" fmla="*/ 1130300 h 1492250"/>
              <a:gd name="csX27" fmla="*/ 1206500 w 1314450"/>
              <a:gd name="csY27" fmla="*/ 1092200 h 1492250"/>
              <a:gd name="csX28" fmla="*/ 1282700 w 1314450"/>
              <a:gd name="csY28" fmla="*/ 1016000 h 1492250"/>
              <a:gd name="csX29" fmla="*/ 1314450 w 1314450"/>
              <a:gd name="csY29" fmla="*/ 971550 h 1492250"/>
              <a:gd name="csX30" fmla="*/ 1314450 w 1314450"/>
              <a:gd name="csY30" fmla="*/ 876300 h 1492250"/>
              <a:gd name="csX31" fmla="*/ 1301750 w 1314450"/>
              <a:gd name="csY31" fmla="*/ 755650 h 1492250"/>
              <a:gd name="csX32" fmla="*/ 1257300 w 1314450"/>
              <a:gd name="csY32" fmla="*/ 609600 h 1492250"/>
              <a:gd name="csX33" fmla="*/ 1047750 w 1314450"/>
              <a:gd name="csY33" fmla="*/ 431800 h 1492250"/>
              <a:gd name="csX34" fmla="*/ 1035050 w 1314450"/>
              <a:gd name="csY34" fmla="*/ 457200 h 1492250"/>
              <a:gd name="csX35" fmla="*/ 952500 w 1314450"/>
              <a:gd name="csY35" fmla="*/ 355600 h 1492250"/>
              <a:gd name="csX36" fmla="*/ 730250 w 1314450"/>
              <a:gd name="csY36" fmla="*/ 203200 h 1492250"/>
              <a:gd name="csX37" fmla="*/ 635000 w 1314450"/>
              <a:gd name="csY37" fmla="*/ 139700 h 1492250"/>
              <a:gd name="csX38" fmla="*/ 539750 w 1314450"/>
              <a:gd name="csY38" fmla="*/ 0 h 1492250"/>
              <a:gd name="csX39" fmla="*/ 431800 w 1314450"/>
              <a:gd name="csY39" fmla="*/ 146050 h 1492250"/>
              <a:gd name="csX40" fmla="*/ 457200 w 1314450"/>
              <a:gd name="csY40" fmla="*/ 158750 h 1492250"/>
              <a:gd name="csX41" fmla="*/ 400050 w 1314450"/>
              <a:gd name="csY41" fmla="*/ 222250 h 1492250"/>
              <a:gd name="csX42" fmla="*/ 450850 w 1314450"/>
              <a:gd name="csY42" fmla="*/ 266700 h 1492250"/>
              <a:gd name="csX43" fmla="*/ 406400 w 1314450"/>
              <a:gd name="csY43" fmla="*/ 336550 h 1492250"/>
              <a:gd name="csX44" fmla="*/ 330200 w 1314450"/>
              <a:gd name="csY44" fmla="*/ 349250 h 1492250"/>
              <a:gd name="csX45" fmla="*/ 222250 w 1314450"/>
              <a:gd name="csY45" fmla="*/ 361950 h 1492250"/>
              <a:gd name="csX46" fmla="*/ 215900 w 1314450"/>
              <a:gd name="csY46" fmla="*/ 431800 h 1492250"/>
              <a:gd name="csX47" fmla="*/ 127000 w 1314450"/>
              <a:gd name="csY47" fmla="*/ 438150 h 1492250"/>
              <a:gd name="csX48" fmla="*/ 120650 w 1314450"/>
              <a:gd name="csY48" fmla="*/ 488950 h 1492250"/>
              <a:gd name="csX49" fmla="*/ 139700 w 1314450"/>
              <a:gd name="csY49" fmla="*/ 552450 h 1492250"/>
              <a:gd name="csX50" fmla="*/ 171450 w 1314450"/>
              <a:gd name="csY50" fmla="*/ 565150 h 1492250"/>
              <a:gd name="csX51" fmla="*/ 158750 w 1314450"/>
              <a:gd name="csY51" fmla="*/ 596900 h 1492250"/>
              <a:gd name="csX52" fmla="*/ 88900 w 1314450"/>
              <a:gd name="csY52" fmla="*/ 565150 h 1492250"/>
              <a:gd name="csX53" fmla="*/ 0 w 1314450"/>
              <a:gd name="csY53" fmla="*/ 571500 h 1492250"/>
              <a:gd name="csX54" fmla="*/ 0 w 1314450"/>
              <a:gd name="csY54" fmla="*/ 666750 h 1492250"/>
              <a:gd name="csX55" fmla="*/ 38100 w 1314450"/>
              <a:gd name="csY55" fmla="*/ 660400 h 1492250"/>
              <a:gd name="csX56" fmla="*/ 50800 w 1314450"/>
              <a:gd name="csY56" fmla="*/ 742950 h 1492250"/>
              <a:gd name="csX57" fmla="*/ 0 w 1314450"/>
              <a:gd name="csY57" fmla="*/ 755650 h 1492250"/>
              <a:gd name="csX58" fmla="*/ 0 w 1314450"/>
              <a:gd name="csY58" fmla="*/ 806450 h 1492250"/>
              <a:gd name="csX59" fmla="*/ 31750 w 1314450"/>
              <a:gd name="csY59" fmla="*/ 857250 h 1492250"/>
              <a:gd name="csX60" fmla="*/ 127000 w 1314450"/>
              <a:gd name="csY60" fmla="*/ 857250 h 1492250"/>
              <a:gd name="csX61" fmla="*/ 120650 w 1314450"/>
              <a:gd name="csY61" fmla="*/ 914400 h 1492250"/>
              <a:gd name="csX62" fmla="*/ 127000 w 1314450"/>
              <a:gd name="csY62" fmla="*/ 984250 h 1492250"/>
              <a:gd name="csX63" fmla="*/ 127000 w 1314450"/>
              <a:gd name="csY63" fmla="*/ 1009650 h 1492250"/>
              <a:gd name="csX64" fmla="*/ 63500 w 1314450"/>
              <a:gd name="csY64" fmla="*/ 1117600 h 1492250"/>
              <a:gd name="csX65" fmla="*/ 203200 w 1314450"/>
              <a:gd name="csY65" fmla="*/ 1117600 h 1492250"/>
              <a:gd name="csX66" fmla="*/ 203200 w 1314450"/>
              <a:gd name="csY66" fmla="*/ 1092200 h 1492250"/>
              <a:gd name="csX67" fmla="*/ 254000 w 1314450"/>
              <a:gd name="csY67" fmla="*/ 1098550 h 1492250"/>
              <a:gd name="csX68" fmla="*/ 254000 w 1314450"/>
              <a:gd name="csY68" fmla="*/ 1257300 h 14922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Lst>
            <a:rect l="l" t="t" r="r" b="b"/>
            <a:pathLst>
              <a:path w="1314450" h="1492250">
                <a:moveTo>
                  <a:pt x="254000" y="1257300"/>
                </a:moveTo>
                <a:lnTo>
                  <a:pt x="234950" y="1492250"/>
                </a:lnTo>
                <a:lnTo>
                  <a:pt x="419100" y="1079500"/>
                </a:lnTo>
                <a:lnTo>
                  <a:pt x="387350" y="920750"/>
                </a:lnTo>
                <a:lnTo>
                  <a:pt x="387350" y="628650"/>
                </a:lnTo>
                <a:lnTo>
                  <a:pt x="336550" y="584200"/>
                </a:lnTo>
                <a:lnTo>
                  <a:pt x="285750" y="590550"/>
                </a:lnTo>
                <a:lnTo>
                  <a:pt x="234950" y="565150"/>
                </a:lnTo>
                <a:lnTo>
                  <a:pt x="292100" y="482600"/>
                </a:lnTo>
                <a:lnTo>
                  <a:pt x="349250" y="469900"/>
                </a:lnTo>
                <a:lnTo>
                  <a:pt x="457200" y="476250"/>
                </a:lnTo>
                <a:lnTo>
                  <a:pt x="539750" y="514350"/>
                </a:lnTo>
                <a:lnTo>
                  <a:pt x="463550" y="590550"/>
                </a:lnTo>
                <a:lnTo>
                  <a:pt x="539750" y="590550"/>
                </a:lnTo>
                <a:lnTo>
                  <a:pt x="622300" y="641350"/>
                </a:lnTo>
                <a:lnTo>
                  <a:pt x="647700" y="717550"/>
                </a:lnTo>
                <a:lnTo>
                  <a:pt x="647700" y="749300"/>
                </a:lnTo>
                <a:lnTo>
                  <a:pt x="736600" y="793750"/>
                </a:lnTo>
                <a:lnTo>
                  <a:pt x="762000" y="863600"/>
                </a:lnTo>
                <a:lnTo>
                  <a:pt x="876300" y="1003300"/>
                </a:lnTo>
                <a:lnTo>
                  <a:pt x="990600" y="1092200"/>
                </a:lnTo>
                <a:lnTo>
                  <a:pt x="1060450" y="1111250"/>
                </a:lnTo>
                <a:lnTo>
                  <a:pt x="1066800" y="1155700"/>
                </a:lnTo>
                <a:lnTo>
                  <a:pt x="1066800" y="1155700"/>
                </a:lnTo>
                <a:lnTo>
                  <a:pt x="1111250" y="1187450"/>
                </a:lnTo>
                <a:lnTo>
                  <a:pt x="1231900" y="1155700"/>
                </a:lnTo>
                <a:lnTo>
                  <a:pt x="1200150" y="1130300"/>
                </a:lnTo>
                <a:lnTo>
                  <a:pt x="1206500" y="1092200"/>
                </a:lnTo>
                <a:lnTo>
                  <a:pt x="1282700" y="1016000"/>
                </a:lnTo>
                <a:lnTo>
                  <a:pt x="1314450" y="971550"/>
                </a:lnTo>
                <a:lnTo>
                  <a:pt x="1314450" y="876300"/>
                </a:lnTo>
                <a:lnTo>
                  <a:pt x="1301750" y="755650"/>
                </a:lnTo>
                <a:lnTo>
                  <a:pt x="1257300" y="609600"/>
                </a:lnTo>
                <a:lnTo>
                  <a:pt x="1047750" y="431800"/>
                </a:lnTo>
                <a:lnTo>
                  <a:pt x="1035050" y="457200"/>
                </a:lnTo>
                <a:lnTo>
                  <a:pt x="952500" y="355600"/>
                </a:lnTo>
                <a:lnTo>
                  <a:pt x="730250" y="203200"/>
                </a:lnTo>
                <a:lnTo>
                  <a:pt x="635000" y="139700"/>
                </a:lnTo>
                <a:lnTo>
                  <a:pt x="539750" y="0"/>
                </a:lnTo>
                <a:lnTo>
                  <a:pt x="431800" y="146050"/>
                </a:lnTo>
                <a:lnTo>
                  <a:pt x="457200" y="158750"/>
                </a:lnTo>
                <a:lnTo>
                  <a:pt x="400050" y="222250"/>
                </a:lnTo>
                <a:lnTo>
                  <a:pt x="450850" y="266700"/>
                </a:lnTo>
                <a:lnTo>
                  <a:pt x="406400" y="336550"/>
                </a:lnTo>
                <a:lnTo>
                  <a:pt x="330200" y="349250"/>
                </a:lnTo>
                <a:lnTo>
                  <a:pt x="222250" y="361950"/>
                </a:lnTo>
                <a:lnTo>
                  <a:pt x="215900" y="431800"/>
                </a:lnTo>
                <a:lnTo>
                  <a:pt x="127000" y="438150"/>
                </a:lnTo>
                <a:lnTo>
                  <a:pt x="120650" y="488950"/>
                </a:lnTo>
                <a:lnTo>
                  <a:pt x="139700" y="552450"/>
                </a:lnTo>
                <a:lnTo>
                  <a:pt x="171450" y="565150"/>
                </a:lnTo>
                <a:lnTo>
                  <a:pt x="158750" y="596900"/>
                </a:lnTo>
                <a:lnTo>
                  <a:pt x="88900" y="565150"/>
                </a:lnTo>
                <a:lnTo>
                  <a:pt x="0" y="571500"/>
                </a:lnTo>
                <a:lnTo>
                  <a:pt x="0" y="666750"/>
                </a:lnTo>
                <a:lnTo>
                  <a:pt x="38100" y="660400"/>
                </a:lnTo>
                <a:lnTo>
                  <a:pt x="50800" y="742950"/>
                </a:lnTo>
                <a:lnTo>
                  <a:pt x="0" y="755650"/>
                </a:lnTo>
                <a:lnTo>
                  <a:pt x="0" y="806450"/>
                </a:lnTo>
                <a:lnTo>
                  <a:pt x="31750" y="857250"/>
                </a:lnTo>
                <a:lnTo>
                  <a:pt x="127000" y="857250"/>
                </a:lnTo>
                <a:lnTo>
                  <a:pt x="120650" y="914400"/>
                </a:lnTo>
                <a:lnTo>
                  <a:pt x="127000" y="984250"/>
                </a:lnTo>
                <a:lnTo>
                  <a:pt x="127000" y="1009650"/>
                </a:lnTo>
                <a:lnTo>
                  <a:pt x="63500" y="1117600"/>
                </a:lnTo>
                <a:lnTo>
                  <a:pt x="203200" y="1117600"/>
                </a:lnTo>
                <a:lnTo>
                  <a:pt x="203200" y="1092200"/>
                </a:lnTo>
                <a:lnTo>
                  <a:pt x="254000" y="1098550"/>
                </a:lnTo>
                <a:lnTo>
                  <a:pt x="254000" y="1257300"/>
                </a:lnTo>
                <a:close/>
              </a:path>
            </a:pathLst>
          </a:custGeom>
          <a:solidFill>
            <a:srgbClr val="FF0000">
              <a:alpha val="20000"/>
            </a:srgbClr>
          </a:solid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Callout: Line 16">
            <a:extLst>
              <a:ext uri="{FF2B5EF4-FFF2-40B4-BE49-F238E27FC236}">
                <a16:creationId xmlns:a16="http://schemas.microsoft.com/office/drawing/2014/main" id="{656A1B93-3C4F-54D3-EEF8-F129CD812720}"/>
              </a:ext>
            </a:extLst>
          </p:cNvPr>
          <p:cNvSpPr/>
          <p:nvPr/>
        </p:nvSpPr>
        <p:spPr>
          <a:xfrm>
            <a:off x="10422287" y="5030971"/>
            <a:ext cx="1497826" cy="257247"/>
          </a:xfrm>
          <a:prstGeom prst="borderCallout1">
            <a:avLst>
              <a:gd name="adj1" fmla="val 145"/>
              <a:gd name="adj2" fmla="val 51650"/>
              <a:gd name="adj3" fmla="val -431895"/>
              <a:gd name="adj4" fmla="val 25804"/>
            </a:avLst>
          </a:prstGeom>
          <a:solidFill>
            <a:srgbClr val="FFFFFF">
              <a:alpha val="50196"/>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a:solidFill>
                  <a:schemeClr val="tx1"/>
                </a:solidFill>
                <a:latin typeface="Montserrat" pitchFamily="2" charset="0"/>
              </a:rPr>
              <a:t>Central HS to Southwest HS </a:t>
            </a:r>
          </a:p>
        </p:txBody>
      </p:sp>
      <p:sp>
        <p:nvSpPr>
          <p:cNvPr id="14" name="Arrow: Right 13">
            <a:extLst>
              <a:ext uri="{FF2B5EF4-FFF2-40B4-BE49-F238E27FC236}">
                <a16:creationId xmlns:a16="http://schemas.microsoft.com/office/drawing/2014/main" id="{A9FA3DF1-56AA-8DC1-EE57-B9F48EEC44A9}"/>
              </a:ext>
            </a:extLst>
          </p:cNvPr>
          <p:cNvSpPr/>
          <p:nvPr/>
        </p:nvSpPr>
        <p:spPr>
          <a:xfrm rot="8653347">
            <a:off x="9309658" y="4336040"/>
            <a:ext cx="657649" cy="145371"/>
          </a:xfrm>
          <a:prstGeom prst="rightArrow">
            <a:avLst>
              <a:gd name="adj1" fmla="val 11907"/>
              <a:gd name="adj2" fmla="val 76665"/>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DA18B82D-8004-3801-485A-6D5B690E437D}"/>
              </a:ext>
            </a:extLst>
          </p:cNvPr>
          <p:cNvSpPr txBox="1"/>
          <p:nvPr/>
        </p:nvSpPr>
        <p:spPr>
          <a:xfrm>
            <a:off x="404315" y="1782093"/>
            <a:ext cx="2559814" cy="3544560"/>
          </a:xfrm>
          <a:prstGeom prst="rect">
            <a:avLst/>
          </a:prstGeom>
          <a:solidFill>
            <a:schemeClr val="bg1">
              <a:lumMod val="95000"/>
            </a:schemeClr>
          </a:solidFill>
          <a:ln>
            <a:solidFill>
              <a:schemeClr val="tx1">
                <a:lumMod val="95000"/>
                <a:lumOff val="5000"/>
              </a:schemeClr>
            </a:solidFill>
          </a:ln>
        </p:spPr>
        <p:txBody>
          <a:bodyPr wrap="square" rtlCol="0">
            <a:spAutoFit/>
          </a:bodyPr>
          <a:lstStyle/>
          <a:p>
            <a:pPr marL="285750" indent="-285750">
              <a:spcAft>
                <a:spcPts val="1000"/>
              </a:spcAft>
              <a:buFont typeface="Arial" panose="020B0604020202020204" pitchFamily="34" charset="0"/>
              <a:buChar char="•"/>
            </a:pPr>
            <a:r>
              <a:rPr lang="en-US">
                <a:latin typeface="Montserrat" pitchFamily="2" charset="0"/>
              </a:rPr>
              <a:t>Area of Carter in Howard HS moves to Westside HS for improved feeder patterns</a:t>
            </a:r>
          </a:p>
          <a:p>
            <a:pPr marL="285750" indent="-285750">
              <a:spcAft>
                <a:spcPts val="1000"/>
              </a:spcAft>
              <a:buFont typeface="Arial" panose="020B0604020202020204" pitchFamily="34" charset="0"/>
              <a:buChar char="•"/>
            </a:pPr>
            <a:r>
              <a:rPr lang="en-US">
                <a:latin typeface="Montserrat" pitchFamily="2" charset="0"/>
              </a:rPr>
              <a:t>Area of Ingram that feeds Central HS moves to Southwest HS for improved feeder patterns</a:t>
            </a:r>
          </a:p>
        </p:txBody>
      </p:sp>
      <p:sp>
        <p:nvSpPr>
          <p:cNvPr id="2" name="Slide Number Placeholder 1">
            <a:extLst>
              <a:ext uri="{FF2B5EF4-FFF2-40B4-BE49-F238E27FC236}">
                <a16:creationId xmlns:a16="http://schemas.microsoft.com/office/drawing/2014/main" id="{FCC680F4-7255-6609-A539-BD74B7F7BD9B}"/>
              </a:ext>
            </a:extLst>
          </p:cNvPr>
          <p:cNvSpPr>
            <a:spLocks noGrp="1"/>
          </p:cNvSpPr>
          <p:nvPr>
            <p:ph type="sldNum" sz="quarter" idx="12"/>
          </p:nvPr>
        </p:nvSpPr>
        <p:spPr/>
        <p:txBody>
          <a:bodyPr/>
          <a:lstStyle/>
          <a:p>
            <a:fld id="{34BBD38D-6FAE-4556-B07B-F27BFDAF3ED8}" type="slidenum">
              <a:rPr lang="en-US" smtClean="0"/>
              <a:t>26</a:t>
            </a:fld>
            <a:endParaRPr lang="en-US"/>
          </a:p>
        </p:txBody>
      </p:sp>
    </p:spTree>
    <p:extLst>
      <p:ext uri="{BB962C8B-B14F-4D97-AF65-F5344CB8AC3E}">
        <p14:creationId xmlns:p14="http://schemas.microsoft.com/office/powerpoint/2010/main" val="26260056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26CB58-C89D-8390-80E3-C058965CE81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7037C5C-22A4-5565-7B0A-9194FBE362C7}"/>
              </a:ext>
            </a:extLst>
          </p:cNvPr>
          <p:cNvSpPr txBox="1"/>
          <p:nvPr/>
        </p:nvSpPr>
        <p:spPr>
          <a:xfrm>
            <a:off x="404315" y="159221"/>
            <a:ext cx="6253660" cy="707886"/>
          </a:xfrm>
          <a:prstGeom prst="rect">
            <a:avLst/>
          </a:prstGeom>
          <a:noFill/>
        </p:spPr>
        <p:txBody>
          <a:bodyPr wrap="square" lIns="91440" tIns="45720" rIns="91440" bIns="45720" rtlCol="0" anchor="t">
            <a:spAutoFit/>
          </a:bodyPr>
          <a:lstStyle/>
          <a:p>
            <a:r>
              <a:rPr lang="en-US" sz="4000" b="1">
                <a:solidFill>
                  <a:srgbClr val="199BD7"/>
                </a:solidFill>
                <a:latin typeface="Arial Nova" panose="020B0504020202020204" pitchFamily="34" charset="0"/>
                <a:cs typeface="Arial"/>
              </a:rPr>
              <a:t>OPTION 2 – SUMMARY</a:t>
            </a:r>
          </a:p>
        </p:txBody>
      </p:sp>
      <p:sp>
        <p:nvSpPr>
          <p:cNvPr id="9" name="TextBox 8">
            <a:extLst>
              <a:ext uri="{FF2B5EF4-FFF2-40B4-BE49-F238E27FC236}">
                <a16:creationId xmlns:a16="http://schemas.microsoft.com/office/drawing/2014/main" id="{A12D34F1-9FC4-47F4-5A37-E570AFBB35E8}"/>
              </a:ext>
            </a:extLst>
          </p:cNvPr>
          <p:cNvSpPr txBox="1"/>
          <p:nvPr/>
        </p:nvSpPr>
        <p:spPr>
          <a:xfrm>
            <a:off x="0" y="1007899"/>
            <a:ext cx="6724650" cy="2893100"/>
          </a:xfrm>
          <a:prstGeom prst="rect">
            <a:avLst/>
          </a:prstGeom>
          <a:noFill/>
        </p:spPr>
        <p:txBody>
          <a:bodyPr wrap="square" rtlCol="0">
            <a:spAutoFit/>
          </a:bodyPr>
          <a:lstStyle/>
          <a:p>
            <a:pPr lvl="1">
              <a:spcAft>
                <a:spcPts val="400"/>
              </a:spcAft>
            </a:pPr>
            <a:r>
              <a:rPr lang="en-US" b="1" u="sng">
                <a:latin typeface="Montserrat" pitchFamily="2" charset="0"/>
              </a:rPr>
              <a:t>Benefits</a:t>
            </a:r>
          </a:p>
          <a:p>
            <a:pPr marL="914400" lvl="1" indent="-457200">
              <a:spcAft>
                <a:spcPts val="400"/>
              </a:spcAft>
              <a:buFont typeface="Wingdings" panose="05000000000000000000" pitchFamily="2" charset="2"/>
              <a:buChar char="§"/>
            </a:pPr>
            <a:r>
              <a:rPr lang="en-US">
                <a:latin typeface="Montserrat" pitchFamily="2" charset="0"/>
              </a:rPr>
              <a:t>Reduces number of zoned elementary schools below 450 (K-5) from 9 to 8</a:t>
            </a:r>
          </a:p>
          <a:p>
            <a:pPr marL="914400" lvl="1" indent="-457200">
              <a:spcAft>
                <a:spcPts val="400"/>
              </a:spcAft>
              <a:buFont typeface="Wingdings" panose="05000000000000000000" pitchFamily="2" charset="2"/>
              <a:buChar char="§"/>
            </a:pPr>
            <a:r>
              <a:rPr lang="en-US">
                <a:latin typeface="Montserrat" pitchFamily="2" charset="0"/>
              </a:rPr>
              <a:t>District-wide utilization at zoned elementary schools increases to 80.1%</a:t>
            </a:r>
          </a:p>
          <a:p>
            <a:pPr marL="914400" lvl="1" indent="-457200">
              <a:spcAft>
                <a:spcPts val="400"/>
              </a:spcAft>
              <a:buFont typeface="Wingdings" panose="05000000000000000000" pitchFamily="2" charset="2"/>
              <a:buChar char="§"/>
            </a:pPr>
            <a:r>
              <a:rPr lang="en-US">
                <a:latin typeface="Montserrat" pitchFamily="2" charset="0"/>
              </a:rPr>
              <a:t>Improvement to feeder patterns</a:t>
            </a:r>
          </a:p>
          <a:p>
            <a:pPr marL="1371600" lvl="2" indent="-457200">
              <a:spcAft>
                <a:spcPts val="400"/>
              </a:spcAft>
              <a:buFont typeface="Wingdings" panose="05000000000000000000" pitchFamily="2" charset="2"/>
              <a:buChar char="§"/>
            </a:pPr>
            <a:r>
              <a:rPr lang="en-US">
                <a:latin typeface="Montserrat" pitchFamily="2" charset="0"/>
              </a:rPr>
              <a:t>No small splits</a:t>
            </a:r>
          </a:p>
          <a:p>
            <a:pPr marL="1371600" lvl="2" indent="-457200">
              <a:spcAft>
                <a:spcPts val="400"/>
              </a:spcAft>
              <a:buFont typeface="Wingdings" panose="05000000000000000000" pitchFamily="2" charset="2"/>
              <a:buChar char="§"/>
            </a:pPr>
            <a:r>
              <a:rPr lang="en-US">
                <a:latin typeface="Montserrat" pitchFamily="2" charset="0"/>
              </a:rPr>
              <a:t>All middle schools feed 100% to 1 high school</a:t>
            </a:r>
          </a:p>
          <a:p>
            <a:pPr lvl="1">
              <a:spcAft>
                <a:spcPts val="400"/>
              </a:spcAft>
            </a:pPr>
            <a:endParaRPr lang="en-US">
              <a:latin typeface="Montserrat" pitchFamily="2" charset="0"/>
            </a:endParaRPr>
          </a:p>
        </p:txBody>
      </p:sp>
      <p:sp>
        <p:nvSpPr>
          <p:cNvPr id="14" name="TextBox 13">
            <a:extLst>
              <a:ext uri="{FF2B5EF4-FFF2-40B4-BE49-F238E27FC236}">
                <a16:creationId xmlns:a16="http://schemas.microsoft.com/office/drawing/2014/main" id="{EFC01B38-8AED-1727-8E58-899A3E84E01E}"/>
              </a:ext>
            </a:extLst>
          </p:cNvPr>
          <p:cNvSpPr txBox="1"/>
          <p:nvPr/>
        </p:nvSpPr>
        <p:spPr>
          <a:xfrm>
            <a:off x="0" y="3655705"/>
            <a:ext cx="6096000" cy="2564805"/>
          </a:xfrm>
          <a:prstGeom prst="rect">
            <a:avLst/>
          </a:prstGeom>
          <a:noFill/>
        </p:spPr>
        <p:txBody>
          <a:bodyPr wrap="square" rtlCol="0">
            <a:spAutoFit/>
          </a:bodyPr>
          <a:lstStyle/>
          <a:p>
            <a:pPr lvl="1">
              <a:spcAft>
                <a:spcPts val="400"/>
              </a:spcAft>
            </a:pPr>
            <a:r>
              <a:rPr lang="en-US" b="1" u="sng">
                <a:latin typeface="Montserrat" pitchFamily="2" charset="0"/>
              </a:rPr>
              <a:t>Challenges</a:t>
            </a:r>
          </a:p>
          <a:p>
            <a:pPr marL="914400" lvl="1" indent="-457200">
              <a:spcAft>
                <a:spcPts val="400"/>
              </a:spcAft>
              <a:buFont typeface="Wingdings" panose="05000000000000000000" pitchFamily="2" charset="2"/>
              <a:buChar char="§"/>
            </a:pPr>
            <a:r>
              <a:rPr lang="en-US">
                <a:latin typeface="Montserrat" pitchFamily="2" charset="0"/>
              </a:rPr>
              <a:t>Students impacted:</a:t>
            </a:r>
          </a:p>
          <a:p>
            <a:pPr marL="1371600" lvl="2" indent="-457200">
              <a:spcAft>
                <a:spcPts val="400"/>
              </a:spcAft>
              <a:buFont typeface="Wingdings" panose="05000000000000000000" pitchFamily="2" charset="2"/>
              <a:buChar char="§"/>
            </a:pPr>
            <a:r>
              <a:rPr lang="en-US">
                <a:latin typeface="Montserrat" pitchFamily="2" charset="0"/>
              </a:rPr>
              <a:t>513 ES, 83 MS, 241 HS</a:t>
            </a:r>
          </a:p>
          <a:p>
            <a:pPr marL="914400" lvl="1" indent="-457200">
              <a:spcAft>
                <a:spcPts val="400"/>
              </a:spcAft>
              <a:buFont typeface="Wingdings" panose="05000000000000000000" pitchFamily="2" charset="2"/>
              <a:buChar char="§"/>
            </a:pPr>
            <a:r>
              <a:rPr lang="en-US">
                <a:latin typeface="Montserrat" pitchFamily="2" charset="0"/>
              </a:rPr>
              <a:t>Increases Springdale ES to 100% utilization</a:t>
            </a:r>
          </a:p>
          <a:p>
            <a:pPr marL="914400" lvl="1" indent="-457200">
              <a:spcAft>
                <a:spcPts val="400"/>
              </a:spcAft>
              <a:buFont typeface="Wingdings" panose="05000000000000000000" pitchFamily="2" charset="2"/>
              <a:buChar char="§"/>
            </a:pPr>
            <a:r>
              <a:rPr lang="en-US">
                <a:latin typeface="Montserrat" pitchFamily="2" charset="0"/>
              </a:rPr>
              <a:t>Only 1 additional school (Union) above 450 enrollment</a:t>
            </a:r>
          </a:p>
          <a:p>
            <a:pPr marL="914400" lvl="1" indent="-457200">
              <a:spcAft>
                <a:spcPts val="400"/>
              </a:spcAft>
              <a:buFont typeface="Wingdings" panose="05000000000000000000" pitchFamily="2" charset="2"/>
              <a:buChar char="§"/>
            </a:pPr>
            <a:r>
              <a:rPr lang="en-US">
                <a:latin typeface="Montserrat" pitchFamily="2" charset="0"/>
              </a:rPr>
              <a:t>Reduced utilization at Central HS to allow all middles to feed 100% to one high school</a:t>
            </a:r>
          </a:p>
        </p:txBody>
      </p:sp>
      <p:sp>
        <p:nvSpPr>
          <p:cNvPr id="12" name="TextBox 11">
            <a:extLst>
              <a:ext uri="{FF2B5EF4-FFF2-40B4-BE49-F238E27FC236}">
                <a16:creationId xmlns:a16="http://schemas.microsoft.com/office/drawing/2014/main" id="{603731A6-5C07-D4C4-383F-63F1A61A71C1}"/>
              </a:ext>
            </a:extLst>
          </p:cNvPr>
          <p:cNvSpPr txBox="1"/>
          <p:nvPr/>
        </p:nvSpPr>
        <p:spPr>
          <a:xfrm>
            <a:off x="6964765" y="3627150"/>
            <a:ext cx="1832378" cy="276999"/>
          </a:xfrm>
          <a:prstGeom prst="rect">
            <a:avLst/>
          </a:prstGeom>
          <a:solidFill>
            <a:srgbClr val="FF5757"/>
          </a:solidFill>
        </p:spPr>
        <p:txBody>
          <a:bodyPr wrap="square" rtlCol="0">
            <a:spAutoFit/>
          </a:bodyPr>
          <a:lstStyle/>
          <a:p>
            <a:r>
              <a:rPr lang="en-US" sz="1200">
                <a:solidFill>
                  <a:schemeClr val="bg1"/>
                </a:solidFill>
              </a:rPr>
              <a:t>K-5 enrollment below 450</a:t>
            </a:r>
          </a:p>
        </p:txBody>
      </p:sp>
      <p:pic>
        <p:nvPicPr>
          <p:cNvPr id="3" name="Picture 2">
            <a:extLst>
              <a:ext uri="{FF2B5EF4-FFF2-40B4-BE49-F238E27FC236}">
                <a16:creationId xmlns:a16="http://schemas.microsoft.com/office/drawing/2014/main" id="{B7BDAA38-EC6A-D131-E379-3B00A341D9D2}"/>
              </a:ext>
            </a:extLst>
          </p:cNvPr>
          <p:cNvPicPr>
            <a:picLocks noChangeAspect="1"/>
          </p:cNvPicPr>
          <p:nvPr/>
        </p:nvPicPr>
        <p:blipFill>
          <a:blip r:embed="rId2"/>
          <a:stretch>
            <a:fillRect/>
          </a:stretch>
        </p:blipFill>
        <p:spPr>
          <a:xfrm>
            <a:off x="6967726" y="3974741"/>
            <a:ext cx="4517137" cy="1355615"/>
          </a:xfrm>
          <a:prstGeom prst="rect">
            <a:avLst/>
          </a:prstGeom>
        </p:spPr>
      </p:pic>
      <p:pic>
        <p:nvPicPr>
          <p:cNvPr id="11" name="Picture 10">
            <a:extLst>
              <a:ext uri="{FF2B5EF4-FFF2-40B4-BE49-F238E27FC236}">
                <a16:creationId xmlns:a16="http://schemas.microsoft.com/office/drawing/2014/main" id="{E31BC419-066A-1E6B-9A5B-0F1155819756}"/>
              </a:ext>
            </a:extLst>
          </p:cNvPr>
          <p:cNvPicPr>
            <a:picLocks noChangeAspect="1"/>
          </p:cNvPicPr>
          <p:nvPr/>
        </p:nvPicPr>
        <p:blipFill>
          <a:blip r:embed="rId3"/>
          <a:stretch>
            <a:fillRect/>
          </a:stretch>
        </p:blipFill>
        <p:spPr>
          <a:xfrm>
            <a:off x="6967727" y="5400948"/>
            <a:ext cx="4517136" cy="1355615"/>
          </a:xfrm>
          <a:prstGeom prst="rect">
            <a:avLst/>
          </a:prstGeom>
        </p:spPr>
      </p:pic>
      <p:pic>
        <p:nvPicPr>
          <p:cNvPr id="16" name="Picture 15">
            <a:extLst>
              <a:ext uri="{FF2B5EF4-FFF2-40B4-BE49-F238E27FC236}">
                <a16:creationId xmlns:a16="http://schemas.microsoft.com/office/drawing/2014/main" id="{5B90BCDD-3611-6194-7732-3FCB3B3891D4}"/>
              </a:ext>
            </a:extLst>
          </p:cNvPr>
          <p:cNvPicPr>
            <a:picLocks noChangeAspect="1"/>
          </p:cNvPicPr>
          <p:nvPr/>
        </p:nvPicPr>
        <p:blipFill>
          <a:blip r:embed="rId4"/>
          <a:stretch>
            <a:fillRect/>
          </a:stretch>
        </p:blipFill>
        <p:spPr>
          <a:xfrm>
            <a:off x="6964764" y="156300"/>
            <a:ext cx="4822921" cy="3431870"/>
          </a:xfrm>
          <a:prstGeom prst="rect">
            <a:avLst/>
          </a:prstGeom>
        </p:spPr>
      </p:pic>
      <p:sp>
        <p:nvSpPr>
          <p:cNvPr id="2" name="Slide Number Placeholder 1">
            <a:extLst>
              <a:ext uri="{FF2B5EF4-FFF2-40B4-BE49-F238E27FC236}">
                <a16:creationId xmlns:a16="http://schemas.microsoft.com/office/drawing/2014/main" id="{06BD3263-7969-DFBD-D168-6CE3B1EFBC73}"/>
              </a:ext>
            </a:extLst>
          </p:cNvPr>
          <p:cNvSpPr>
            <a:spLocks noGrp="1"/>
          </p:cNvSpPr>
          <p:nvPr>
            <p:ph type="sldNum" sz="quarter" idx="12"/>
          </p:nvPr>
        </p:nvSpPr>
        <p:spPr>
          <a:xfrm>
            <a:off x="9446941" y="6393521"/>
            <a:ext cx="2743200" cy="365125"/>
          </a:xfrm>
        </p:spPr>
        <p:txBody>
          <a:bodyPr/>
          <a:lstStyle/>
          <a:p>
            <a:fld id="{34BBD38D-6FAE-4556-B07B-F27BFDAF3ED8}" type="slidenum">
              <a:rPr lang="en-US" smtClean="0"/>
              <a:t>27</a:t>
            </a:fld>
            <a:endParaRPr lang="en-US"/>
          </a:p>
        </p:txBody>
      </p:sp>
    </p:spTree>
    <p:extLst>
      <p:ext uri="{BB962C8B-B14F-4D97-AF65-F5344CB8AC3E}">
        <p14:creationId xmlns:p14="http://schemas.microsoft.com/office/powerpoint/2010/main" val="16905568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C5608-81C1-38C0-D982-02B8E85CDC1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053C32E-14D6-78ED-F2C6-755E2E8CF552}"/>
              </a:ext>
            </a:extLst>
          </p:cNvPr>
          <p:cNvSpPr txBox="1"/>
          <p:nvPr/>
        </p:nvSpPr>
        <p:spPr>
          <a:xfrm>
            <a:off x="404314" y="159221"/>
            <a:ext cx="6182724" cy="707886"/>
          </a:xfrm>
          <a:prstGeom prst="rect">
            <a:avLst/>
          </a:prstGeom>
          <a:noFill/>
        </p:spPr>
        <p:txBody>
          <a:bodyPr wrap="square" lIns="91440" tIns="45720" rIns="91440" bIns="45720" rtlCol="0" anchor="t">
            <a:spAutoFit/>
          </a:bodyPr>
          <a:lstStyle/>
          <a:p>
            <a:r>
              <a:rPr lang="en-US" sz="4000" b="1">
                <a:solidFill>
                  <a:srgbClr val="199BD7"/>
                </a:solidFill>
                <a:latin typeface="Arial Nova" panose="020B0504020202020204" pitchFamily="34" charset="0"/>
                <a:cs typeface="Arial"/>
              </a:rPr>
              <a:t>OPTION 2 – SUMMARY</a:t>
            </a:r>
          </a:p>
        </p:txBody>
      </p:sp>
      <p:sp>
        <p:nvSpPr>
          <p:cNvPr id="2" name="TextBox 1">
            <a:extLst>
              <a:ext uri="{FF2B5EF4-FFF2-40B4-BE49-F238E27FC236}">
                <a16:creationId xmlns:a16="http://schemas.microsoft.com/office/drawing/2014/main" id="{7E175FD6-933D-712A-FC08-968FC1ACA060}"/>
              </a:ext>
            </a:extLst>
          </p:cNvPr>
          <p:cNvSpPr txBox="1"/>
          <p:nvPr/>
        </p:nvSpPr>
        <p:spPr>
          <a:xfrm>
            <a:off x="5696906" y="4305243"/>
            <a:ext cx="6269759" cy="1328569"/>
          </a:xfrm>
          <a:prstGeom prst="rect">
            <a:avLst/>
          </a:prstGeom>
          <a:noFill/>
        </p:spPr>
        <p:txBody>
          <a:bodyPr wrap="square" rtlCol="0">
            <a:spAutoFit/>
          </a:bodyPr>
          <a:lstStyle/>
          <a:p>
            <a:pPr marL="914400" lvl="1" indent="-457200">
              <a:spcAft>
                <a:spcPts val="1000"/>
              </a:spcAft>
              <a:buFont typeface="Wingdings" panose="05000000000000000000" pitchFamily="2" charset="2"/>
              <a:buChar char="§"/>
            </a:pPr>
            <a:r>
              <a:rPr lang="en-US">
                <a:latin typeface="Montserrat" pitchFamily="2" charset="0"/>
              </a:rPr>
              <a:t>JR Lewis no longer splits to three middle schools</a:t>
            </a:r>
          </a:p>
          <a:p>
            <a:pPr marL="914400" lvl="1" indent="-457200">
              <a:spcAft>
                <a:spcPts val="1000"/>
              </a:spcAft>
              <a:buFont typeface="Wingdings" panose="05000000000000000000" pitchFamily="2" charset="2"/>
              <a:buChar char="§"/>
            </a:pPr>
            <a:r>
              <a:rPr lang="en-US">
                <a:latin typeface="Montserrat" pitchFamily="2" charset="0"/>
              </a:rPr>
              <a:t>All middle schools feed 100% to one high school</a:t>
            </a:r>
          </a:p>
        </p:txBody>
      </p:sp>
      <p:pic>
        <p:nvPicPr>
          <p:cNvPr id="9" name="Picture 8">
            <a:extLst>
              <a:ext uri="{FF2B5EF4-FFF2-40B4-BE49-F238E27FC236}">
                <a16:creationId xmlns:a16="http://schemas.microsoft.com/office/drawing/2014/main" id="{F526643D-31AF-C00D-26BC-8A652DCF35FF}"/>
              </a:ext>
            </a:extLst>
          </p:cNvPr>
          <p:cNvPicPr>
            <a:picLocks noChangeAspect="1"/>
          </p:cNvPicPr>
          <p:nvPr/>
        </p:nvPicPr>
        <p:blipFill>
          <a:blip r:embed="rId2"/>
          <a:stretch>
            <a:fillRect/>
          </a:stretch>
        </p:blipFill>
        <p:spPr>
          <a:xfrm>
            <a:off x="6405754" y="1065027"/>
            <a:ext cx="5381931" cy="2568498"/>
          </a:xfrm>
          <a:prstGeom prst="rect">
            <a:avLst/>
          </a:prstGeom>
        </p:spPr>
      </p:pic>
      <p:pic>
        <p:nvPicPr>
          <p:cNvPr id="5" name="Picture 4">
            <a:extLst>
              <a:ext uri="{FF2B5EF4-FFF2-40B4-BE49-F238E27FC236}">
                <a16:creationId xmlns:a16="http://schemas.microsoft.com/office/drawing/2014/main" id="{72C0DB6B-70EA-D071-29BE-9878F7E8B885}"/>
              </a:ext>
            </a:extLst>
          </p:cNvPr>
          <p:cNvPicPr>
            <a:picLocks noChangeAspect="1"/>
          </p:cNvPicPr>
          <p:nvPr/>
        </p:nvPicPr>
        <p:blipFill>
          <a:blip r:embed="rId3"/>
          <a:stretch>
            <a:fillRect/>
          </a:stretch>
        </p:blipFill>
        <p:spPr>
          <a:xfrm>
            <a:off x="225334" y="1065026"/>
            <a:ext cx="5775415" cy="5455743"/>
          </a:xfrm>
          <a:prstGeom prst="rect">
            <a:avLst/>
          </a:prstGeom>
        </p:spPr>
      </p:pic>
      <p:sp>
        <p:nvSpPr>
          <p:cNvPr id="3" name="Slide Number Placeholder 2">
            <a:extLst>
              <a:ext uri="{FF2B5EF4-FFF2-40B4-BE49-F238E27FC236}">
                <a16:creationId xmlns:a16="http://schemas.microsoft.com/office/drawing/2014/main" id="{097A5601-B4E7-75CD-21EA-2F3111889208}"/>
              </a:ext>
            </a:extLst>
          </p:cNvPr>
          <p:cNvSpPr>
            <a:spLocks noGrp="1"/>
          </p:cNvSpPr>
          <p:nvPr>
            <p:ph type="sldNum" sz="quarter" idx="12"/>
          </p:nvPr>
        </p:nvSpPr>
        <p:spPr/>
        <p:txBody>
          <a:bodyPr/>
          <a:lstStyle/>
          <a:p>
            <a:fld id="{34BBD38D-6FAE-4556-B07B-F27BFDAF3ED8}" type="slidenum">
              <a:rPr lang="en-US" smtClean="0"/>
              <a:t>28</a:t>
            </a:fld>
            <a:endParaRPr lang="en-US"/>
          </a:p>
        </p:txBody>
      </p:sp>
    </p:spTree>
    <p:extLst>
      <p:ext uri="{BB962C8B-B14F-4D97-AF65-F5344CB8AC3E}">
        <p14:creationId xmlns:p14="http://schemas.microsoft.com/office/powerpoint/2010/main" val="22706555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A6569-0064-48D1-9F4B-3D6734A72D1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5B98E0C-5415-98F2-A9F3-D02DCAC7EBA3}"/>
              </a:ext>
            </a:extLst>
          </p:cNvPr>
          <p:cNvSpPr txBox="1"/>
          <p:nvPr/>
        </p:nvSpPr>
        <p:spPr>
          <a:xfrm>
            <a:off x="404314" y="187796"/>
            <a:ext cx="10837726" cy="707886"/>
          </a:xfrm>
          <a:prstGeom prst="rect">
            <a:avLst/>
          </a:prstGeom>
          <a:noFill/>
        </p:spPr>
        <p:txBody>
          <a:bodyPr wrap="square" lIns="91440" tIns="45720" rIns="91440" bIns="45720" rtlCol="0" anchor="t">
            <a:spAutoFit/>
          </a:bodyPr>
          <a:lstStyle/>
          <a:p>
            <a:r>
              <a:rPr lang="en-US" sz="4000" b="1">
                <a:solidFill>
                  <a:srgbClr val="199BD7"/>
                </a:solidFill>
                <a:latin typeface="Arial Nova" panose="020B0504020202020204" pitchFamily="34" charset="0"/>
                <a:cs typeface="Arial"/>
              </a:rPr>
              <a:t>INDEPENDENT OPTION (Discontinue VIP)</a:t>
            </a:r>
          </a:p>
        </p:txBody>
      </p:sp>
      <p:pic>
        <p:nvPicPr>
          <p:cNvPr id="8" name="Picture 7">
            <a:extLst>
              <a:ext uri="{FF2B5EF4-FFF2-40B4-BE49-F238E27FC236}">
                <a16:creationId xmlns:a16="http://schemas.microsoft.com/office/drawing/2014/main" id="{7C3DD749-73D1-84EA-0E15-B5B7DC7C27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799" y="6250417"/>
            <a:ext cx="558219" cy="383556"/>
          </a:xfrm>
          <a:prstGeom prst="rect">
            <a:avLst/>
          </a:prstGeom>
        </p:spPr>
      </p:pic>
      <p:sp>
        <p:nvSpPr>
          <p:cNvPr id="10" name="TextBox 9">
            <a:extLst>
              <a:ext uri="{FF2B5EF4-FFF2-40B4-BE49-F238E27FC236}">
                <a16:creationId xmlns:a16="http://schemas.microsoft.com/office/drawing/2014/main" id="{E9A5B1E6-8367-2EC8-CB11-10E5A130466A}"/>
              </a:ext>
            </a:extLst>
          </p:cNvPr>
          <p:cNvSpPr txBox="1"/>
          <p:nvPr/>
        </p:nvSpPr>
        <p:spPr>
          <a:xfrm>
            <a:off x="1133855" y="6319085"/>
            <a:ext cx="2481957" cy="246221"/>
          </a:xfrm>
          <a:prstGeom prst="rect">
            <a:avLst/>
          </a:prstGeom>
          <a:noFill/>
        </p:spPr>
        <p:txBody>
          <a:bodyPr wrap="square" rtlCol="0">
            <a:spAutoFit/>
          </a:bodyPr>
          <a:lstStyle/>
          <a:p>
            <a:r>
              <a:rPr lang="en-US" sz="1000" spc="300">
                <a:solidFill>
                  <a:srgbClr val="0086CD"/>
                </a:solidFill>
                <a:latin typeface="Montserrat" panose="00000500000000000000" pitchFamily="50" charset="0"/>
                <a:cs typeface="Arial" panose="020B0604020202020204" pitchFamily="34" charset="0"/>
              </a:rPr>
              <a:t>HPMLEADERSHIP.COM</a:t>
            </a:r>
          </a:p>
        </p:txBody>
      </p:sp>
      <p:cxnSp>
        <p:nvCxnSpPr>
          <p:cNvPr id="11" name="Straight Connector 10">
            <a:extLst>
              <a:ext uri="{FF2B5EF4-FFF2-40B4-BE49-F238E27FC236}">
                <a16:creationId xmlns:a16="http://schemas.microsoft.com/office/drawing/2014/main" id="{C673182A-E402-B45F-9366-DCCB88A66FF7}"/>
              </a:ext>
            </a:extLst>
          </p:cNvPr>
          <p:cNvCxnSpPr>
            <a:cxnSpLocks/>
            <a:stCxn id="10" idx="3"/>
          </p:cNvCxnSpPr>
          <p:nvPr/>
        </p:nvCxnSpPr>
        <p:spPr>
          <a:xfrm>
            <a:off x="3615812" y="6442196"/>
            <a:ext cx="8576188" cy="0"/>
          </a:xfrm>
          <a:prstGeom prst="line">
            <a:avLst/>
          </a:prstGeom>
          <a:ln w="25400">
            <a:solidFill>
              <a:srgbClr val="F58220"/>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FA1FFED9-5E6F-5965-6CBB-6ED23879C77D}"/>
              </a:ext>
            </a:extLst>
          </p:cNvPr>
          <p:cNvSpPr txBox="1"/>
          <p:nvPr/>
        </p:nvSpPr>
        <p:spPr>
          <a:xfrm>
            <a:off x="404315" y="1237509"/>
            <a:ext cx="8693965" cy="3303468"/>
          </a:xfrm>
          <a:prstGeom prst="rect">
            <a:avLst/>
          </a:prstGeom>
          <a:solidFill>
            <a:schemeClr val="bg1"/>
          </a:solidFill>
          <a:ln>
            <a:solidFill>
              <a:schemeClr val="bg1"/>
            </a:solidFill>
          </a:ln>
        </p:spPr>
        <p:txBody>
          <a:bodyPr wrap="square" rtlCol="0">
            <a:spAutoFit/>
          </a:bodyPr>
          <a:lstStyle/>
          <a:p>
            <a:pPr marL="285750" indent="-285750">
              <a:spcAft>
                <a:spcPts val="1000"/>
              </a:spcAft>
              <a:buFont typeface="Arial" panose="020B0604020202020204" pitchFamily="34" charset="0"/>
              <a:buChar char="•"/>
            </a:pPr>
            <a:r>
              <a:rPr lang="en-US" sz="2400">
                <a:latin typeface="Montserrat" pitchFamily="2" charset="0"/>
              </a:rPr>
              <a:t>This is independent of option 1 or 2; it can be combined, but options 1 and 2 are not dependent on VIP closing.</a:t>
            </a:r>
          </a:p>
          <a:p>
            <a:pPr marL="285750" indent="-285750">
              <a:spcAft>
                <a:spcPts val="1000"/>
              </a:spcAft>
              <a:buFont typeface="Arial" panose="020B0604020202020204" pitchFamily="34" charset="0"/>
              <a:buChar char="•"/>
            </a:pPr>
            <a:r>
              <a:rPr lang="en-US" sz="2400">
                <a:latin typeface="Montserrat" pitchFamily="2" charset="0"/>
              </a:rPr>
              <a:t>Because the program draws students Districtwide, discontinuing the program does not have a large impact should those students go back to their attendance boundary school.  </a:t>
            </a:r>
          </a:p>
          <a:p>
            <a:pPr marL="285750" indent="-285750">
              <a:spcAft>
                <a:spcPts val="1000"/>
              </a:spcAft>
              <a:buFont typeface="Arial" panose="020B0604020202020204" pitchFamily="34" charset="0"/>
              <a:buChar char="•"/>
            </a:pPr>
            <a:endParaRPr lang="en-US" sz="2400">
              <a:latin typeface="Montserrat" pitchFamily="2" charset="0"/>
            </a:endParaRPr>
          </a:p>
        </p:txBody>
      </p:sp>
      <p:graphicFrame>
        <p:nvGraphicFramePr>
          <p:cNvPr id="2" name="Table 1">
            <a:extLst>
              <a:ext uri="{FF2B5EF4-FFF2-40B4-BE49-F238E27FC236}">
                <a16:creationId xmlns:a16="http://schemas.microsoft.com/office/drawing/2014/main" id="{793ECF0D-CC05-210A-21B6-62FCD65E9524}"/>
              </a:ext>
            </a:extLst>
          </p:cNvPr>
          <p:cNvGraphicFramePr>
            <a:graphicFrameLocks noGrp="1"/>
          </p:cNvGraphicFramePr>
          <p:nvPr>
            <p:extLst>
              <p:ext uri="{D42A27DB-BD31-4B8C-83A1-F6EECF244321}">
                <p14:modId xmlns:p14="http://schemas.microsoft.com/office/powerpoint/2010/main" val="2886638992"/>
              </p:ext>
            </p:extLst>
          </p:nvPr>
        </p:nvGraphicFramePr>
        <p:xfrm>
          <a:off x="9257845" y="1322402"/>
          <a:ext cx="2529840" cy="2928613"/>
        </p:xfrm>
        <a:graphic>
          <a:graphicData uri="http://schemas.openxmlformats.org/drawingml/2006/table">
            <a:tbl>
              <a:tblPr>
                <a:tableStyleId>{5C22544A-7EE6-4342-B048-85BDC9FD1C3A}</a:tableStyleId>
              </a:tblPr>
              <a:tblGrid>
                <a:gridCol w="1807029">
                  <a:extLst>
                    <a:ext uri="{9D8B030D-6E8A-4147-A177-3AD203B41FA5}">
                      <a16:colId xmlns:a16="http://schemas.microsoft.com/office/drawing/2014/main" val="4261690503"/>
                    </a:ext>
                  </a:extLst>
                </a:gridCol>
                <a:gridCol w="722811">
                  <a:extLst>
                    <a:ext uri="{9D8B030D-6E8A-4147-A177-3AD203B41FA5}">
                      <a16:colId xmlns:a16="http://schemas.microsoft.com/office/drawing/2014/main" val="1764960799"/>
                    </a:ext>
                  </a:extLst>
                </a:gridCol>
              </a:tblGrid>
              <a:tr h="299720">
                <a:tc gridSpan="2">
                  <a:txBody>
                    <a:bodyPr/>
                    <a:lstStyle/>
                    <a:p>
                      <a:pPr algn="ctr" fontAlgn="b">
                        <a:buNone/>
                      </a:pPr>
                      <a:r>
                        <a:rPr lang="en-US" sz="1100" b="1" i="0" u="none" strike="noStrike">
                          <a:solidFill>
                            <a:schemeClr val="bg1"/>
                          </a:solidFill>
                          <a:effectLst/>
                          <a:latin typeface="Montserrat" pitchFamily="2" charset="0"/>
                        </a:rPr>
                        <a:t>VIP Enrollment by Boundary</a:t>
                      </a:r>
                    </a:p>
                  </a:txBody>
                  <a:tcPr marL="6350" marR="6350" marT="635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tx1"/>
                    </a:solidFill>
                  </a:tcPr>
                </a:tc>
                <a:tc hMerge="1">
                  <a:txBody>
                    <a:bodyPr/>
                    <a:lstStyle/>
                    <a:p>
                      <a:pPr algn="ctr" fontAlgn="b">
                        <a:buNone/>
                      </a:pPr>
                      <a:endParaRPr lang="en-US" sz="11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278344654"/>
                  </a:ext>
                </a:extLst>
              </a:tr>
              <a:tr h="218157">
                <a:tc>
                  <a:txBody>
                    <a:bodyPr/>
                    <a:lstStyle/>
                    <a:p>
                      <a:pPr algn="l" fontAlgn="b">
                        <a:buNone/>
                      </a:pPr>
                      <a:r>
                        <a:rPr lang="en-US" sz="1100" u="none" strike="noStrike">
                          <a:effectLst/>
                          <a:latin typeface="Montserrat" pitchFamily="2" charset="0"/>
                        </a:rPr>
                        <a:t>Appling Middle  </a:t>
                      </a:r>
                      <a:endParaRPr lang="en-US" sz="1100" b="1" i="0" u="none" strike="noStrike">
                        <a:solidFill>
                          <a:srgbClr val="000000"/>
                        </a:solidFill>
                        <a:effectLst/>
                        <a:latin typeface="Montserrat" pitchFamily="2" charset="0"/>
                      </a:endParaRPr>
                    </a:p>
                  </a:txBody>
                  <a:tcPr marL="6350" marR="6350" marT="635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buNone/>
                      </a:pPr>
                      <a:r>
                        <a:rPr lang="en-US" sz="1100" u="none" strike="noStrike">
                          <a:effectLst/>
                          <a:latin typeface="Montserrat" pitchFamily="2" charset="0"/>
                        </a:rPr>
                        <a:t>7</a:t>
                      </a:r>
                      <a:endParaRPr lang="en-US" sz="1100" b="0" i="0" u="none" strike="noStrike">
                        <a:solidFill>
                          <a:srgbClr val="000000"/>
                        </a:solidFill>
                        <a:effectLst/>
                        <a:latin typeface="Montserrat" pitchFamily="2" charset="0"/>
                      </a:endParaRPr>
                    </a:p>
                  </a:txBody>
                  <a:tcPr marL="6350" marR="6350" marT="635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22577685"/>
                  </a:ext>
                </a:extLst>
              </a:tr>
              <a:tr h="229166">
                <a:tc>
                  <a:txBody>
                    <a:bodyPr/>
                    <a:lstStyle/>
                    <a:p>
                      <a:pPr algn="l" fontAlgn="b">
                        <a:buNone/>
                      </a:pPr>
                      <a:r>
                        <a:rPr lang="en-US" sz="1100" u="none" strike="noStrike">
                          <a:effectLst/>
                          <a:latin typeface="Montserrat" pitchFamily="2" charset="0"/>
                        </a:rPr>
                        <a:t>Ballard-Hudson Middle  </a:t>
                      </a:r>
                      <a:endParaRPr lang="en-US" sz="1100" b="1" i="0" u="none" strike="noStrike">
                        <a:solidFill>
                          <a:srgbClr val="000000"/>
                        </a:solidFill>
                        <a:effectLst/>
                        <a:latin typeface="Montserrat" pitchFamily="2" charset="0"/>
                      </a:endParaRPr>
                    </a:p>
                  </a:txBody>
                  <a:tcPr marL="6350" marR="6350" marT="635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buNone/>
                      </a:pPr>
                      <a:r>
                        <a:rPr lang="en-US" sz="1100" u="none" strike="noStrike">
                          <a:effectLst/>
                          <a:latin typeface="Montserrat" pitchFamily="2" charset="0"/>
                        </a:rPr>
                        <a:t>4</a:t>
                      </a:r>
                      <a:endParaRPr lang="en-US" sz="1100" b="0" i="0" u="none" strike="noStrike">
                        <a:solidFill>
                          <a:srgbClr val="000000"/>
                        </a:solidFill>
                        <a:effectLst/>
                        <a:latin typeface="Montserrat" pitchFamily="2" charset="0"/>
                      </a:endParaRPr>
                    </a:p>
                  </a:txBody>
                  <a:tcPr marL="6350" marR="6350" marT="635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49199924"/>
                  </a:ext>
                </a:extLst>
              </a:tr>
              <a:tr h="218157">
                <a:tc>
                  <a:txBody>
                    <a:bodyPr/>
                    <a:lstStyle/>
                    <a:p>
                      <a:pPr algn="l" fontAlgn="b">
                        <a:buNone/>
                      </a:pPr>
                      <a:r>
                        <a:rPr lang="en-US" sz="1100" u="none" strike="noStrike">
                          <a:effectLst/>
                          <a:latin typeface="Montserrat" pitchFamily="2" charset="0"/>
                        </a:rPr>
                        <a:t>Howard Middle  </a:t>
                      </a:r>
                      <a:endParaRPr lang="en-US" sz="1100" b="1" i="0" u="none" strike="noStrike">
                        <a:solidFill>
                          <a:srgbClr val="000000"/>
                        </a:solidFill>
                        <a:effectLst/>
                        <a:latin typeface="Montserrat" pitchFamily="2" charset="0"/>
                      </a:endParaRPr>
                    </a:p>
                  </a:txBody>
                  <a:tcPr marL="6350" marR="6350" marT="635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buNone/>
                      </a:pPr>
                      <a:r>
                        <a:rPr lang="en-US" sz="1100" u="none" strike="noStrike">
                          <a:effectLst/>
                          <a:latin typeface="Montserrat" pitchFamily="2" charset="0"/>
                        </a:rPr>
                        <a:t>10</a:t>
                      </a:r>
                      <a:endParaRPr lang="en-US" sz="1100" b="0" i="0" u="none" strike="noStrike">
                        <a:solidFill>
                          <a:srgbClr val="000000"/>
                        </a:solidFill>
                        <a:effectLst/>
                        <a:latin typeface="Montserrat" pitchFamily="2" charset="0"/>
                      </a:endParaRPr>
                    </a:p>
                  </a:txBody>
                  <a:tcPr marL="6350" marR="6350" marT="635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664978"/>
                  </a:ext>
                </a:extLst>
              </a:tr>
              <a:tr h="218157">
                <a:tc>
                  <a:txBody>
                    <a:bodyPr/>
                    <a:lstStyle/>
                    <a:p>
                      <a:pPr algn="l" fontAlgn="b">
                        <a:buNone/>
                      </a:pPr>
                      <a:r>
                        <a:rPr lang="en-US" sz="1100" u="none" strike="noStrike">
                          <a:effectLst/>
                          <a:latin typeface="Montserrat" pitchFamily="2" charset="0"/>
                        </a:rPr>
                        <a:t>Miller Magnet Middle  </a:t>
                      </a:r>
                      <a:endParaRPr lang="en-US" sz="1100" b="1" i="0" u="none" strike="noStrike">
                        <a:solidFill>
                          <a:srgbClr val="000000"/>
                        </a:solidFill>
                        <a:effectLst/>
                        <a:latin typeface="Montserrat" pitchFamily="2" charset="0"/>
                      </a:endParaRPr>
                    </a:p>
                  </a:txBody>
                  <a:tcPr marL="6350" marR="6350" marT="635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buNone/>
                      </a:pPr>
                      <a:r>
                        <a:rPr lang="en-US" sz="1100" u="none" strike="noStrike">
                          <a:effectLst/>
                          <a:latin typeface="Montserrat" pitchFamily="2" charset="0"/>
                        </a:rPr>
                        <a:t>4</a:t>
                      </a:r>
                      <a:endParaRPr lang="en-US" sz="1100" b="0" i="0" u="none" strike="noStrike">
                        <a:solidFill>
                          <a:srgbClr val="000000"/>
                        </a:solidFill>
                        <a:effectLst/>
                        <a:latin typeface="Montserrat" pitchFamily="2" charset="0"/>
                      </a:endParaRPr>
                    </a:p>
                  </a:txBody>
                  <a:tcPr marL="6350" marR="6350" marT="635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80367565"/>
                  </a:ext>
                </a:extLst>
              </a:tr>
              <a:tr h="218157">
                <a:tc>
                  <a:txBody>
                    <a:bodyPr/>
                    <a:lstStyle/>
                    <a:p>
                      <a:pPr algn="l" fontAlgn="b">
                        <a:buNone/>
                      </a:pPr>
                      <a:r>
                        <a:rPr lang="en-US" sz="1100" u="none" strike="noStrike">
                          <a:effectLst/>
                          <a:latin typeface="Montserrat" pitchFamily="2" charset="0"/>
                        </a:rPr>
                        <a:t>Rutland Middle  </a:t>
                      </a:r>
                      <a:endParaRPr lang="en-US" sz="1100" b="1" i="0" u="none" strike="noStrike">
                        <a:solidFill>
                          <a:srgbClr val="000000"/>
                        </a:solidFill>
                        <a:effectLst/>
                        <a:latin typeface="Montserrat" pitchFamily="2" charset="0"/>
                      </a:endParaRPr>
                    </a:p>
                  </a:txBody>
                  <a:tcPr marL="6350" marR="6350" marT="635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buNone/>
                      </a:pPr>
                      <a:r>
                        <a:rPr lang="en-US" sz="1100" u="none" strike="noStrike">
                          <a:effectLst/>
                          <a:latin typeface="Montserrat" pitchFamily="2" charset="0"/>
                        </a:rPr>
                        <a:t>11</a:t>
                      </a:r>
                      <a:endParaRPr lang="en-US" sz="1100" b="0" i="0" u="none" strike="noStrike">
                        <a:solidFill>
                          <a:srgbClr val="000000"/>
                        </a:solidFill>
                        <a:effectLst/>
                        <a:latin typeface="Montserrat" pitchFamily="2" charset="0"/>
                      </a:endParaRPr>
                    </a:p>
                  </a:txBody>
                  <a:tcPr marL="6350" marR="6350" marT="635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68603041"/>
                  </a:ext>
                </a:extLst>
              </a:tr>
              <a:tr h="218157">
                <a:tc>
                  <a:txBody>
                    <a:bodyPr/>
                    <a:lstStyle/>
                    <a:p>
                      <a:pPr algn="l" fontAlgn="b">
                        <a:buNone/>
                      </a:pPr>
                      <a:r>
                        <a:rPr lang="en-US" sz="1100" u="none" strike="noStrike">
                          <a:effectLst/>
                          <a:latin typeface="Montserrat" pitchFamily="2" charset="0"/>
                        </a:rPr>
                        <a:t>Weaver Middle  </a:t>
                      </a:r>
                      <a:endParaRPr lang="en-US" sz="1100" b="1" i="0" u="none" strike="noStrike">
                        <a:solidFill>
                          <a:srgbClr val="000000"/>
                        </a:solidFill>
                        <a:effectLst/>
                        <a:latin typeface="Montserrat" pitchFamily="2" charset="0"/>
                      </a:endParaRPr>
                    </a:p>
                  </a:txBody>
                  <a:tcPr marL="6350" marR="6350" marT="635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buNone/>
                      </a:pPr>
                      <a:r>
                        <a:rPr lang="en-US" sz="1100" u="none" strike="noStrike">
                          <a:effectLst/>
                          <a:latin typeface="Montserrat" pitchFamily="2" charset="0"/>
                        </a:rPr>
                        <a:t>6</a:t>
                      </a:r>
                      <a:endParaRPr lang="en-US" sz="1100" b="0" i="0" u="none" strike="noStrike">
                        <a:solidFill>
                          <a:srgbClr val="000000"/>
                        </a:solidFill>
                        <a:effectLst/>
                        <a:latin typeface="Montserrat" pitchFamily="2" charset="0"/>
                      </a:endParaRPr>
                    </a:p>
                  </a:txBody>
                  <a:tcPr marL="6350" marR="6350" marT="635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75428031"/>
                  </a:ext>
                </a:extLst>
              </a:tr>
              <a:tr h="218157">
                <a:tc>
                  <a:txBody>
                    <a:bodyPr/>
                    <a:lstStyle/>
                    <a:p>
                      <a:pPr algn="l" fontAlgn="b">
                        <a:buNone/>
                      </a:pPr>
                      <a:r>
                        <a:rPr lang="en-US" sz="1100" u="none" strike="noStrike">
                          <a:effectLst/>
                          <a:latin typeface="Montserrat" pitchFamily="2" charset="0"/>
                        </a:rPr>
                        <a:t>Central High  </a:t>
                      </a:r>
                      <a:endParaRPr lang="en-US" sz="1100" b="0" i="0" u="none" strike="noStrike">
                        <a:solidFill>
                          <a:srgbClr val="000000"/>
                        </a:solidFill>
                        <a:effectLst/>
                        <a:latin typeface="Montserrat" pitchFamily="2" charset="0"/>
                      </a:endParaRPr>
                    </a:p>
                  </a:txBody>
                  <a:tcPr marL="6350" marR="6350" marT="635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buNone/>
                      </a:pPr>
                      <a:r>
                        <a:rPr lang="en-US" sz="1100" u="none" strike="noStrike">
                          <a:effectLst/>
                          <a:latin typeface="Montserrat" pitchFamily="2" charset="0"/>
                        </a:rPr>
                        <a:t>28</a:t>
                      </a:r>
                      <a:endParaRPr lang="en-US" sz="1100" b="0" i="0" u="none" strike="noStrike">
                        <a:solidFill>
                          <a:srgbClr val="000000"/>
                        </a:solidFill>
                        <a:effectLst/>
                        <a:latin typeface="Montserrat" pitchFamily="2" charset="0"/>
                      </a:endParaRPr>
                    </a:p>
                  </a:txBody>
                  <a:tcPr marL="6350" marR="6350" marT="635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97110955"/>
                  </a:ext>
                </a:extLst>
              </a:tr>
              <a:tr h="218157">
                <a:tc>
                  <a:txBody>
                    <a:bodyPr/>
                    <a:lstStyle/>
                    <a:p>
                      <a:pPr algn="l" fontAlgn="b">
                        <a:buNone/>
                      </a:pPr>
                      <a:r>
                        <a:rPr lang="en-US" sz="1100" u="none" strike="noStrike">
                          <a:effectLst/>
                          <a:latin typeface="Montserrat" pitchFamily="2" charset="0"/>
                        </a:rPr>
                        <a:t>Howard High  </a:t>
                      </a:r>
                      <a:endParaRPr lang="en-US" sz="1100" b="0" i="0" u="none" strike="noStrike">
                        <a:solidFill>
                          <a:srgbClr val="000000"/>
                        </a:solidFill>
                        <a:effectLst/>
                        <a:latin typeface="Montserrat" pitchFamily="2" charset="0"/>
                      </a:endParaRPr>
                    </a:p>
                  </a:txBody>
                  <a:tcPr marL="6350" marR="6350" marT="635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buNone/>
                      </a:pPr>
                      <a:r>
                        <a:rPr lang="en-US" sz="1100" u="none" strike="noStrike">
                          <a:effectLst/>
                          <a:latin typeface="Montserrat" pitchFamily="2" charset="0"/>
                        </a:rPr>
                        <a:t>35</a:t>
                      </a:r>
                      <a:endParaRPr lang="en-US" sz="1100" b="0" i="0" u="none" strike="noStrike">
                        <a:solidFill>
                          <a:srgbClr val="000000"/>
                        </a:solidFill>
                        <a:effectLst/>
                        <a:latin typeface="Montserrat" pitchFamily="2" charset="0"/>
                      </a:endParaRPr>
                    </a:p>
                  </a:txBody>
                  <a:tcPr marL="6350" marR="6350" marT="635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62535152"/>
                  </a:ext>
                </a:extLst>
              </a:tr>
              <a:tr h="218157">
                <a:tc>
                  <a:txBody>
                    <a:bodyPr/>
                    <a:lstStyle/>
                    <a:p>
                      <a:pPr algn="l" fontAlgn="b">
                        <a:buNone/>
                      </a:pPr>
                      <a:r>
                        <a:rPr lang="en-US" sz="1100" u="none" strike="noStrike">
                          <a:effectLst/>
                          <a:latin typeface="Montserrat" pitchFamily="2" charset="0"/>
                        </a:rPr>
                        <a:t>Northeast High  </a:t>
                      </a:r>
                      <a:endParaRPr lang="en-US" sz="1100" b="0" i="0" u="none" strike="noStrike">
                        <a:solidFill>
                          <a:srgbClr val="000000"/>
                        </a:solidFill>
                        <a:effectLst/>
                        <a:latin typeface="Montserrat" pitchFamily="2" charset="0"/>
                      </a:endParaRPr>
                    </a:p>
                  </a:txBody>
                  <a:tcPr marL="6350" marR="6350" marT="635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buNone/>
                      </a:pPr>
                      <a:r>
                        <a:rPr lang="en-US" sz="1100" u="none" strike="noStrike">
                          <a:effectLst/>
                          <a:latin typeface="Montserrat" pitchFamily="2" charset="0"/>
                        </a:rPr>
                        <a:t>39</a:t>
                      </a:r>
                      <a:endParaRPr lang="en-US" sz="1100" b="0" i="0" u="none" strike="noStrike">
                        <a:solidFill>
                          <a:srgbClr val="000000"/>
                        </a:solidFill>
                        <a:effectLst/>
                        <a:latin typeface="Montserrat" pitchFamily="2" charset="0"/>
                      </a:endParaRPr>
                    </a:p>
                  </a:txBody>
                  <a:tcPr marL="6350" marR="6350" marT="635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30140122"/>
                  </a:ext>
                </a:extLst>
              </a:tr>
              <a:tr h="218157">
                <a:tc>
                  <a:txBody>
                    <a:bodyPr/>
                    <a:lstStyle/>
                    <a:p>
                      <a:pPr algn="l" fontAlgn="b">
                        <a:buNone/>
                      </a:pPr>
                      <a:r>
                        <a:rPr lang="en-US" sz="1100" u="none" strike="noStrike">
                          <a:effectLst/>
                          <a:latin typeface="Montserrat" pitchFamily="2" charset="0"/>
                        </a:rPr>
                        <a:t>Rutland High  </a:t>
                      </a:r>
                      <a:endParaRPr lang="en-US" sz="1100" b="0" i="0" u="none" strike="noStrike">
                        <a:solidFill>
                          <a:srgbClr val="000000"/>
                        </a:solidFill>
                        <a:effectLst/>
                        <a:latin typeface="Montserrat" pitchFamily="2" charset="0"/>
                      </a:endParaRPr>
                    </a:p>
                  </a:txBody>
                  <a:tcPr marL="6350" marR="6350" marT="635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buNone/>
                      </a:pPr>
                      <a:r>
                        <a:rPr lang="en-US" sz="1100" u="none" strike="noStrike">
                          <a:effectLst/>
                          <a:latin typeface="Montserrat" pitchFamily="2" charset="0"/>
                        </a:rPr>
                        <a:t>29</a:t>
                      </a:r>
                      <a:endParaRPr lang="en-US" sz="1100" b="0" i="0" u="none" strike="noStrike">
                        <a:solidFill>
                          <a:srgbClr val="000000"/>
                        </a:solidFill>
                        <a:effectLst/>
                        <a:latin typeface="Montserrat" pitchFamily="2" charset="0"/>
                      </a:endParaRPr>
                    </a:p>
                  </a:txBody>
                  <a:tcPr marL="6350" marR="6350" marT="635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41809792"/>
                  </a:ext>
                </a:extLst>
              </a:tr>
              <a:tr h="218157">
                <a:tc>
                  <a:txBody>
                    <a:bodyPr/>
                    <a:lstStyle/>
                    <a:p>
                      <a:pPr algn="l" fontAlgn="b">
                        <a:buNone/>
                      </a:pPr>
                      <a:r>
                        <a:rPr lang="en-US" sz="1100" u="none" strike="noStrike">
                          <a:effectLst/>
                          <a:latin typeface="Montserrat" pitchFamily="2" charset="0"/>
                        </a:rPr>
                        <a:t>Southwest High  </a:t>
                      </a:r>
                      <a:endParaRPr lang="en-US" sz="1100" b="0" i="0" u="none" strike="noStrike">
                        <a:solidFill>
                          <a:srgbClr val="000000"/>
                        </a:solidFill>
                        <a:effectLst/>
                        <a:latin typeface="Montserrat" pitchFamily="2" charset="0"/>
                      </a:endParaRPr>
                    </a:p>
                  </a:txBody>
                  <a:tcPr marL="6350" marR="6350" marT="635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buNone/>
                      </a:pPr>
                      <a:r>
                        <a:rPr lang="en-US" sz="1100" u="none" strike="noStrike">
                          <a:effectLst/>
                          <a:latin typeface="Montserrat" pitchFamily="2" charset="0"/>
                        </a:rPr>
                        <a:t>28</a:t>
                      </a:r>
                      <a:endParaRPr lang="en-US" sz="1100" b="0" i="0" u="none" strike="noStrike">
                        <a:solidFill>
                          <a:srgbClr val="000000"/>
                        </a:solidFill>
                        <a:effectLst/>
                        <a:latin typeface="Montserrat" pitchFamily="2" charset="0"/>
                      </a:endParaRPr>
                    </a:p>
                  </a:txBody>
                  <a:tcPr marL="6350" marR="6350" marT="635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7746571"/>
                  </a:ext>
                </a:extLst>
              </a:tr>
              <a:tr h="218157">
                <a:tc>
                  <a:txBody>
                    <a:bodyPr/>
                    <a:lstStyle/>
                    <a:p>
                      <a:pPr algn="l" fontAlgn="b">
                        <a:buNone/>
                      </a:pPr>
                      <a:r>
                        <a:rPr lang="en-US" sz="1100" u="none" strike="noStrike">
                          <a:effectLst/>
                          <a:latin typeface="Montserrat" pitchFamily="2" charset="0"/>
                        </a:rPr>
                        <a:t>Westside High  </a:t>
                      </a:r>
                      <a:endParaRPr lang="en-US" sz="1100" b="0" i="0" u="none" strike="noStrike">
                        <a:solidFill>
                          <a:srgbClr val="000000"/>
                        </a:solidFill>
                        <a:effectLst/>
                        <a:latin typeface="Montserrat" pitchFamily="2" charset="0"/>
                      </a:endParaRPr>
                    </a:p>
                  </a:txBody>
                  <a:tcPr marL="6350" marR="6350" marT="635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buNone/>
                      </a:pPr>
                      <a:r>
                        <a:rPr lang="en-US" sz="1100" u="none" strike="noStrike">
                          <a:effectLst/>
                          <a:latin typeface="Montserrat" pitchFamily="2" charset="0"/>
                        </a:rPr>
                        <a:t>42</a:t>
                      </a:r>
                      <a:endParaRPr lang="en-US" sz="1100" b="0" i="0" u="none" strike="noStrike">
                        <a:solidFill>
                          <a:srgbClr val="000000"/>
                        </a:solidFill>
                        <a:effectLst/>
                        <a:latin typeface="Montserrat" pitchFamily="2" charset="0"/>
                      </a:endParaRPr>
                    </a:p>
                  </a:txBody>
                  <a:tcPr marL="6350" marR="6350" marT="635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81851411"/>
                  </a:ext>
                </a:extLst>
              </a:tr>
            </a:tbl>
          </a:graphicData>
        </a:graphic>
      </p:graphicFrame>
      <p:sp>
        <p:nvSpPr>
          <p:cNvPr id="5" name="Slide Number Placeholder 4">
            <a:extLst>
              <a:ext uri="{FF2B5EF4-FFF2-40B4-BE49-F238E27FC236}">
                <a16:creationId xmlns:a16="http://schemas.microsoft.com/office/drawing/2014/main" id="{FDEDE366-7B48-E590-6C1D-1C0B2FF6D3FC}"/>
              </a:ext>
            </a:extLst>
          </p:cNvPr>
          <p:cNvSpPr>
            <a:spLocks noGrp="1"/>
          </p:cNvSpPr>
          <p:nvPr>
            <p:ph type="sldNum" sz="quarter" idx="12"/>
          </p:nvPr>
        </p:nvSpPr>
        <p:spPr>
          <a:xfrm>
            <a:off x="9047356" y="6439984"/>
            <a:ext cx="2743200" cy="365125"/>
          </a:xfrm>
        </p:spPr>
        <p:txBody>
          <a:bodyPr/>
          <a:lstStyle/>
          <a:p>
            <a:fld id="{34BBD38D-6FAE-4556-B07B-F27BFDAF3ED8}" type="slidenum">
              <a:rPr lang="en-US" smtClean="0"/>
              <a:t>29</a:t>
            </a:fld>
            <a:endParaRPr lang="en-US"/>
          </a:p>
        </p:txBody>
      </p:sp>
    </p:spTree>
    <p:extLst>
      <p:ext uri="{BB962C8B-B14F-4D97-AF65-F5344CB8AC3E}">
        <p14:creationId xmlns:p14="http://schemas.microsoft.com/office/powerpoint/2010/main" val="3887558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68B37-51D2-EE90-EAC1-422C694A3B2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455CA70-E430-DBC5-1A98-F357E549AE54}"/>
              </a:ext>
            </a:extLst>
          </p:cNvPr>
          <p:cNvSpPr txBox="1"/>
          <p:nvPr/>
        </p:nvSpPr>
        <p:spPr>
          <a:xfrm>
            <a:off x="404314" y="187796"/>
            <a:ext cx="10405926" cy="707886"/>
          </a:xfrm>
          <a:prstGeom prst="rect">
            <a:avLst/>
          </a:prstGeom>
          <a:noFill/>
        </p:spPr>
        <p:txBody>
          <a:bodyPr wrap="square" lIns="91440" tIns="45720" rIns="91440" bIns="45720" rtlCol="0" anchor="t">
            <a:spAutoFit/>
          </a:bodyPr>
          <a:lstStyle/>
          <a:p>
            <a:r>
              <a:rPr lang="en-US" sz="4000" b="1">
                <a:solidFill>
                  <a:srgbClr val="199BD7"/>
                </a:solidFill>
                <a:latin typeface="Arial Nova" panose="020B0504020202020204" pitchFamily="34" charset="0"/>
                <a:cs typeface="Arial"/>
              </a:rPr>
              <a:t>ATTENDANCE ZONE OPTIONS (Review)</a:t>
            </a:r>
          </a:p>
        </p:txBody>
      </p:sp>
      <p:pic>
        <p:nvPicPr>
          <p:cNvPr id="8" name="Picture 7">
            <a:extLst>
              <a:ext uri="{FF2B5EF4-FFF2-40B4-BE49-F238E27FC236}">
                <a16:creationId xmlns:a16="http://schemas.microsoft.com/office/drawing/2014/main" id="{C2BE027B-7D01-DAEF-E4D8-81DA1C9072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799" y="6250417"/>
            <a:ext cx="558219" cy="383556"/>
          </a:xfrm>
          <a:prstGeom prst="rect">
            <a:avLst/>
          </a:prstGeom>
        </p:spPr>
      </p:pic>
      <p:sp>
        <p:nvSpPr>
          <p:cNvPr id="10" name="TextBox 9">
            <a:extLst>
              <a:ext uri="{FF2B5EF4-FFF2-40B4-BE49-F238E27FC236}">
                <a16:creationId xmlns:a16="http://schemas.microsoft.com/office/drawing/2014/main" id="{D0D3681B-5E64-7A6B-FEAC-584CF0D83037}"/>
              </a:ext>
            </a:extLst>
          </p:cNvPr>
          <p:cNvSpPr txBox="1"/>
          <p:nvPr/>
        </p:nvSpPr>
        <p:spPr>
          <a:xfrm>
            <a:off x="1133855" y="6319085"/>
            <a:ext cx="2481957" cy="246221"/>
          </a:xfrm>
          <a:prstGeom prst="rect">
            <a:avLst/>
          </a:prstGeom>
          <a:noFill/>
        </p:spPr>
        <p:txBody>
          <a:bodyPr wrap="square" rtlCol="0">
            <a:spAutoFit/>
          </a:bodyPr>
          <a:lstStyle/>
          <a:p>
            <a:r>
              <a:rPr lang="en-US" sz="1000" spc="300">
                <a:solidFill>
                  <a:srgbClr val="0086CD"/>
                </a:solidFill>
                <a:latin typeface="Montserrat" panose="00000500000000000000" pitchFamily="50" charset="0"/>
                <a:cs typeface="Arial" panose="020B0604020202020204" pitchFamily="34" charset="0"/>
              </a:rPr>
              <a:t>HPMLEADERSHIP.COM</a:t>
            </a:r>
          </a:p>
        </p:txBody>
      </p:sp>
      <p:cxnSp>
        <p:nvCxnSpPr>
          <p:cNvPr id="11" name="Straight Connector 10">
            <a:extLst>
              <a:ext uri="{FF2B5EF4-FFF2-40B4-BE49-F238E27FC236}">
                <a16:creationId xmlns:a16="http://schemas.microsoft.com/office/drawing/2014/main" id="{A8D04162-3E6D-33E4-7778-313602604074}"/>
              </a:ext>
            </a:extLst>
          </p:cNvPr>
          <p:cNvCxnSpPr>
            <a:cxnSpLocks/>
            <a:stCxn id="10" idx="3"/>
          </p:cNvCxnSpPr>
          <p:nvPr/>
        </p:nvCxnSpPr>
        <p:spPr>
          <a:xfrm>
            <a:off x="3615812" y="6442196"/>
            <a:ext cx="8576188" cy="0"/>
          </a:xfrm>
          <a:prstGeom prst="line">
            <a:avLst/>
          </a:prstGeom>
          <a:ln w="25400">
            <a:solidFill>
              <a:srgbClr val="F58220"/>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E2EBC238-F7DD-DC90-E46E-7FF5B6716F6C}"/>
              </a:ext>
            </a:extLst>
          </p:cNvPr>
          <p:cNvSpPr txBox="1"/>
          <p:nvPr/>
        </p:nvSpPr>
        <p:spPr>
          <a:xfrm>
            <a:off x="421877" y="895682"/>
            <a:ext cx="8576187" cy="5498941"/>
          </a:xfrm>
          <a:prstGeom prst="rect">
            <a:avLst/>
          </a:prstGeom>
          <a:noFill/>
          <a:ln>
            <a:solidFill>
              <a:schemeClr val="bg1"/>
            </a:solidFill>
          </a:ln>
        </p:spPr>
        <p:txBody>
          <a:bodyPr wrap="square" rtlCol="0">
            <a:spAutoFit/>
          </a:bodyPr>
          <a:lstStyle/>
          <a:p>
            <a:pPr marL="285750" indent="-285750">
              <a:spcAft>
                <a:spcPts val="1000"/>
              </a:spcAft>
              <a:buFont typeface="Arial" panose="020B0604020202020204" pitchFamily="34" charset="0"/>
              <a:buChar char="•"/>
            </a:pPr>
            <a:r>
              <a:rPr lang="en-US" sz="2400" b="1">
                <a:latin typeface="Montserrat" pitchFamily="2" charset="0"/>
              </a:rPr>
              <a:t>Option 1</a:t>
            </a:r>
          </a:p>
          <a:p>
            <a:pPr marL="742950" lvl="1" indent="-285750">
              <a:spcAft>
                <a:spcPts val="1000"/>
              </a:spcAft>
              <a:buFont typeface="Arial" panose="020B0604020202020204" pitchFamily="34" charset="0"/>
              <a:buChar char="•"/>
            </a:pPr>
            <a:r>
              <a:rPr lang="en-US">
                <a:latin typeface="Montserrat" pitchFamily="2" charset="0"/>
              </a:rPr>
              <a:t>District-wide attendance zone changes to balance utilization and improve feeder patterns.</a:t>
            </a:r>
          </a:p>
          <a:p>
            <a:pPr marL="742950" lvl="1" indent="-285750">
              <a:spcAft>
                <a:spcPts val="1000"/>
              </a:spcAft>
              <a:buFont typeface="Arial" panose="020B0604020202020204" pitchFamily="34" charset="0"/>
              <a:buChar char="•"/>
            </a:pPr>
            <a:r>
              <a:rPr lang="en-US">
                <a:latin typeface="Montserrat" pitchFamily="2" charset="0"/>
              </a:rPr>
              <a:t>11 of 19 elementary attendance zones and 5 of 6 middle and high school attendance zones are impacted</a:t>
            </a:r>
          </a:p>
          <a:p>
            <a:pPr marL="285750" indent="-285750">
              <a:spcAft>
                <a:spcPts val="1000"/>
              </a:spcAft>
              <a:buFont typeface="Arial" panose="020B0604020202020204" pitchFamily="34" charset="0"/>
              <a:buChar char="•"/>
            </a:pPr>
            <a:r>
              <a:rPr lang="en-US" sz="2400" b="1">
                <a:latin typeface="Montserrat" pitchFamily="2" charset="0"/>
              </a:rPr>
              <a:t>Option 2A</a:t>
            </a:r>
          </a:p>
          <a:p>
            <a:pPr marL="742950" lvl="1" indent="-285750">
              <a:spcAft>
                <a:spcPts val="1000"/>
              </a:spcAft>
              <a:buFont typeface="Arial" panose="020B0604020202020204" pitchFamily="34" charset="0"/>
              <a:buChar char="•"/>
            </a:pPr>
            <a:r>
              <a:rPr lang="en-US">
                <a:latin typeface="Montserrat" pitchFamily="2" charset="0"/>
              </a:rPr>
              <a:t>Option 2A converts Williams ES to an Early Learning Center</a:t>
            </a:r>
          </a:p>
          <a:p>
            <a:pPr marL="742950" lvl="1" indent="-285750">
              <a:spcAft>
                <a:spcPts val="1000"/>
              </a:spcAft>
              <a:buFont typeface="Arial" panose="020B0604020202020204" pitchFamily="34" charset="0"/>
              <a:buChar char="•"/>
            </a:pPr>
            <a:r>
              <a:rPr lang="en-US">
                <a:latin typeface="Montserrat" pitchFamily="2" charset="0"/>
              </a:rPr>
              <a:t>Williams ES students redistributed to Hartley ES and Ingram ES</a:t>
            </a:r>
          </a:p>
          <a:p>
            <a:pPr marL="285750" indent="-285750">
              <a:spcAft>
                <a:spcPts val="1000"/>
              </a:spcAft>
              <a:buFont typeface="Arial" panose="020B0604020202020204" pitchFamily="34" charset="0"/>
              <a:buChar char="•"/>
            </a:pPr>
            <a:r>
              <a:rPr lang="en-US" sz="2400" b="1">
                <a:latin typeface="Montserrat" pitchFamily="2" charset="0"/>
              </a:rPr>
              <a:t>Option 2B</a:t>
            </a:r>
          </a:p>
          <a:p>
            <a:pPr marL="742950" lvl="1" indent="-285750">
              <a:spcAft>
                <a:spcPts val="1000"/>
              </a:spcAft>
              <a:buFont typeface="Arial" panose="020B0604020202020204" pitchFamily="34" charset="0"/>
              <a:buChar char="•"/>
            </a:pPr>
            <a:r>
              <a:rPr lang="en-US">
                <a:latin typeface="Montserrat" pitchFamily="2" charset="0"/>
              </a:rPr>
              <a:t>Option 2A converts Williams ES to an Early Learning Center</a:t>
            </a:r>
          </a:p>
          <a:p>
            <a:pPr marL="742950" lvl="1" indent="-285750">
              <a:spcAft>
                <a:spcPts val="1000"/>
              </a:spcAft>
              <a:buFont typeface="Arial" panose="020B0604020202020204" pitchFamily="34" charset="0"/>
              <a:buChar char="•"/>
            </a:pPr>
            <a:r>
              <a:rPr lang="en-US">
                <a:latin typeface="Montserrat" pitchFamily="2" charset="0"/>
              </a:rPr>
              <a:t>All Williams ES students redistributed to Ingram ES</a:t>
            </a:r>
          </a:p>
          <a:p>
            <a:pPr marL="285750" indent="-285750">
              <a:spcAft>
                <a:spcPts val="1000"/>
              </a:spcAft>
              <a:buFont typeface="Arial" panose="020B0604020202020204" pitchFamily="34" charset="0"/>
              <a:buChar char="•"/>
            </a:pPr>
            <a:endParaRPr lang="en-US" sz="2000">
              <a:latin typeface="Arial Nova Light" panose="020B0304020202020204" pitchFamily="34" charset="0"/>
            </a:endParaRPr>
          </a:p>
          <a:p>
            <a:pPr marL="285750" indent="-285750">
              <a:spcAft>
                <a:spcPts val="1000"/>
              </a:spcAft>
              <a:buFont typeface="Arial" panose="020B0604020202020204" pitchFamily="34" charset="0"/>
              <a:buChar char="•"/>
            </a:pPr>
            <a:endParaRPr lang="en-US" sz="2400">
              <a:latin typeface="Arial Nova Light" panose="020B0304020202020204" pitchFamily="34" charset="0"/>
            </a:endParaRPr>
          </a:p>
        </p:txBody>
      </p:sp>
      <p:pic>
        <p:nvPicPr>
          <p:cNvPr id="5" name="Picture 4">
            <a:extLst>
              <a:ext uri="{FF2B5EF4-FFF2-40B4-BE49-F238E27FC236}">
                <a16:creationId xmlns:a16="http://schemas.microsoft.com/office/drawing/2014/main" id="{A3EB3D72-195B-A0FB-266D-975982393CF3}"/>
              </a:ext>
            </a:extLst>
          </p:cNvPr>
          <p:cNvPicPr>
            <a:picLocks noChangeAspect="1"/>
          </p:cNvPicPr>
          <p:nvPr/>
        </p:nvPicPr>
        <p:blipFill>
          <a:blip r:embed="rId3"/>
          <a:stretch>
            <a:fillRect/>
          </a:stretch>
        </p:blipFill>
        <p:spPr>
          <a:xfrm>
            <a:off x="8672660" y="3537272"/>
            <a:ext cx="3396792" cy="2547594"/>
          </a:xfrm>
          <a:prstGeom prst="rect">
            <a:avLst/>
          </a:prstGeom>
          <a:ln w="19050">
            <a:solidFill>
              <a:schemeClr val="tx1"/>
            </a:solidFill>
          </a:ln>
        </p:spPr>
      </p:pic>
      <p:sp>
        <p:nvSpPr>
          <p:cNvPr id="2" name="Slide Number Placeholder 1">
            <a:extLst>
              <a:ext uri="{FF2B5EF4-FFF2-40B4-BE49-F238E27FC236}">
                <a16:creationId xmlns:a16="http://schemas.microsoft.com/office/drawing/2014/main" id="{0692E6F6-8CD9-1608-85BB-F0B68120F221}"/>
              </a:ext>
            </a:extLst>
          </p:cNvPr>
          <p:cNvSpPr>
            <a:spLocks noGrp="1"/>
          </p:cNvSpPr>
          <p:nvPr>
            <p:ph type="sldNum" sz="quarter" idx="12"/>
          </p:nvPr>
        </p:nvSpPr>
        <p:spPr/>
        <p:txBody>
          <a:bodyPr/>
          <a:lstStyle/>
          <a:p>
            <a:fld id="{34BBD38D-6FAE-4556-B07B-F27BFDAF3ED8}" type="slidenum">
              <a:rPr lang="en-US" smtClean="0"/>
              <a:t>3</a:t>
            </a:fld>
            <a:endParaRPr lang="en-US"/>
          </a:p>
        </p:txBody>
      </p:sp>
    </p:spTree>
    <p:extLst>
      <p:ext uri="{BB962C8B-B14F-4D97-AF65-F5344CB8AC3E}">
        <p14:creationId xmlns:p14="http://schemas.microsoft.com/office/powerpoint/2010/main" val="3441732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2EEB10-053B-9DD0-43DD-67DE0008B0E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23E3C87-B55B-76E2-DB5E-5D97609DCA45}"/>
              </a:ext>
            </a:extLst>
          </p:cNvPr>
          <p:cNvSpPr txBox="1"/>
          <p:nvPr/>
        </p:nvSpPr>
        <p:spPr>
          <a:xfrm>
            <a:off x="404314" y="187796"/>
            <a:ext cx="10837726" cy="707886"/>
          </a:xfrm>
          <a:prstGeom prst="rect">
            <a:avLst/>
          </a:prstGeom>
          <a:noFill/>
        </p:spPr>
        <p:txBody>
          <a:bodyPr wrap="square" lIns="91440" tIns="45720" rIns="91440" bIns="45720" rtlCol="0" anchor="t">
            <a:spAutoFit/>
          </a:bodyPr>
          <a:lstStyle/>
          <a:p>
            <a:r>
              <a:rPr lang="en-US" sz="4000" b="1">
                <a:solidFill>
                  <a:srgbClr val="199BD7"/>
                </a:solidFill>
                <a:latin typeface="Arial Nova"/>
                <a:cs typeface="Arial"/>
              </a:rPr>
              <a:t>INDEPENDENT OPTION (Rationale)</a:t>
            </a:r>
          </a:p>
        </p:txBody>
      </p:sp>
      <p:pic>
        <p:nvPicPr>
          <p:cNvPr id="8" name="Picture 7">
            <a:extLst>
              <a:ext uri="{FF2B5EF4-FFF2-40B4-BE49-F238E27FC236}">
                <a16:creationId xmlns:a16="http://schemas.microsoft.com/office/drawing/2014/main" id="{E40D530F-EF49-7CDE-2415-5194442AC9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799" y="6250417"/>
            <a:ext cx="558219" cy="383556"/>
          </a:xfrm>
          <a:prstGeom prst="rect">
            <a:avLst/>
          </a:prstGeom>
        </p:spPr>
      </p:pic>
      <p:sp>
        <p:nvSpPr>
          <p:cNvPr id="10" name="TextBox 9">
            <a:extLst>
              <a:ext uri="{FF2B5EF4-FFF2-40B4-BE49-F238E27FC236}">
                <a16:creationId xmlns:a16="http://schemas.microsoft.com/office/drawing/2014/main" id="{274A584C-7B15-F7CA-C746-493DD7782376}"/>
              </a:ext>
            </a:extLst>
          </p:cNvPr>
          <p:cNvSpPr txBox="1"/>
          <p:nvPr/>
        </p:nvSpPr>
        <p:spPr>
          <a:xfrm>
            <a:off x="1133855" y="6319085"/>
            <a:ext cx="2481957" cy="246221"/>
          </a:xfrm>
          <a:prstGeom prst="rect">
            <a:avLst/>
          </a:prstGeom>
          <a:noFill/>
        </p:spPr>
        <p:txBody>
          <a:bodyPr wrap="square" rtlCol="0">
            <a:spAutoFit/>
          </a:bodyPr>
          <a:lstStyle/>
          <a:p>
            <a:r>
              <a:rPr lang="en-US" sz="1000" spc="300">
                <a:solidFill>
                  <a:srgbClr val="0086CD"/>
                </a:solidFill>
                <a:latin typeface="Montserrat" panose="00000500000000000000" pitchFamily="50" charset="0"/>
                <a:cs typeface="Arial" panose="020B0604020202020204" pitchFamily="34" charset="0"/>
              </a:rPr>
              <a:t>HPMLEADERSHIP.COM</a:t>
            </a:r>
          </a:p>
        </p:txBody>
      </p:sp>
      <p:cxnSp>
        <p:nvCxnSpPr>
          <p:cNvPr id="11" name="Straight Connector 10">
            <a:extLst>
              <a:ext uri="{FF2B5EF4-FFF2-40B4-BE49-F238E27FC236}">
                <a16:creationId xmlns:a16="http://schemas.microsoft.com/office/drawing/2014/main" id="{F5DC1E7C-AC62-BA14-07D8-28BB30F80C66}"/>
              </a:ext>
            </a:extLst>
          </p:cNvPr>
          <p:cNvCxnSpPr>
            <a:cxnSpLocks/>
            <a:stCxn id="10" idx="3"/>
          </p:cNvCxnSpPr>
          <p:nvPr/>
        </p:nvCxnSpPr>
        <p:spPr>
          <a:xfrm>
            <a:off x="3615812" y="6442196"/>
            <a:ext cx="8576188" cy="0"/>
          </a:xfrm>
          <a:prstGeom prst="line">
            <a:avLst/>
          </a:prstGeom>
          <a:ln w="25400">
            <a:solidFill>
              <a:srgbClr val="F58220"/>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58F3ECEB-84FF-69C0-3C74-9E82AB350A1F}"/>
              </a:ext>
            </a:extLst>
          </p:cNvPr>
          <p:cNvSpPr txBox="1"/>
          <p:nvPr/>
        </p:nvSpPr>
        <p:spPr>
          <a:xfrm>
            <a:off x="404315" y="1051655"/>
            <a:ext cx="11639744" cy="5262979"/>
          </a:xfrm>
          <a:prstGeom prst="rect">
            <a:avLst/>
          </a:prstGeom>
          <a:solidFill>
            <a:schemeClr val="bg1"/>
          </a:solidFill>
          <a:ln>
            <a:solidFill>
              <a:schemeClr val="bg1"/>
            </a:solidFill>
          </a:ln>
        </p:spPr>
        <p:txBody>
          <a:bodyPr wrap="square" lIns="91440" tIns="45720" rIns="91440" bIns="45720" rtlCol="0" anchor="t">
            <a:spAutoFit/>
          </a:bodyPr>
          <a:lstStyle/>
          <a:p>
            <a:pPr marL="342900" indent="-342900">
              <a:buFont typeface="Arial" panose="020B0604020202020204" pitchFamily="34" charset="0"/>
              <a:buChar char="•"/>
            </a:pPr>
            <a:r>
              <a:rPr lang="en-US" sz="2400">
                <a:latin typeface="Montserrat"/>
                <a:cs typeface="Segoe UI"/>
              </a:rPr>
              <a:t>Sustains a high-quality virtual learning option through a more efficient delivery model – in school academies (ISA).</a:t>
            </a:r>
            <a:endParaRPr lang="en-US" sz="2400">
              <a:latin typeface="Montserrat"/>
            </a:endParaRPr>
          </a:p>
          <a:p>
            <a:pPr marL="342900" indent="-342900">
              <a:buFont typeface="Arial" panose="020B0604020202020204" pitchFamily="34" charset="0"/>
              <a:buChar char="•"/>
            </a:pPr>
            <a:r>
              <a:rPr lang="en-US" sz="2400">
                <a:latin typeface="Montserrat"/>
                <a:cs typeface="Segoe UI"/>
              </a:rPr>
              <a:t>Aligns resources with student enrollment and long-term program sustainability.</a:t>
            </a:r>
            <a:endParaRPr lang="en-US" sz="2400">
              <a:latin typeface="Montserrat"/>
              <a:ea typeface="Calibri"/>
              <a:cs typeface="Calibri"/>
            </a:endParaRPr>
          </a:p>
          <a:p>
            <a:pPr marL="342900" indent="-342900">
              <a:buFont typeface="Arial" panose="020B0604020202020204" pitchFamily="34" charset="0"/>
              <a:buChar char="•"/>
            </a:pPr>
            <a:r>
              <a:rPr lang="en-US" sz="2400">
                <a:latin typeface="Montserrat"/>
                <a:cs typeface="Segoe UI"/>
              </a:rPr>
              <a:t>Expands student access to academic, extracurricular, and support services.</a:t>
            </a:r>
            <a:endParaRPr lang="en-US" sz="2400">
              <a:latin typeface="Montserrat"/>
              <a:ea typeface="Calibri"/>
              <a:cs typeface="Calibri"/>
            </a:endParaRPr>
          </a:p>
          <a:p>
            <a:pPr marL="342900" indent="-342900">
              <a:buFont typeface="Arial" panose="020B0604020202020204" pitchFamily="34" charset="0"/>
              <a:buChar char="•"/>
            </a:pPr>
            <a:r>
              <a:rPr lang="en-US" sz="2400">
                <a:latin typeface="Montserrat"/>
                <a:cs typeface="Segoe UI"/>
              </a:rPr>
              <a:t>Reduces duplication of virtual services and improve operational efficiency.</a:t>
            </a:r>
            <a:endParaRPr lang="en-US" sz="2400">
              <a:latin typeface="Montserrat"/>
              <a:ea typeface="Calibri"/>
              <a:cs typeface="Calibri"/>
            </a:endParaRPr>
          </a:p>
          <a:p>
            <a:pPr marL="342900" indent="-342900">
              <a:buFont typeface="Arial" panose="020B0604020202020204" pitchFamily="34" charset="0"/>
              <a:buChar char="•"/>
            </a:pPr>
            <a:r>
              <a:rPr lang="en-US" sz="2400">
                <a:latin typeface="Montserrat"/>
                <a:cs typeface="Segoe UI"/>
              </a:rPr>
              <a:t>Strengthens districtwide coordination of virtual learning opportunities.</a:t>
            </a:r>
            <a:endParaRPr lang="en-US" sz="2400">
              <a:latin typeface="Montserrat"/>
              <a:ea typeface="Calibri"/>
              <a:cs typeface="Calibri"/>
            </a:endParaRPr>
          </a:p>
          <a:p>
            <a:pPr marL="342900" indent="-342900">
              <a:buFont typeface="Arial" panose="020B0604020202020204" pitchFamily="34" charset="0"/>
              <a:buChar char="•"/>
            </a:pPr>
            <a:r>
              <a:rPr lang="en-US" sz="2400">
                <a:latin typeface="Montserrat"/>
                <a:cs typeface="Segoe UI"/>
              </a:rPr>
              <a:t>Ensures responsible stewardship of district resources.</a:t>
            </a:r>
            <a:endParaRPr lang="en-US" sz="2400">
              <a:latin typeface="Montserrat"/>
              <a:ea typeface="Calibri"/>
              <a:cs typeface="Calibri"/>
            </a:endParaRPr>
          </a:p>
          <a:p>
            <a:pPr marL="342900" indent="-342900">
              <a:buFont typeface="Arial" panose="020B0604020202020204" pitchFamily="34" charset="0"/>
              <a:buChar char="•"/>
            </a:pPr>
            <a:r>
              <a:rPr lang="en-US" sz="2400">
                <a:latin typeface="Montserrat"/>
                <a:cs typeface="Segoe UI"/>
              </a:rPr>
              <a:t>Aligns programming with the district's strategic and operational priorities.</a:t>
            </a:r>
            <a:endParaRPr lang="en-US" sz="2400">
              <a:latin typeface="Montserrat"/>
              <a:ea typeface="Calibri"/>
              <a:cs typeface="Calibri"/>
            </a:endParaRPr>
          </a:p>
          <a:p>
            <a:pPr marL="342900" indent="-342900">
              <a:buFont typeface="Arial" panose="020B0604020202020204" pitchFamily="34" charset="0"/>
              <a:buChar char="•"/>
            </a:pPr>
            <a:r>
              <a:rPr lang="en-US" sz="2400">
                <a:latin typeface="Montserrat"/>
                <a:cs typeface="Segoe UI"/>
              </a:rPr>
              <a:t>Creates a scalable model that can better serve future student needs.</a:t>
            </a:r>
            <a:endParaRPr lang="en-US" sz="2400">
              <a:latin typeface="Montserrat"/>
              <a:ea typeface="Calibri"/>
              <a:cs typeface="Calibri"/>
            </a:endParaRPr>
          </a:p>
          <a:p>
            <a:pPr marL="342900" indent="-342900">
              <a:spcAft>
                <a:spcPts val="1000"/>
              </a:spcAft>
              <a:buFont typeface="Arial" panose="020B0604020202020204" pitchFamily="34" charset="0"/>
              <a:buChar char="•"/>
            </a:pPr>
            <a:endParaRPr lang="en-US" sz="2400" dirty="0">
              <a:latin typeface="Montserrat"/>
            </a:endParaRPr>
          </a:p>
        </p:txBody>
      </p:sp>
      <p:sp>
        <p:nvSpPr>
          <p:cNvPr id="5" name="Slide Number Placeholder 4">
            <a:extLst>
              <a:ext uri="{FF2B5EF4-FFF2-40B4-BE49-F238E27FC236}">
                <a16:creationId xmlns:a16="http://schemas.microsoft.com/office/drawing/2014/main" id="{90051DA2-938A-DC80-30C8-F630E9E9BF6C}"/>
              </a:ext>
            </a:extLst>
          </p:cNvPr>
          <p:cNvSpPr>
            <a:spLocks noGrp="1"/>
          </p:cNvSpPr>
          <p:nvPr>
            <p:ph type="sldNum" sz="quarter" idx="12"/>
          </p:nvPr>
        </p:nvSpPr>
        <p:spPr>
          <a:xfrm>
            <a:off x="9047356" y="6439984"/>
            <a:ext cx="2743200" cy="365125"/>
          </a:xfrm>
        </p:spPr>
        <p:txBody>
          <a:bodyPr/>
          <a:lstStyle/>
          <a:p>
            <a:fld id="{34BBD38D-6FAE-4556-B07B-F27BFDAF3ED8}" type="slidenum">
              <a:rPr lang="en-US" smtClean="0"/>
              <a:t>30</a:t>
            </a:fld>
            <a:endParaRPr lang="en-US"/>
          </a:p>
        </p:txBody>
      </p:sp>
    </p:spTree>
    <p:extLst>
      <p:ext uri="{BB962C8B-B14F-4D97-AF65-F5344CB8AC3E}">
        <p14:creationId xmlns:p14="http://schemas.microsoft.com/office/powerpoint/2010/main" val="19330342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B965D5-2E47-2713-F442-A4BC783041B4}"/>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9782B53-FC90-2CFC-B423-3A0063A9E400}"/>
              </a:ext>
            </a:extLst>
          </p:cNvPr>
          <p:cNvSpPr txBox="1"/>
          <p:nvPr/>
        </p:nvSpPr>
        <p:spPr>
          <a:xfrm>
            <a:off x="229358" y="93431"/>
            <a:ext cx="8739686" cy="707886"/>
          </a:xfrm>
          <a:prstGeom prst="rect">
            <a:avLst/>
          </a:prstGeom>
          <a:noFill/>
        </p:spPr>
        <p:txBody>
          <a:bodyPr wrap="square" lIns="91440" tIns="45720" rIns="91440" bIns="45720" rtlCol="0" anchor="t">
            <a:spAutoFit/>
          </a:bodyPr>
          <a:lstStyle/>
          <a:p>
            <a:r>
              <a:rPr lang="en-US" sz="4000" b="1">
                <a:solidFill>
                  <a:srgbClr val="199BD7"/>
                </a:solidFill>
                <a:latin typeface="Arial Nova"/>
                <a:cs typeface="Arial"/>
              </a:rPr>
              <a:t>IMPACTS (ALL Options)</a:t>
            </a:r>
            <a:endParaRPr lang="en-US" sz="4000" b="1">
              <a:solidFill>
                <a:srgbClr val="199BD7"/>
              </a:solidFill>
              <a:latin typeface="Arial Nova" panose="020B0504020202020204" pitchFamily="34" charset="0"/>
              <a:cs typeface="Arial"/>
            </a:endParaRPr>
          </a:p>
        </p:txBody>
      </p:sp>
      <p:graphicFrame>
        <p:nvGraphicFramePr>
          <p:cNvPr id="2" name="Table 1">
            <a:extLst>
              <a:ext uri="{FF2B5EF4-FFF2-40B4-BE49-F238E27FC236}">
                <a16:creationId xmlns:a16="http://schemas.microsoft.com/office/drawing/2014/main" id="{49FCE07A-72F2-6A29-EBE2-F1EB420E12C3}"/>
              </a:ext>
            </a:extLst>
          </p:cNvPr>
          <p:cNvGraphicFramePr>
            <a:graphicFrameLocks noGrp="1"/>
          </p:cNvGraphicFramePr>
          <p:nvPr>
            <p:extLst>
              <p:ext uri="{D42A27DB-BD31-4B8C-83A1-F6EECF244321}">
                <p14:modId xmlns:p14="http://schemas.microsoft.com/office/powerpoint/2010/main" val="20911961"/>
              </p:ext>
            </p:extLst>
          </p:nvPr>
        </p:nvGraphicFramePr>
        <p:xfrm>
          <a:off x="461675" y="884951"/>
          <a:ext cx="11268650" cy="5683110"/>
        </p:xfrm>
        <a:graphic>
          <a:graphicData uri="http://schemas.openxmlformats.org/drawingml/2006/table">
            <a:tbl>
              <a:tblPr firstRow="1" bandRow="1">
                <a:tableStyleId>{5C22544A-7EE6-4342-B048-85BDC9FD1C3A}</a:tableStyleId>
              </a:tblPr>
              <a:tblGrid>
                <a:gridCol w="1804005">
                  <a:extLst>
                    <a:ext uri="{9D8B030D-6E8A-4147-A177-3AD203B41FA5}">
                      <a16:colId xmlns:a16="http://schemas.microsoft.com/office/drawing/2014/main" val="811868421"/>
                    </a:ext>
                  </a:extLst>
                </a:gridCol>
                <a:gridCol w="3046672">
                  <a:extLst>
                    <a:ext uri="{9D8B030D-6E8A-4147-A177-3AD203B41FA5}">
                      <a16:colId xmlns:a16="http://schemas.microsoft.com/office/drawing/2014/main" val="3560530028"/>
                    </a:ext>
                  </a:extLst>
                </a:gridCol>
                <a:gridCol w="3152638">
                  <a:extLst>
                    <a:ext uri="{9D8B030D-6E8A-4147-A177-3AD203B41FA5}">
                      <a16:colId xmlns:a16="http://schemas.microsoft.com/office/drawing/2014/main" val="587077303"/>
                    </a:ext>
                  </a:extLst>
                </a:gridCol>
                <a:gridCol w="3265335">
                  <a:extLst>
                    <a:ext uri="{9D8B030D-6E8A-4147-A177-3AD203B41FA5}">
                      <a16:colId xmlns:a16="http://schemas.microsoft.com/office/drawing/2014/main" val="2976331694"/>
                    </a:ext>
                  </a:extLst>
                </a:gridCol>
              </a:tblGrid>
              <a:tr h="556684">
                <a:tc>
                  <a:txBody>
                    <a:bodyPr/>
                    <a:lstStyle/>
                    <a:p>
                      <a:endParaRPr lang="en-US" sz="1600">
                        <a:latin typeface="Montserrat" pitchFamily="2"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a:latin typeface="Montserrat" pitchFamily="2" charset="0"/>
                        </a:rPr>
                        <a:t>Option 1</a:t>
                      </a:r>
                    </a:p>
                    <a:p>
                      <a:pPr algn="ctr"/>
                      <a:r>
                        <a:rPr lang="en-US" sz="1600">
                          <a:latin typeface="Montserrat" pitchFamily="2" charset="0"/>
                        </a:rPr>
                        <a:t>(Carter &amp; Hartley Consolidate)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a:latin typeface="Montserrat" pitchFamily="2" charset="0"/>
                        </a:rPr>
                        <a:t>Option 2</a:t>
                      </a:r>
                    </a:p>
                    <a:p>
                      <a:pPr algn="ctr"/>
                      <a:r>
                        <a:rPr lang="en-US" sz="1600">
                          <a:latin typeface="Montserrat" pitchFamily="2" charset="0"/>
                        </a:rPr>
                        <a:t>(Carter Consolidates)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a:latin typeface="Montserrat" pitchFamily="2" charset="0"/>
                        </a:rPr>
                        <a:t> Independent Option (VIP)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29596584"/>
                  </a:ext>
                </a:extLst>
              </a:tr>
              <a:tr h="927806">
                <a:tc>
                  <a:txBody>
                    <a:bodyPr/>
                    <a:lstStyle/>
                    <a:p>
                      <a:r>
                        <a:rPr lang="en-US" sz="1600" b="1">
                          <a:latin typeface="Montserrat" pitchFamily="2" charset="0"/>
                        </a:rPr>
                        <a:t>Human Resources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n-US" sz="1100">
                          <a:latin typeface="Montserrat"/>
                        </a:rPr>
                        <a:t>Reduces staffing and operational costs (Approximately $2M - $3M) by eliminating administrative and support staff roles.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a:latin typeface="Montserrat"/>
                        </a:rPr>
                        <a:t>Reduces staffing and operational costs (Approximately $1M - $1.5M) by eliminating administrative and support staff roles.</a:t>
                      </a:r>
                      <a:endParaRPr lang="en-US" sz="1100">
                        <a:latin typeface="Montserrat" pitchFamily="2" charset="0"/>
                      </a:endParaRPr>
                    </a:p>
                    <a:p>
                      <a:endParaRPr lang="en-US" sz="1200">
                        <a:latin typeface="Montserrat"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a:latin typeface="Montserrat"/>
                        </a:rPr>
                        <a:t>Reduction of secondary school administrations (Approximately $350K - $500K) per year in savings.</a:t>
                      </a:r>
                    </a:p>
                    <a:p>
                      <a:endParaRPr lang="en-US" sz="1200">
                        <a:latin typeface="Montserrat"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47594699"/>
                  </a:ext>
                </a:extLst>
              </a:tr>
              <a:tr h="927806">
                <a:tc>
                  <a:txBody>
                    <a:bodyPr/>
                    <a:lstStyle/>
                    <a:p>
                      <a:r>
                        <a:rPr lang="en-US" sz="1600" b="1">
                          <a:latin typeface="Montserrat" pitchFamily="2" charset="0"/>
                        </a:rPr>
                        <a:t>Facilities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n-US" sz="1100">
                          <a:latin typeface="Montserrat" pitchFamily="2" charset="0"/>
                        </a:rPr>
                        <a:t>Avoids the renovation of Carter ES</a:t>
                      </a:r>
                      <a:r>
                        <a:rPr lang="en-US" sz="1100">
                          <a:solidFill>
                            <a:schemeClr val="tx1"/>
                          </a:solidFill>
                          <a:latin typeface="Montserrat" pitchFamily="2" charset="0"/>
                        </a:rPr>
                        <a:t>. (Approx. $10M)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a:latin typeface="Montserrat" pitchFamily="2" charset="0"/>
                        </a:rPr>
                        <a:t>Avoids the renovation of Carter </a:t>
                      </a:r>
                      <a:r>
                        <a:rPr lang="en-US" sz="1100">
                          <a:solidFill>
                            <a:schemeClr val="tx1"/>
                          </a:solidFill>
                          <a:latin typeface="Montserrat" pitchFamily="2" charset="0"/>
                        </a:rPr>
                        <a:t>ES. (Approx. $10M)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a:latin typeface="Montserrat"/>
                        </a:rPr>
                        <a:t>Opens up office space at Martin-Whitley Educational Complex.</a:t>
                      </a:r>
                      <a:endParaRPr lang="en-US" sz="1100">
                        <a:solidFill>
                          <a:srgbClr val="FF0000"/>
                        </a:solidFill>
                        <a:latin typeface="Montserra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5814154"/>
                  </a:ext>
                </a:extLst>
              </a:tr>
              <a:tr h="962378">
                <a:tc>
                  <a:txBody>
                    <a:bodyPr/>
                    <a:lstStyle/>
                    <a:p>
                      <a:r>
                        <a:rPr lang="en-US" sz="1600" b="1">
                          <a:latin typeface="Montserrat" pitchFamily="2" charset="0"/>
                        </a:rPr>
                        <a:t>Teaching and Learning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n-US" sz="1100">
                          <a:latin typeface="Montserrat" pitchFamily="2" charset="0"/>
                        </a:rPr>
                        <a:t>Increased enrollment at: Heritage, Ingram, J.R. Lewis, Southfield, Springdale, Union, and Williams.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n-US" sz="1100">
                          <a:latin typeface="Montserrat"/>
                        </a:rPr>
                        <a:t>Increased enrollment at:  Heritage, JR Lewis, Springdale, Union, and WIlliams.</a:t>
                      </a:r>
                      <a:endParaRPr lang="en-US" sz="1100" err="1">
                        <a:latin typeface="Montserra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n-US" sz="1100">
                          <a:latin typeface="Montserrat" pitchFamily="2" charset="0"/>
                        </a:rPr>
                        <a:t>Increased enrollment at middle and high schools Districtwide</a:t>
                      </a:r>
                    </a:p>
                    <a:p>
                      <a:pPr marL="285750" indent="-285750">
                        <a:buFont typeface="Arial" panose="020B0604020202020204" pitchFamily="34" charset="0"/>
                        <a:buChar char="•"/>
                      </a:pPr>
                      <a:r>
                        <a:rPr lang="en-US" sz="1100">
                          <a:latin typeface="Montserrat"/>
                        </a:rPr>
                        <a:t>Curriculum savings (Edgenuity Program) (Approximately $450K).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26383089"/>
                  </a:ext>
                </a:extLst>
              </a:tr>
              <a:tr h="927806">
                <a:tc>
                  <a:txBody>
                    <a:bodyPr/>
                    <a:lstStyle/>
                    <a:p>
                      <a:r>
                        <a:rPr lang="en-US" sz="1600" b="1">
                          <a:latin typeface="Montserrat" pitchFamily="2" charset="0"/>
                        </a:rPr>
                        <a:t>Transportation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n-US" sz="1100">
                          <a:latin typeface="Montserrat" pitchFamily="2" charset="0"/>
                        </a:rPr>
                        <a:t>Closing Carter has a negligible impact on transportation costs (No additional drivers needed)</a:t>
                      </a:r>
                    </a:p>
                    <a:p>
                      <a:pPr marL="285750" indent="-285750">
                        <a:buFont typeface="Arial" panose="020B0604020202020204" pitchFamily="34" charset="0"/>
                        <a:buChar char="•"/>
                      </a:pPr>
                      <a:r>
                        <a:rPr lang="en-US" sz="1100">
                          <a:latin typeface="Montserrat" pitchFamily="2" charset="0"/>
                        </a:rPr>
                        <a:t>Closing Hartley may result in </a:t>
                      </a:r>
                      <a:r>
                        <a:rPr lang="en-US" sz="1100">
                          <a:solidFill>
                            <a:schemeClr val="tx1"/>
                          </a:solidFill>
                          <a:latin typeface="Montserrat" pitchFamily="2" charset="0"/>
                        </a:rPr>
                        <a:t>5 additional </a:t>
                      </a:r>
                      <a:r>
                        <a:rPr lang="en-US" sz="1100">
                          <a:latin typeface="Montserrat" pitchFamily="2" charset="0"/>
                        </a:rPr>
                        <a:t>routes ($50K increase per route)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a:latin typeface="Montserrat" pitchFamily="2" charset="0"/>
                        </a:rPr>
                        <a:t>Closing Carter has a negligible impact on transportation costs.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100">
                        <a:latin typeface="Montserrat"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a:latin typeface="Montserrat" pitchFamily="2" charset="0"/>
                        </a:rPr>
                        <a:t>Due to the low number of students, distributed across several schools, it is unlikely that additional transportation routes would be needed.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02613194"/>
                  </a:ext>
                </a:extLst>
              </a:tr>
              <a:tr h="927806">
                <a:tc>
                  <a:txBody>
                    <a:bodyPr/>
                    <a:lstStyle/>
                    <a:p>
                      <a:r>
                        <a:rPr lang="en-US" sz="1600" b="1">
                          <a:latin typeface="Montserrat" pitchFamily="2" charset="0"/>
                        </a:rPr>
                        <a:t>Total Cost Avoidance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US" sz="1100" b="1">
                          <a:latin typeface="Montserrat" pitchFamily="2" charset="0"/>
                        </a:rPr>
                        <a:t>$1.75-2.75M Annually (Net avoidance including increased transportation cost)</a:t>
                      </a:r>
                    </a:p>
                    <a:p>
                      <a:pPr marL="285750" lvl="0" indent="-285750">
                        <a:buFont typeface="Arial" panose="020B0604020202020204" pitchFamily="34" charset="0"/>
                        <a:buChar char="•"/>
                      </a:pPr>
                      <a:r>
                        <a:rPr lang="en-US" sz="1100" b="1">
                          <a:latin typeface="Montserrat" pitchFamily="2" charset="0"/>
                        </a:rPr>
                        <a:t>$10M One-time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a:latin typeface="Montserrat" pitchFamily="2" charset="0"/>
                        </a:rPr>
                        <a:t>$1-1.5M Annually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a:latin typeface="Montserrat" pitchFamily="2" charset="0"/>
                        </a:rPr>
                        <a:t>$10M One-time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a:latin typeface="Montserrat" pitchFamily="2" charset="0"/>
                        </a:rPr>
                        <a:t>$800K-950K Annually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73746418"/>
                  </a:ext>
                </a:extLst>
              </a:tr>
            </a:tbl>
          </a:graphicData>
        </a:graphic>
      </p:graphicFrame>
      <p:sp>
        <p:nvSpPr>
          <p:cNvPr id="3" name="Slide Number Placeholder 2">
            <a:extLst>
              <a:ext uri="{FF2B5EF4-FFF2-40B4-BE49-F238E27FC236}">
                <a16:creationId xmlns:a16="http://schemas.microsoft.com/office/drawing/2014/main" id="{091EB596-AFC9-3AA0-C179-E31968CF192F}"/>
              </a:ext>
            </a:extLst>
          </p:cNvPr>
          <p:cNvSpPr>
            <a:spLocks noGrp="1"/>
          </p:cNvSpPr>
          <p:nvPr>
            <p:ph type="sldNum" sz="quarter" idx="12"/>
          </p:nvPr>
        </p:nvSpPr>
        <p:spPr>
          <a:xfrm>
            <a:off x="9372600" y="6439984"/>
            <a:ext cx="2743200" cy="365125"/>
          </a:xfrm>
        </p:spPr>
        <p:txBody>
          <a:bodyPr/>
          <a:lstStyle/>
          <a:p>
            <a:fld id="{34BBD38D-6FAE-4556-B07B-F27BFDAF3ED8}" type="slidenum">
              <a:rPr lang="en-US" smtClean="0"/>
              <a:t>31</a:t>
            </a:fld>
            <a:endParaRPr lang="en-US"/>
          </a:p>
        </p:txBody>
      </p:sp>
    </p:spTree>
    <p:extLst>
      <p:ext uri="{BB962C8B-B14F-4D97-AF65-F5344CB8AC3E}">
        <p14:creationId xmlns:p14="http://schemas.microsoft.com/office/powerpoint/2010/main" val="10917856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D542FF-22DC-3316-FC95-795891B188D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50FD531-7583-8A77-231E-7FD52C281F2C}"/>
              </a:ext>
            </a:extLst>
          </p:cNvPr>
          <p:cNvSpPr txBox="1"/>
          <p:nvPr/>
        </p:nvSpPr>
        <p:spPr>
          <a:xfrm>
            <a:off x="404314" y="187796"/>
            <a:ext cx="10837726" cy="707886"/>
          </a:xfrm>
          <a:prstGeom prst="rect">
            <a:avLst/>
          </a:prstGeom>
          <a:noFill/>
        </p:spPr>
        <p:txBody>
          <a:bodyPr wrap="square" lIns="91440" tIns="45720" rIns="91440" bIns="45720" rtlCol="0" anchor="t">
            <a:spAutoFit/>
          </a:bodyPr>
          <a:lstStyle/>
          <a:p>
            <a:r>
              <a:rPr lang="en-US" sz="4000" b="1">
                <a:solidFill>
                  <a:srgbClr val="199BD7"/>
                </a:solidFill>
                <a:latin typeface="Arial Nova" panose="020B0504020202020204" pitchFamily="34" charset="0"/>
                <a:cs typeface="Arial"/>
              </a:rPr>
              <a:t>NEXT STEPS</a:t>
            </a:r>
          </a:p>
        </p:txBody>
      </p:sp>
      <p:pic>
        <p:nvPicPr>
          <p:cNvPr id="8" name="Picture 7">
            <a:extLst>
              <a:ext uri="{FF2B5EF4-FFF2-40B4-BE49-F238E27FC236}">
                <a16:creationId xmlns:a16="http://schemas.microsoft.com/office/drawing/2014/main" id="{90E9D64A-F5FA-2CA8-0987-DC7D8DACEF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799" y="6250417"/>
            <a:ext cx="558219" cy="383556"/>
          </a:xfrm>
          <a:prstGeom prst="rect">
            <a:avLst/>
          </a:prstGeom>
        </p:spPr>
      </p:pic>
      <p:sp>
        <p:nvSpPr>
          <p:cNvPr id="10" name="TextBox 9">
            <a:extLst>
              <a:ext uri="{FF2B5EF4-FFF2-40B4-BE49-F238E27FC236}">
                <a16:creationId xmlns:a16="http://schemas.microsoft.com/office/drawing/2014/main" id="{FA81A711-08C0-B22D-D20F-4ABC7D3FFC1F}"/>
              </a:ext>
            </a:extLst>
          </p:cNvPr>
          <p:cNvSpPr txBox="1"/>
          <p:nvPr/>
        </p:nvSpPr>
        <p:spPr>
          <a:xfrm>
            <a:off x="1133855" y="6319085"/>
            <a:ext cx="2481957" cy="246221"/>
          </a:xfrm>
          <a:prstGeom prst="rect">
            <a:avLst/>
          </a:prstGeom>
          <a:noFill/>
        </p:spPr>
        <p:txBody>
          <a:bodyPr wrap="square" rtlCol="0">
            <a:spAutoFit/>
          </a:bodyPr>
          <a:lstStyle/>
          <a:p>
            <a:r>
              <a:rPr lang="en-US" sz="1000" spc="300">
                <a:solidFill>
                  <a:srgbClr val="0086CD"/>
                </a:solidFill>
                <a:latin typeface="Montserrat" panose="00000500000000000000" pitchFamily="50" charset="0"/>
                <a:cs typeface="Arial" panose="020B0604020202020204" pitchFamily="34" charset="0"/>
              </a:rPr>
              <a:t>HPMLEADERSHIP.COM</a:t>
            </a:r>
          </a:p>
        </p:txBody>
      </p:sp>
      <p:cxnSp>
        <p:nvCxnSpPr>
          <p:cNvPr id="11" name="Straight Connector 10">
            <a:extLst>
              <a:ext uri="{FF2B5EF4-FFF2-40B4-BE49-F238E27FC236}">
                <a16:creationId xmlns:a16="http://schemas.microsoft.com/office/drawing/2014/main" id="{1A69310C-0049-6101-0902-E6DAC1345AEE}"/>
              </a:ext>
            </a:extLst>
          </p:cNvPr>
          <p:cNvCxnSpPr>
            <a:cxnSpLocks/>
            <a:stCxn id="10" idx="3"/>
          </p:cNvCxnSpPr>
          <p:nvPr/>
        </p:nvCxnSpPr>
        <p:spPr>
          <a:xfrm>
            <a:off x="3615812" y="6442196"/>
            <a:ext cx="8576188" cy="0"/>
          </a:xfrm>
          <a:prstGeom prst="line">
            <a:avLst/>
          </a:prstGeom>
          <a:ln w="25400">
            <a:solidFill>
              <a:srgbClr val="F58220"/>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B5F62A25-69D2-3380-2794-AC7CACFC9586}"/>
              </a:ext>
            </a:extLst>
          </p:cNvPr>
          <p:cNvSpPr txBox="1"/>
          <p:nvPr/>
        </p:nvSpPr>
        <p:spPr>
          <a:xfrm>
            <a:off x="404315" y="1237509"/>
            <a:ext cx="11175111" cy="4770537"/>
          </a:xfrm>
          <a:prstGeom prst="rect">
            <a:avLst/>
          </a:prstGeom>
          <a:solidFill>
            <a:schemeClr val="bg1"/>
          </a:solidFill>
          <a:ln>
            <a:solidFill>
              <a:schemeClr val="bg1"/>
            </a:solidFill>
          </a:ln>
        </p:spPr>
        <p:txBody>
          <a:bodyPr wrap="square" lIns="91440" tIns="45720" rIns="91440" bIns="45720" rtlCol="0" anchor="t">
            <a:spAutoFit/>
          </a:bodyPr>
          <a:lstStyle/>
          <a:p>
            <a:pPr marL="457200" indent="-457200">
              <a:buFont typeface="Arial"/>
              <a:buChar char="•"/>
            </a:pPr>
            <a:r>
              <a:rPr lang="en-US" sz="2800">
                <a:latin typeface="Segoe UI"/>
                <a:cs typeface="Segoe UI"/>
              </a:rPr>
              <a:t>Public engagement opportunities will be provided prior to any Board action on consolidation and boundary change recommendations.</a:t>
            </a:r>
            <a:endParaRPr lang="en-US" sz="2800">
              <a:latin typeface="Montserrat" pitchFamily="2" charset="0"/>
            </a:endParaRPr>
          </a:p>
          <a:p>
            <a:pPr marL="457200" indent="-457200">
              <a:buFont typeface="Arial"/>
              <a:buChar char="•"/>
            </a:pPr>
            <a:endParaRPr lang="en-US" sz="2800">
              <a:latin typeface="Segoe UI"/>
              <a:cs typeface="Segoe UI"/>
            </a:endParaRPr>
          </a:p>
          <a:p>
            <a:pPr marL="457200" indent="-457200">
              <a:buFont typeface="Arial"/>
              <a:buChar char="•"/>
            </a:pPr>
            <a:r>
              <a:rPr lang="en-US" sz="2800">
                <a:latin typeface="Segoe UI"/>
                <a:cs typeface="Segoe UI"/>
              </a:rPr>
              <a:t>A community feedback survey, including a school locator tool, will be launched to collect input on proposed consolidation and boundary changes.</a:t>
            </a:r>
            <a:endParaRPr lang="en-US" sz="2800">
              <a:ea typeface="Calibri"/>
              <a:cs typeface="Calibri"/>
            </a:endParaRPr>
          </a:p>
          <a:p>
            <a:pPr marL="457200" indent="-457200">
              <a:buFont typeface="Arial"/>
              <a:buChar char="•"/>
            </a:pPr>
            <a:endParaRPr lang="en-US" sz="2800">
              <a:latin typeface="Segoe UI"/>
              <a:cs typeface="Segoe UI"/>
            </a:endParaRPr>
          </a:p>
          <a:p>
            <a:pPr marL="457200" indent="-457200">
              <a:buFont typeface="Arial"/>
              <a:buChar char="•"/>
            </a:pPr>
            <a:r>
              <a:rPr lang="en-US" sz="2800">
                <a:latin typeface="Segoe UI"/>
                <a:cs typeface="Segoe UI"/>
              </a:rPr>
              <a:t>Facility condition assessments will be completed for schools impacted by the proposed scenarios.</a:t>
            </a:r>
            <a:endParaRPr lang="en-US" sz="2800">
              <a:latin typeface="Montserrat" pitchFamily="2" charset="0"/>
            </a:endParaRPr>
          </a:p>
          <a:p>
            <a:pPr marL="285750" indent="-285750">
              <a:spcAft>
                <a:spcPts val="1000"/>
              </a:spcAft>
              <a:buFont typeface="Arial" panose="020B0604020202020204" pitchFamily="34" charset="0"/>
              <a:buChar char="•"/>
            </a:pPr>
            <a:endParaRPr lang="en-US" sz="2400">
              <a:latin typeface="Montserrat" pitchFamily="2" charset="0"/>
            </a:endParaRPr>
          </a:p>
        </p:txBody>
      </p:sp>
      <p:sp>
        <p:nvSpPr>
          <p:cNvPr id="2" name="Slide Number Placeholder 1">
            <a:extLst>
              <a:ext uri="{FF2B5EF4-FFF2-40B4-BE49-F238E27FC236}">
                <a16:creationId xmlns:a16="http://schemas.microsoft.com/office/drawing/2014/main" id="{519DB565-48C3-184A-0943-0031EDC36604}"/>
              </a:ext>
            </a:extLst>
          </p:cNvPr>
          <p:cNvSpPr>
            <a:spLocks noGrp="1"/>
          </p:cNvSpPr>
          <p:nvPr>
            <p:ph type="sldNum" sz="quarter" idx="12"/>
          </p:nvPr>
        </p:nvSpPr>
        <p:spPr>
          <a:xfrm>
            <a:off x="9065941" y="6486448"/>
            <a:ext cx="2743200" cy="365125"/>
          </a:xfrm>
        </p:spPr>
        <p:txBody>
          <a:bodyPr/>
          <a:lstStyle/>
          <a:p>
            <a:fld id="{34BBD38D-6FAE-4556-B07B-F27BFDAF3ED8}" type="slidenum">
              <a:rPr lang="en-US" smtClean="0"/>
              <a:t>32</a:t>
            </a:fld>
            <a:endParaRPr lang="en-US"/>
          </a:p>
        </p:txBody>
      </p:sp>
    </p:spTree>
    <p:extLst>
      <p:ext uri="{BB962C8B-B14F-4D97-AF65-F5344CB8AC3E}">
        <p14:creationId xmlns:p14="http://schemas.microsoft.com/office/powerpoint/2010/main" val="30054540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6A902-1313-83CB-F3FC-CBD688EE5923}"/>
            </a:ext>
          </a:extLst>
        </p:cNvPr>
        <p:cNvGrpSpPr/>
        <p:nvPr/>
      </p:nvGrpSpPr>
      <p:grpSpPr>
        <a:xfrm>
          <a:off x="0" y="0"/>
          <a:ext cx="0" cy="0"/>
          <a:chOff x="0" y="0"/>
          <a:chExt cx="0" cy="0"/>
        </a:xfrm>
      </p:grpSpPr>
      <p:pic>
        <p:nvPicPr>
          <p:cNvPr id="4" name="Picture 3" descr="Close-up of school bus side view mirror and door">
            <a:extLst>
              <a:ext uri="{FF2B5EF4-FFF2-40B4-BE49-F238E27FC236}">
                <a16:creationId xmlns:a16="http://schemas.microsoft.com/office/drawing/2014/main" id="{DD9B99D5-27ED-A7EB-1F18-48A4C0162C0A}"/>
              </a:ext>
            </a:extLst>
          </p:cNvPr>
          <p:cNvPicPr>
            <a:picLocks noChangeAspect="1"/>
          </p:cNvPicPr>
          <p:nvPr/>
        </p:nvPicPr>
        <p:blipFill>
          <a:blip r:embed="rId2" cstate="print">
            <a:extLst>
              <a:ext uri="{28A0092B-C50C-407E-A947-70E740481C1C}">
                <a14:useLocalDpi xmlns:a14="http://schemas.microsoft.com/office/drawing/2010/main" val="0"/>
              </a:ext>
            </a:extLst>
          </a:blip>
          <a:srcRect t="4000" b="11692"/>
          <a:stretch>
            <a:fillRect/>
          </a:stretch>
        </p:blipFill>
        <p:spPr>
          <a:xfrm>
            <a:off x="0" y="0"/>
            <a:ext cx="12192000" cy="6845840"/>
          </a:xfrm>
          <a:prstGeom prst="rect">
            <a:avLst/>
          </a:prstGeom>
        </p:spPr>
      </p:pic>
      <p:sp>
        <p:nvSpPr>
          <p:cNvPr id="5" name="Oval 4">
            <a:extLst>
              <a:ext uri="{FF2B5EF4-FFF2-40B4-BE49-F238E27FC236}">
                <a16:creationId xmlns:a16="http://schemas.microsoft.com/office/drawing/2014/main" id="{EFDE6EE7-3ADA-2D66-BDA9-9C0413FC6E83}"/>
              </a:ext>
            </a:extLst>
          </p:cNvPr>
          <p:cNvSpPr/>
          <p:nvPr/>
        </p:nvSpPr>
        <p:spPr>
          <a:xfrm>
            <a:off x="-3551479" y="-618996"/>
            <a:ext cx="12276455" cy="12094845"/>
          </a:xfrm>
          <a:prstGeom prst="ellipse">
            <a:avLst/>
          </a:prstGeom>
          <a:solidFill>
            <a:srgbClr val="199BD7">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p>
        </p:txBody>
      </p:sp>
      <p:sp>
        <p:nvSpPr>
          <p:cNvPr id="6" name="Oval 5">
            <a:extLst>
              <a:ext uri="{FF2B5EF4-FFF2-40B4-BE49-F238E27FC236}">
                <a16:creationId xmlns:a16="http://schemas.microsoft.com/office/drawing/2014/main" id="{2B9E139F-67B7-A26C-5FB0-861D0EC32382}"/>
              </a:ext>
            </a:extLst>
          </p:cNvPr>
          <p:cNvSpPr/>
          <p:nvPr/>
        </p:nvSpPr>
        <p:spPr>
          <a:xfrm>
            <a:off x="-2596439" y="1352044"/>
            <a:ext cx="9131300" cy="8998585"/>
          </a:xfrm>
          <a:prstGeom prst="ellipse">
            <a:avLst/>
          </a:prstGeom>
          <a:solidFill>
            <a:srgbClr val="002060">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endParaRPr lang="en-US"/>
          </a:p>
        </p:txBody>
      </p:sp>
      <p:sp>
        <p:nvSpPr>
          <p:cNvPr id="9" name="TextBox 8">
            <a:extLst>
              <a:ext uri="{FF2B5EF4-FFF2-40B4-BE49-F238E27FC236}">
                <a16:creationId xmlns:a16="http://schemas.microsoft.com/office/drawing/2014/main" id="{08ABF6ED-B2D3-A643-F63B-BC6231A620B8}"/>
              </a:ext>
            </a:extLst>
          </p:cNvPr>
          <p:cNvSpPr txBox="1"/>
          <p:nvPr/>
        </p:nvSpPr>
        <p:spPr>
          <a:xfrm>
            <a:off x="-810356" y="3228354"/>
            <a:ext cx="6794206" cy="1015663"/>
          </a:xfrm>
          <a:prstGeom prst="rect">
            <a:avLst/>
          </a:prstGeom>
          <a:noFill/>
        </p:spPr>
        <p:txBody>
          <a:bodyPr wrap="square" rtlCol="0">
            <a:spAutoFit/>
          </a:bodyPr>
          <a:lstStyle/>
          <a:p>
            <a:pPr algn="ctr"/>
            <a:r>
              <a:rPr lang="en-US" sz="6000">
                <a:solidFill>
                  <a:schemeClr val="bg1"/>
                </a:solidFill>
              </a:rPr>
              <a:t>THANK YOU</a:t>
            </a:r>
          </a:p>
        </p:txBody>
      </p:sp>
      <p:pic>
        <p:nvPicPr>
          <p:cNvPr id="2" name="Graphic 1">
            <a:extLst>
              <a:ext uri="{FF2B5EF4-FFF2-40B4-BE49-F238E27FC236}">
                <a16:creationId xmlns:a16="http://schemas.microsoft.com/office/drawing/2014/main" id="{9C9D8DB4-BEAD-8D85-CDE4-65707CFCA2E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04598" y="4168538"/>
            <a:ext cx="4564299" cy="1005572"/>
          </a:xfrm>
          <a:prstGeom prst="rect">
            <a:avLst/>
          </a:prstGeom>
        </p:spPr>
      </p:pic>
      <p:sp>
        <p:nvSpPr>
          <p:cNvPr id="3" name="Slide Number Placeholder 2">
            <a:extLst>
              <a:ext uri="{FF2B5EF4-FFF2-40B4-BE49-F238E27FC236}">
                <a16:creationId xmlns:a16="http://schemas.microsoft.com/office/drawing/2014/main" id="{60A45C41-C7BD-1535-EC26-515CF0332B21}"/>
              </a:ext>
            </a:extLst>
          </p:cNvPr>
          <p:cNvSpPr>
            <a:spLocks noGrp="1"/>
          </p:cNvSpPr>
          <p:nvPr>
            <p:ph type="sldNum" sz="quarter" idx="12"/>
          </p:nvPr>
        </p:nvSpPr>
        <p:spPr/>
        <p:txBody>
          <a:bodyPr/>
          <a:lstStyle/>
          <a:p>
            <a:fld id="{34BBD38D-6FAE-4556-B07B-F27BFDAF3ED8}" type="slidenum">
              <a:rPr lang="en-US" smtClean="0"/>
              <a:t>33</a:t>
            </a:fld>
            <a:endParaRPr lang="en-US"/>
          </a:p>
        </p:txBody>
      </p:sp>
    </p:spTree>
    <p:extLst>
      <p:ext uri="{BB962C8B-B14F-4D97-AF65-F5344CB8AC3E}">
        <p14:creationId xmlns:p14="http://schemas.microsoft.com/office/powerpoint/2010/main" val="26543916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5A8261-09ED-B4C3-06BF-3F1C5E2A11B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A3D2709-51AF-66A8-1737-A6287030CA64}"/>
              </a:ext>
            </a:extLst>
          </p:cNvPr>
          <p:cNvSpPr txBox="1"/>
          <p:nvPr/>
        </p:nvSpPr>
        <p:spPr>
          <a:xfrm>
            <a:off x="404314" y="187796"/>
            <a:ext cx="9606415" cy="707886"/>
          </a:xfrm>
          <a:prstGeom prst="rect">
            <a:avLst/>
          </a:prstGeom>
          <a:noFill/>
        </p:spPr>
        <p:txBody>
          <a:bodyPr wrap="square" lIns="91440" tIns="45720" rIns="91440" bIns="45720" rtlCol="0" anchor="t">
            <a:spAutoFit/>
          </a:bodyPr>
          <a:lstStyle/>
          <a:p>
            <a:r>
              <a:rPr lang="en-US" sz="4000" b="1">
                <a:solidFill>
                  <a:srgbClr val="199BD7"/>
                </a:solidFill>
                <a:latin typeface="Arial Nova" panose="020B0504020202020204" pitchFamily="34" charset="0"/>
                <a:cs typeface="Arial"/>
              </a:rPr>
              <a:t>SURVEY RESPONSES</a:t>
            </a:r>
          </a:p>
        </p:txBody>
      </p:sp>
      <p:pic>
        <p:nvPicPr>
          <p:cNvPr id="8" name="Picture 7">
            <a:extLst>
              <a:ext uri="{FF2B5EF4-FFF2-40B4-BE49-F238E27FC236}">
                <a16:creationId xmlns:a16="http://schemas.microsoft.com/office/drawing/2014/main" id="{E47BE24F-5847-0BAF-F486-380D9BCC38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799" y="6250417"/>
            <a:ext cx="558219" cy="383556"/>
          </a:xfrm>
          <a:prstGeom prst="rect">
            <a:avLst/>
          </a:prstGeom>
        </p:spPr>
      </p:pic>
      <p:sp>
        <p:nvSpPr>
          <p:cNvPr id="10" name="TextBox 9">
            <a:extLst>
              <a:ext uri="{FF2B5EF4-FFF2-40B4-BE49-F238E27FC236}">
                <a16:creationId xmlns:a16="http://schemas.microsoft.com/office/drawing/2014/main" id="{27E8C791-0216-92F5-018A-EA8AE3FA0846}"/>
              </a:ext>
            </a:extLst>
          </p:cNvPr>
          <p:cNvSpPr txBox="1"/>
          <p:nvPr/>
        </p:nvSpPr>
        <p:spPr>
          <a:xfrm>
            <a:off x="1133855" y="6319085"/>
            <a:ext cx="2481957" cy="246221"/>
          </a:xfrm>
          <a:prstGeom prst="rect">
            <a:avLst/>
          </a:prstGeom>
          <a:noFill/>
        </p:spPr>
        <p:txBody>
          <a:bodyPr wrap="square" rtlCol="0">
            <a:spAutoFit/>
          </a:bodyPr>
          <a:lstStyle/>
          <a:p>
            <a:r>
              <a:rPr lang="en-US" sz="1000" spc="300">
                <a:solidFill>
                  <a:srgbClr val="0086CD"/>
                </a:solidFill>
                <a:latin typeface="Montserrat" panose="00000500000000000000" pitchFamily="50" charset="0"/>
                <a:cs typeface="Arial" panose="020B0604020202020204" pitchFamily="34" charset="0"/>
              </a:rPr>
              <a:t>HPMLEADERSHIP.COM</a:t>
            </a:r>
          </a:p>
        </p:txBody>
      </p:sp>
      <p:cxnSp>
        <p:nvCxnSpPr>
          <p:cNvPr id="11" name="Straight Connector 10">
            <a:extLst>
              <a:ext uri="{FF2B5EF4-FFF2-40B4-BE49-F238E27FC236}">
                <a16:creationId xmlns:a16="http://schemas.microsoft.com/office/drawing/2014/main" id="{73FD48CC-E90C-11C5-AC96-414CC5AC4A0F}"/>
              </a:ext>
            </a:extLst>
          </p:cNvPr>
          <p:cNvCxnSpPr>
            <a:cxnSpLocks/>
            <a:stCxn id="10" idx="3"/>
          </p:cNvCxnSpPr>
          <p:nvPr/>
        </p:nvCxnSpPr>
        <p:spPr>
          <a:xfrm>
            <a:off x="3615812" y="6442196"/>
            <a:ext cx="8576188" cy="0"/>
          </a:xfrm>
          <a:prstGeom prst="line">
            <a:avLst/>
          </a:prstGeom>
          <a:ln w="25400">
            <a:solidFill>
              <a:srgbClr val="F58220"/>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350BCC8-4E37-12B5-3FB2-E887E58F32D1}"/>
              </a:ext>
            </a:extLst>
          </p:cNvPr>
          <p:cNvSpPr txBox="1"/>
          <p:nvPr/>
        </p:nvSpPr>
        <p:spPr>
          <a:xfrm>
            <a:off x="497959" y="1037442"/>
            <a:ext cx="7264281" cy="4426853"/>
          </a:xfrm>
          <a:prstGeom prst="rect">
            <a:avLst/>
          </a:prstGeom>
          <a:noFill/>
          <a:ln>
            <a:solidFill>
              <a:schemeClr val="bg1"/>
            </a:solidFill>
          </a:ln>
        </p:spPr>
        <p:txBody>
          <a:bodyPr wrap="square" rtlCol="0">
            <a:spAutoFit/>
          </a:bodyPr>
          <a:lstStyle/>
          <a:p>
            <a:pPr>
              <a:spcAft>
                <a:spcPts val="1000"/>
              </a:spcAft>
            </a:pPr>
            <a:r>
              <a:rPr lang="en-US" sz="2000" b="1">
                <a:latin typeface="Montserrat" pitchFamily="2" charset="0"/>
              </a:rPr>
              <a:t>General Sentiment</a:t>
            </a:r>
          </a:p>
          <a:p>
            <a:pPr marL="342900" indent="-342900">
              <a:spcAft>
                <a:spcPts val="1000"/>
              </a:spcAft>
              <a:buFont typeface="Arial" panose="020B0604020202020204" pitchFamily="34" charset="0"/>
              <a:buChar char="•"/>
            </a:pPr>
            <a:r>
              <a:rPr lang="en-US" sz="2000">
                <a:latin typeface="Montserrat" pitchFamily="2" charset="0"/>
              </a:rPr>
              <a:t>Option 1 was generally viewed as the most acceptable of the three proposals.</a:t>
            </a:r>
          </a:p>
          <a:p>
            <a:pPr marL="342900" indent="-342900">
              <a:spcAft>
                <a:spcPts val="1000"/>
              </a:spcAft>
              <a:buFont typeface="Arial" panose="020B0604020202020204" pitchFamily="34" charset="0"/>
              <a:buChar char="•"/>
            </a:pPr>
            <a:r>
              <a:rPr lang="en-US" sz="2000">
                <a:latin typeface="Montserrat" pitchFamily="2" charset="0"/>
              </a:rPr>
              <a:t>Many respondents felt Option 1 is a short-term fix rather than a long-term solution.</a:t>
            </a:r>
          </a:p>
          <a:p>
            <a:pPr marL="342900" indent="-342900">
              <a:spcAft>
                <a:spcPts val="1000"/>
              </a:spcAft>
              <a:buFont typeface="Arial" panose="020B0604020202020204" pitchFamily="34" charset="0"/>
              <a:buChar char="•"/>
            </a:pPr>
            <a:r>
              <a:rPr lang="en-US" sz="2000">
                <a:latin typeface="Montserrat" pitchFamily="2" charset="0"/>
              </a:rPr>
              <a:t>Centralizing Pre-K at Williams received significant opposition across stakeholder groups.</a:t>
            </a:r>
          </a:p>
          <a:p>
            <a:pPr marL="342900" indent="-342900">
              <a:spcAft>
                <a:spcPts val="1000"/>
              </a:spcAft>
              <a:buFont typeface="Arial" panose="020B0604020202020204" pitchFamily="34" charset="0"/>
              <a:buChar char="•"/>
            </a:pPr>
            <a:r>
              <a:rPr lang="en-US" sz="2000">
                <a:latin typeface="Montserrat" pitchFamily="2" charset="0"/>
              </a:rPr>
              <a:t>Transportation, childcare logistics, and splitting siblings between schools were the most common concerns.</a:t>
            </a:r>
          </a:p>
          <a:p>
            <a:pPr marL="342900" indent="-342900">
              <a:spcAft>
                <a:spcPts val="1000"/>
              </a:spcAft>
              <a:buFont typeface="Arial" panose="020B0604020202020204" pitchFamily="34" charset="0"/>
              <a:buChar char="•"/>
            </a:pPr>
            <a:r>
              <a:rPr lang="en-US" sz="2000">
                <a:latin typeface="Montserrat" pitchFamily="2" charset="0"/>
              </a:rPr>
              <a:t>Stakeholders strongly preferred keeping Pre-K programs within neighborhood elementary schools.</a:t>
            </a:r>
          </a:p>
        </p:txBody>
      </p:sp>
      <p:sp>
        <p:nvSpPr>
          <p:cNvPr id="20" name="Callout Box"/>
          <p:cNvSpPr/>
          <p:nvPr/>
        </p:nvSpPr>
        <p:spPr>
          <a:xfrm>
            <a:off x="7486284" y="1037442"/>
            <a:ext cx="4433482" cy="2774187"/>
          </a:xfrm>
          <a:prstGeom prst="roundRect">
            <a:avLst>
              <a:gd name="adj" fmla="val 12000"/>
            </a:avLst>
          </a:prstGeom>
          <a:solidFill>
            <a:srgbClr val="E8F4FB"/>
          </a:solidFill>
          <a:ln w="19050">
            <a:solidFill>
              <a:srgbClr val="199BD7"/>
            </a:solidFill>
          </a:ln>
        </p:spPr>
        <p:txBody>
          <a:bodyPr wrap="square" lIns="274320" tIns="91440" rIns="274320" bIns="91440" rtlCol="0" anchor="ctr"/>
          <a:lstStyle/>
          <a:p>
            <a:r>
              <a:rPr lang="en-US" sz="2400" b="1">
                <a:solidFill>
                  <a:srgbClr val="0F5C7F"/>
                </a:solidFill>
                <a:latin typeface="Montserrat" pitchFamily="2" charset="0"/>
              </a:rPr>
              <a:t>Volume of Response</a:t>
            </a:r>
          </a:p>
          <a:p>
            <a:pPr marL="342900" indent="-342900">
              <a:buFont typeface="Arial" panose="020B0604020202020204" pitchFamily="34" charset="0"/>
              <a:buChar char="•"/>
            </a:pPr>
            <a:r>
              <a:rPr lang="en-US" b="1">
                <a:solidFill>
                  <a:srgbClr val="0F5C7F"/>
                </a:solidFill>
                <a:latin typeface="Montserrat" pitchFamily="2" charset="0"/>
              </a:rPr>
              <a:t>331 survey responses </a:t>
            </a:r>
            <a:r>
              <a:rPr lang="en-US">
                <a:solidFill>
                  <a:srgbClr val="0F5C7F"/>
                </a:solidFill>
                <a:latin typeface="Montserrat" pitchFamily="2" charset="0"/>
              </a:rPr>
              <a:t>since 4/16</a:t>
            </a:r>
          </a:p>
          <a:p>
            <a:pPr marL="342900" indent="-342900">
              <a:buFont typeface="Arial" panose="020B0604020202020204" pitchFamily="34" charset="0"/>
              <a:buChar char="•"/>
            </a:pPr>
            <a:r>
              <a:rPr lang="en-US" b="1">
                <a:solidFill>
                  <a:srgbClr val="0F5C7F"/>
                </a:solidFill>
                <a:latin typeface="Montserrat" pitchFamily="2" charset="0"/>
              </a:rPr>
              <a:t>50 attendees </a:t>
            </a:r>
            <a:r>
              <a:rPr lang="en-US">
                <a:solidFill>
                  <a:srgbClr val="0F5C7F"/>
                </a:solidFill>
                <a:latin typeface="Montserrat" pitchFamily="2" charset="0"/>
              </a:rPr>
              <a:t>at the 4/20 community meeting</a:t>
            </a:r>
          </a:p>
          <a:p>
            <a:pPr marL="342900" indent="-342900">
              <a:buFont typeface="Arial" panose="020B0604020202020204" pitchFamily="34" charset="0"/>
              <a:buChar char="•"/>
            </a:pPr>
            <a:r>
              <a:rPr lang="en-US">
                <a:solidFill>
                  <a:srgbClr val="0F5C7F"/>
                </a:solidFill>
                <a:latin typeface="Montserrat" pitchFamily="2" charset="0"/>
              </a:rPr>
              <a:t>Nearly </a:t>
            </a:r>
            <a:r>
              <a:rPr lang="en-US" b="1">
                <a:solidFill>
                  <a:srgbClr val="0F5C7F"/>
                </a:solidFill>
                <a:latin typeface="Montserrat" pitchFamily="2" charset="0"/>
              </a:rPr>
              <a:t>30% of online responses </a:t>
            </a:r>
            <a:r>
              <a:rPr lang="en-US">
                <a:solidFill>
                  <a:srgbClr val="0F5C7F"/>
                </a:solidFill>
                <a:latin typeface="Montserrat" pitchFamily="2" charset="0"/>
              </a:rPr>
              <a:t>identified with </a:t>
            </a:r>
            <a:r>
              <a:rPr lang="en-US" b="1">
                <a:solidFill>
                  <a:srgbClr val="0F5C7F"/>
                </a:solidFill>
                <a:latin typeface="Montserrat" pitchFamily="2" charset="0"/>
              </a:rPr>
              <a:t>Skyview ES.</a:t>
            </a:r>
          </a:p>
        </p:txBody>
      </p:sp>
      <p:sp>
        <p:nvSpPr>
          <p:cNvPr id="2" name="Slide Number Placeholder 1">
            <a:extLst>
              <a:ext uri="{FF2B5EF4-FFF2-40B4-BE49-F238E27FC236}">
                <a16:creationId xmlns:a16="http://schemas.microsoft.com/office/drawing/2014/main" id="{260A2C45-8F65-CD92-413E-EC1F8863A056}"/>
              </a:ext>
            </a:extLst>
          </p:cNvPr>
          <p:cNvSpPr>
            <a:spLocks noGrp="1"/>
          </p:cNvSpPr>
          <p:nvPr>
            <p:ph type="sldNum" sz="quarter" idx="12"/>
          </p:nvPr>
        </p:nvSpPr>
        <p:spPr/>
        <p:txBody>
          <a:bodyPr/>
          <a:lstStyle/>
          <a:p>
            <a:fld id="{34BBD38D-6FAE-4556-B07B-F27BFDAF3ED8}" type="slidenum">
              <a:rPr lang="en-US" smtClean="0"/>
              <a:t>4</a:t>
            </a:fld>
            <a:endParaRPr lang="en-US"/>
          </a:p>
        </p:txBody>
      </p:sp>
    </p:spTree>
    <p:extLst>
      <p:ext uri="{BB962C8B-B14F-4D97-AF65-F5344CB8AC3E}">
        <p14:creationId xmlns:p14="http://schemas.microsoft.com/office/powerpoint/2010/main" val="6969740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1418E8-D8B3-D656-211B-A23A5247D85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B65DC6B-88B9-6EAA-D155-AB5B77A3D0B5}"/>
              </a:ext>
            </a:extLst>
          </p:cNvPr>
          <p:cNvSpPr txBox="1"/>
          <p:nvPr/>
        </p:nvSpPr>
        <p:spPr>
          <a:xfrm>
            <a:off x="404314" y="187796"/>
            <a:ext cx="9606415" cy="707886"/>
          </a:xfrm>
          <a:prstGeom prst="rect">
            <a:avLst/>
          </a:prstGeom>
          <a:noFill/>
        </p:spPr>
        <p:txBody>
          <a:bodyPr wrap="square" lIns="91440" tIns="45720" rIns="91440" bIns="45720" rtlCol="0" anchor="t">
            <a:spAutoFit/>
          </a:bodyPr>
          <a:lstStyle/>
          <a:p>
            <a:r>
              <a:rPr lang="en-US" sz="4000" b="1">
                <a:solidFill>
                  <a:srgbClr val="199BD7"/>
                </a:solidFill>
                <a:latin typeface="Arial Nova" panose="020B0504020202020204" pitchFamily="34" charset="0"/>
                <a:cs typeface="Arial"/>
              </a:rPr>
              <a:t>LONG-TERM FACILITIES STRATEGY</a:t>
            </a:r>
          </a:p>
        </p:txBody>
      </p:sp>
      <p:pic>
        <p:nvPicPr>
          <p:cNvPr id="8" name="Picture 7">
            <a:extLst>
              <a:ext uri="{FF2B5EF4-FFF2-40B4-BE49-F238E27FC236}">
                <a16:creationId xmlns:a16="http://schemas.microsoft.com/office/drawing/2014/main" id="{0FF43528-759A-1306-029A-0A8D26619C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799" y="6250417"/>
            <a:ext cx="558219" cy="383556"/>
          </a:xfrm>
          <a:prstGeom prst="rect">
            <a:avLst/>
          </a:prstGeom>
        </p:spPr>
      </p:pic>
      <p:sp>
        <p:nvSpPr>
          <p:cNvPr id="10" name="TextBox 9">
            <a:extLst>
              <a:ext uri="{FF2B5EF4-FFF2-40B4-BE49-F238E27FC236}">
                <a16:creationId xmlns:a16="http://schemas.microsoft.com/office/drawing/2014/main" id="{01408212-CEE9-CC36-8BCF-E015067E4BBC}"/>
              </a:ext>
            </a:extLst>
          </p:cNvPr>
          <p:cNvSpPr txBox="1"/>
          <p:nvPr/>
        </p:nvSpPr>
        <p:spPr>
          <a:xfrm>
            <a:off x="1133855" y="6319085"/>
            <a:ext cx="2481957" cy="246221"/>
          </a:xfrm>
          <a:prstGeom prst="rect">
            <a:avLst/>
          </a:prstGeom>
          <a:noFill/>
        </p:spPr>
        <p:txBody>
          <a:bodyPr wrap="square" rtlCol="0">
            <a:spAutoFit/>
          </a:bodyPr>
          <a:lstStyle/>
          <a:p>
            <a:r>
              <a:rPr lang="en-US" sz="1000" spc="300">
                <a:solidFill>
                  <a:srgbClr val="0086CD"/>
                </a:solidFill>
                <a:latin typeface="Montserrat" panose="00000500000000000000" pitchFamily="50" charset="0"/>
                <a:cs typeface="Arial" panose="020B0604020202020204" pitchFamily="34" charset="0"/>
              </a:rPr>
              <a:t>HPMLEADERSHIP.COM</a:t>
            </a:r>
          </a:p>
        </p:txBody>
      </p:sp>
      <p:cxnSp>
        <p:nvCxnSpPr>
          <p:cNvPr id="11" name="Straight Connector 10">
            <a:extLst>
              <a:ext uri="{FF2B5EF4-FFF2-40B4-BE49-F238E27FC236}">
                <a16:creationId xmlns:a16="http://schemas.microsoft.com/office/drawing/2014/main" id="{80458529-E851-AB68-82A4-FD2E679951A5}"/>
              </a:ext>
            </a:extLst>
          </p:cNvPr>
          <p:cNvCxnSpPr>
            <a:cxnSpLocks/>
            <a:stCxn id="10" idx="3"/>
          </p:cNvCxnSpPr>
          <p:nvPr/>
        </p:nvCxnSpPr>
        <p:spPr>
          <a:xfrm>
            <a:off x="3615812" y="6442196"/>
            <a:ext cx="8576188" cy="0"/>
          </a:xfrm>
          <a:prstGeom prst="line">
            <a:avLst/>
          </a:prstGeom>
          <a:ln w="25400">
            <a:solidFill>
              <a:srgbClr val="F58220"/>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EBA25B31-F5D1-0801-EEBE-1FECA1A60361}"/>
              </a:ext>
            </a:extLst>
          </p:cNvPr>
          <p:cNvSpPr txBox="1"/>
          <p:nvPr/>
        </p:nvSpPr>
        <p:spPr>
          <a:xfrm>
            <a:off x="421877" y="895682"/>
            <a:ext cx="10863173" cy="5134739"/>
          </a:xfrm>
          <a:prstGeom prst="rect">
            <a:avLst/>
          </a:prstGeom>
          <a:solidFill>
            <a:schemeClr val="bg1"/>
          </a:solidFill>
          <a:ln>
            <a:solidFill>
              <a:schemeClr val="bg1"/>
            </a:solidFill>
          </a:ln>
        </p:spPr>
        <p:txBody>
          <a:bodyPr wrap="square" rtlCol="0">
            <a:spAutoFit/>
          </a:bodyPr>
          <a:lstStyle/>
          <a:p>
            <a:pPr marL="285750" indent="-285750">
              <a:spcAft>
                <a:spcPts val="1000"/>
              </a:spcAft>
              <a:buFont typeface="Arial" panose="020B0604020202020204" pitchFamily="34" charset="0"/>
              <a:buChar char="•"/>
            </a:pPr>
            <a:r>
              <a:rPr lang="en-US" sz="2200">
                <a:latin typeface="Montserrat" pitchFamily="2" charset="0"/>
              </a:rPr>
              <a:t>Due to funding allocation of the dollars to elementary schools, it is a benefit to students to increase school size above 600 students (This does not impact class size).  </a:t>
            </a:r>
          </a:p>
          <a:p>
            <a:pPr marL="742950" lvl="1" indent="-285750">
              <a:spcAft>
                <a:spcPts val="1000"/>
              </a:spcAft>
              <a:buFont typeface="Arial" panose="020B0604020202020204" pitchFamily="34" charset="0"/>
              <a:buChar char="•"/>
            </a:pPr>
            <a:r>
              <a:rPr lang="en-US" sz="2200">
                <a:latin typeface="Montserrat" pitchFamily="2" charset="0"/>
              </a:rPr>
              <a:t>This allows more resources per dollar to be allocated at each elementary school.</a:t>
            </a:r>
          </a:p>
          <a:p>
            <a:pPr marL="285750" indent="-285750">
              <a:spcAft>
                <a:spcPts val="1000"/>
              </a:spcAft>
              <a:buFont typeface="Arial" panose="020B0604020202020204" pitchFamily="34" charset="0"/>
              <a:buChar char="•"/>
            </a:pPr>
            <a:r>
              <a:rPr lang="en-US" sz="2200">
                <a:latin typeface="Montserrat" pitchFamily="2" charset="0"/>
              </a:rPr>
              <a:t>This cannot happen immediately, but the District should prioritize capital projects that move in this direction. </a:t>
            </a:r>
          </a:p>
          <a:p>
            <a:pPr marL="285750" indent="-285750">
              <a:spcAft>
                <a:spcPts val="1000"/>
              </a:spcAft>
              <a:buFont typeface="Arial" panose="020B0604020202020204" pitchFamily="34" charset="0"/>
              <a:buChar char="•"/>
            </a:pPr>
            <a:r>
              <a:rPr lang="en-US" sz="2200">
                <a:latin typeface="Montserrat" pitchFamily="2" charset="0"/>
              </a:rPr>
              <a:t>Given that there is excess capacity and numerous small schools.  Capital investment should be prioritized in schools that have capacities above 600 or the projects should increase the capacity of smaller schools.  </a:t>
            </a:r>
          </a:p>
          <a:p>
            <a:pPr marL="285750" indent="-285750">
              <a:spcAft>
                <a:spcPts val="1000"/>
              </a:spcAft>
              <a:buFont typeface="Arial" panose="020B0604020202020204" pitchFamily="34" charset="0"/>
              <a:buChar char="•"/>
            </a:pPr>
            <a:r>
              <a:rPr lang="en-US" sz="2200">
                <a:latin typeface="Montserrat" pitchFamily="2" charset="0"/>
              </a:rPr>
              <a:t>The upcoming Facilities Study will help to inform and prioritize this strategy. </a:t>
            </a:r>
          </a:p>
          <a:p>
            <a:pPr marL="285750" indent="-285750">
              <a:spcAft>
                <a:spcPts val="1000"/>
              </a:spcAft>
              <a:buFont typeface="Arial" panose="020B0604020202020204" pitchFamily="34" charset="0"/>
              <a:buChar char="•"/>
            </a:pPr>
            <a:endParaRPr lang="en-US" sz="2200">
              <a:latin typeface="Arial Nova Light" panose="020B0304020202020204" pitchFamily="34" charset="0"/>
            </a:endParaRPr>
          </a:p>
        </p:txBody>
      </p:sp>
      <p:sp>
        <p:nvSpPr>
          <p:cNvPr id="2" name="Slide Number Placeholder 1">
            <a:extLst>
              <a:ext uri="{FF2B5EF4-FFF2-40B4-BE49-F238E27FC236}">
                <a16:creationId xmlns:a16="http://schemas.microsoft.com/office/drawing/2014/main" id="{F252420E-91BD-A2EA-990F-E132EE3DA115}"/>
              </a:ext>
            </a:extLst>
          </p:cNvPr>
          <p:cNvSpPr>
            <a:spLocks noGrp="1"/>
          </p:cNvSpPr>
          <p:nvPr>
            <p:ph type="sldNum" sz="quarter" idx="12"/>
          </p:nvPr>
        </p:nvSpPr>
        <p:spPr/>
        <p:txBody>
          <a:bodyPr/>
          <a:lstStyle/>
          <a:p>
            <a:fld id="{34BBD38D-6FAE-4556-B07B-F27BFDAF3ED8}" type="slidenum">
              <a:rPr lang="en-US" smtClean="0"/>
              <a:t>5</a:t>
            </a:fld>
            <a:endParaRPr lang="en-US"/>
          </a:p>
        </p:txBody>
      </p:sp>
    </p:spTree>
    <p:extLst>
      <p:ext uri="{BB962C8B-B14F-4D97-AF65-F5344CB8AC3E}">
        <p14:creationId xmlns:p14="http://schemas.microsoft.com/office/powerpoint/2010/main" val="10234514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ED12A262-890F-4095-AD8B-ACF2651297F4}"/>
              </a:ext>
            </a:extLst>
          </p:cNvPr>
          <p:cNvSpPr txBox="1"/>
          <p:nvPr/>
        </p:nvSpPr>
        <p:spPr>
          <a:xfrm>
            <a:off x="269800" y="391888"/>
            <a:ext cx="11584692" cy="954107"/>
          </a:xfrm>
          <a:prstGeom prst="rect">
            <a:avLst/>
          </a:prstGeom>
          <a:noFill/>
          <a:ln>
            <a:noFill/>
          </a:ln>
        </p:spPr>
        <p:txBody>
          <a:bodyPr wrap="square" rtlCol="0">
            <a:spAutoFit/>
          </a:bodyPr>
          <a:lstStyle/>
          <a:p>
            <a:r>
              <a:rPr lang="en-US" sz="2800" b="1">
                <a:latin typeface="Montserrat" panose="00000500000000000000" pitchFamily="50" charset="0"/>
                <a:cs typeface="Arial" panose="020B0604020202020204" pitchFamily="34" charset="0"/>
              </a:rPr>
              <a:t>Below Minimum Program State Funding Elementary School </a:t>
            </a:r>
          </a:p>
          <a:p>
            <a:r>
              <a:rPr lang="en-US" sz="2800">
                <a:solidFill>
                  <a:srgbClr val="FFC700"/>
                </a:solidFill>
                <a:latin typeface="Montserrat" panose="00000500000000000000" pitchFamily="50" charset="0"/>
                <a:cs typeface="Arial" panose="020B0604020202020204" pitchFamily="34" charset="0"/>
              </a:rPr>
              <a:t>Enrollment ≤ 450 Includes: </a:t>
            </a:r>
          </a:p>
        </p:txBody>
      </p:sp>
      <p:pic>
        <p:nvPicPr>
          <p:cNvPr id="7" name="Graphic 6" descr="Doctor female with solid fill">
            <a:extLst>
              <a:ext uri="{FF2B5EF4-FFF2-40B4-BE49-F238E27FC236}">
                <a16:creationId xmlns:a16="http://schemas.microsoft.com/office/drawing/2014/main" id="{1B082258-11AC-D3B9-AABE-8C600B7EDAB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r="49835"/>
          <a:stretch>
            <a:fillRect/>
          </a:stretch>
        </p:blipFill>
        <p:spPr>
          <a:xfrm>
            <a:off x="4570495" y="2265049"/>
            <a:ext cx="458705" cy="914400"/>
          </a:xfrm>
          <a:prstGeom prst="rect">
            <a:avLst/>
          </a:prstGeom>
        </p:spPr>
      </p:pic>
      <p:pic>
        <p:nvPicPr>
          <p:cNvPr id="9" name="Graphic 8" descr="Whistle with solid fill">
            <a:extLst>
              <a:ext uri="{FF2B5EF4-FFF2-40B4-BE49-F238E27FC236}">
                <a16:creationId xmlns:a16="http://schemas.microsoft.com/office/drawing/2014/main" id="{E132BC12-0377-1847-D929-FE5BA44043A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27722" y="3822302"/>
            <a:ext cx="914400" cy="914400"/>
          </a:xfrm>
          <a:prstGeom prst="rect">
            <a:avLst/>
          </a:prstGeom>
        </p:spPr>
      </p:pic>
      <p:pic>
        <p:nvPicPr>
          <p:cNvPr id="11" name="Graphic 10" descr="Conductor female with solid fill">
            <a:extLst>
              <a:ext uri="{FF2B5EF4-FFF2-40B4-BE49-F238E27FC236}">
                <a16:creationId xmlns:a16="http://schemas.microsoft.com/office/drawing/2014/main" id="{57F5153F-EE12-71A1-1AE0-18BA3FEA7EA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002166" y="3851717"/>
            <a:ext cx="914400" cy="914400"/>
          </a:xfrm>
          <a:prstGeom prst="rect">
            <a:avLst/>
          </a:prstGeom>
        </p:spPr>
      </p:pic>
      <p:pic>
        <p:nvPicPr>
          <p:cNvPr id="18" name="Graphic 17" descr="Artist female with solid fill">
            <a:extLst>
              <a:ext uri="{FF2B5EF4-FFF2-40B4-BE49-F238E27FC236}">
                <a16:creationId xmlns:a16="http://schemas.microsoft.com/office/drawing/2014/main" id="{4917DD87-7789-BAB8-D260-2EF80137990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576610" y="3824789"/>
            <a:ext cx="914400" cy="914400"/>
          </a:xfrm>
          <a:prstGeom prst="rect">
            <a:avLst/>
          </a:prstGeom>
        </p:spPr>
      </p:pic>
      <p:pic>
        <p:nvPicPr>
          <p:cNvPr id="24" name="Graphic 23" descr="Office worker male with solid fill">
            <a:extLst>
              <a:ext uri="{FF2B5EF4-FFF2-40B4-BE49-F238E27FC236}">
                <a16:creationId xmlns:a16="http://schemas.microsoft.com/office/drawing/2014/main" id="{0CDFA94E-A0E4-EBD9-FDC3-B6CB29807CC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245672" y="2207087"/>
            <a:ext cx="914400" cy="914400"/>
          </a:xfrm>
          <a:prstGeom prst="rect">
            <a:avLst/>
          </a:prstGeom>
        </p:spPr>
      </p:pic>
      <p:pic>
        <p:nvPicPr>
          <p:cNvPr id="26" name="Graphic 25" descr="Office worker female with solid fill">
            <a:extLst>
              <a:ext uri="{FF2B5EF4-FFF2-40B4-BE49-F238E27FC236}">
                <a16:creationId xmlns:a16="http://schemas.microsoft.com/office/drawing/2014/main" id="{F6B48179-A070-9AE8-8C93-F0449AF1BA3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002166" y="2265049"/>
            <a:ext cx="914400" cy="914400"/>
          </a:xfrm>
          <a:prstGeom prst="rect">
            <a:avLst/>
          </a:prstGeom>
        </p:spPr>
      </p:pic>
      <p:sp>
        <p:nvSpPr>
          <p:cNvPr id="51" name="TextBox 50">
            <a:extLst>
              <a:ext uri="{FF2B5EF4-FFF2-40B4-BE49-F238E27FC236}">
                <a16:creationId xmlns:a16="http://schemas.microsoft.com/office/drawing/2014/main" id="{F10B8FF1-0FE5-3F51-414C-7A18C400912F}"/>
              </a:ext>
            </a:extLst>
          </p:cNvPr>
          <p:cNvSpPr txBox="1"/>
          <p:nvPr/>
        </p:nvSpPr>
        <p:spPr>
          <a:xfrm>
            <a:off x="3271505" y="3105040"/>
            <a:ext cx="914400" cy="276999"/>
          </a:xfrm>
          <a:prstGeom prst="rect">
            <a:avLst/>
          </a:prstGeom>
          <a:noFill/>
        </p:spPr>
        <p:txBody>
          <a:bodyPr wrap="square" rtlCol="0">
            <a:spAutoFit/>
          </a:bodyPr>
          <a:lstStyle/>
          <a:p>
            <a:pPr algn="ctr"/>
            <a:r>
              <a:rPr lang="en-US" sz="1200" b="1">
                <a:latin typeface="Montserrat" pitchFamily="2" charset="0"/>
              </a:rPr>
              <a:t>Principal </a:t>
            </a:r>
          </a:p>
        </p:txBody>
      </p:sp>
      <p:sp>
        <p:nvSpPr>
          <p:cNvPr id="52" name="TextBox 51">
            <a:extLst>
              <a:ext uri="{FF2B5EF4-FFF2-40B4-BE49-F238E27FC236}">
                <a16:creationId xmlns:a16="http://schemas.microsoft.com/office/drawing/2014/main" id="{AE864466-A739-1AB4-ABFD-C4F607F8789E}"/>
              </a:ext>
            </a:extLst>
          </p:cNvPr>
          <p:cNvSpPr txBox="1"/>
          <p:nvPr/>
        </p:nvSpPr>
        <p:spPr>
          <a:xfrm>
            <a:off x="4359606" y="3110872"/>
            <a:ext cx="1287259" cy="276999"/>
          </a:xfrm>
          <a:prstGeom prst="rect">
            <a:avLst/>
          </a:prstGeom>
          <a:noFill/>
        </p:spPr>
        <p:txBody>
          <a:bodyPr wrap="square" rtlCol="0">
            <a:spAutoFit/>
          </a:bodyPr>
          <a:lstStyle/>
          <a:p>
            <a:pPr algn="ctr"/>
            <a:r>
              <a:rPr lang="en-US" sz="1200" b="1">
                <a:latin typeface="Montserrat" pitchFamily="2" charset="0"/>
              </a:rPr>
              <a:t>Half Nurse </a:t>
            </a:r>
          </a:p>
        </p:txBody>
      </p:sp>
      <p:sp>
        <p:nvSpPr>
          <p:cNvPr id="3" name="TextBox 2">
            <a:extLst>
              <a:ext uri="{FF2B5EF4-FFF2-40B4-BE49-F238E27FC236}">
                <a16:creationId xmlns:a16="http://schemas.microsoft.com/office/drawing/2014/main" id="{C1DE74DB-FE4C-F5F2-0194-48BC08C7780F}"/>
              </a:ext>
            </a:extLst>
          </p:cNvPr>
          <p:cNvSpPr txBox="1"/>
          <p:nvPr/>
        </p:nvSpPr>
        <p:spPr>
          <a:xfrm>
            <a:off x="4544819" y="4735170"/>
            <a:ext cx="914400" cy="461665"/>
          </a:xfrm>
          <a:prstGeom prst="rect">
            <a:avLst/>
          </a:prstGeom>
          <a:noFill/>
        </p:spPr>
        <p:txBody>
          <a:bodyPr wrap="square" rtlCol="0">
            <a:spAutoFit/>
          </a:bodyPr>
          <a:lstStyle/>
          <a:p>
            <a:pPr algn="ctr"/>
            <a:r>
              <a:rPr lang="en-US" sz="1200" b="1">
                <a:latin typeface="Montserrat" pitchFamily="2" charset="0"/>
              </a:rPr>
              <a:t>Art Teacher </a:t>
            </a:r>
          </a:p>
        </p:txBody>
      </p:sp>
      <p:sp>
        <p:nvSpPr>
          <p:cNvPr id="5" name="TextBox 4">
            <a:extLst>
              <a:ext uri="{FF2B5EF4-FFF2-40B4-BE49-F238E27FC236}">
                <a16:creationId xmlns:a16="http://schemas.microsoft.com/office/drawing/2014/main" id="{32514CD5-A500-E516-CD5E-757308D22667}"/>
              </a:ext>
            </a:extLst>
          </p:cNvPr>
          <p:cNvSpPr txBox="1"/>
          <p:nvPr/>
        </p:nvSpPr>
        <p:spPr>
          <a:xfrm>
            <a:off x="5890036" y="4737858"/>
            <a:ext cx="1138659" cy="461665"/>
          </a:xfrm>
          <a:prstGeom prst="rect">
            <a:avLst/>
          </a:prstGeom>
          <a:noFill/>
        </p:spPr>
        <p:txBody>
          <a:bodyPr wrap="square" rtlCol="0">
            <a:spAutoFit/>
          </a:bodyPr>
          <a:lstStyle/>
          <a:p>
            <a:pPr algn="ctr"/>
            <a:r>
              <a:rPr lang="en-US" sz="1200" b="1">
                <a:latin typeface="Montserrat" pitchFamily="2" charset="0"/>
              </a:rPr>
              <a:t>Music Teacher </a:t>
            </a:r>
          </a:p>
        </p:txBody>
      </p:sp>
      <p:sp>
        <p:nvSpPr>
          <p:cNvPr id="6" name="TextBox 5">
            <a:extLst>
              <a:ext uri="{FF2B5EF4-FFF2-40B4-BE49-F238E27FC236}">
                <a16:creationId xmlns:a16="http://schemas.microsoft.com/office/drawing/2014/main" id="{ABABF195-A9D8-808E-4DC1-F15DBC8BAD24}"/>
              </a:ext>
            </a:extLst>
          </p:cNvPr>
          <p:cNvSpPr txBox="1"/>
          <p:nvPr/>
        </p:nvSpPr>
        <p:spPr>
          <a:xfrm>
            <a:off x="7259675" y="4735170"/>
            <a:ext cx="1138659" cy="461665"/>
          </a:xfrm>
          <a:prstGeom prst="rect">
            <a:avLst/>
          </a:prstGeom>
          <a:noFill/>
        </p:spPr>
        <p:txBody>
          <a:bodyPr wrap="square" rtlCol="0">
            <a:spAutoFit/>
          </a:bodyPr>
          <a:lstStyle/>
          <a:p>
            <a:pPr algn="ctr"/>
            <a:r>
              <a:rPr lang="en-US" sz="1200" b="1">
                <a:latin typeface="Montserrat" pitchFamily="2" charset="0"/>
              </a:rPr>
              <a:t>P.E. Teacher </a:t>
            </a:r>
          </a:p>
        </p:txBody>
      </p:sp>
      <p:sp>
        <p:nvSpPr>
          <p:cNvPr id="8" name="TextBox 7">
            <a:extLst>
              <a:ext uri="{FF2B5EF4-FFF2-40B4-BE49-F238E27FC236}">
                <a16:creationId xmlns:a16="http://schemas.microsoft.com/office/drawing/2014/main" id="{AE5B9711-0D63-2890-017D-EFE160EC943B}"/>
              </a:ext>
            </a:extLst>
          </p:cNvPr>
          <p:cNvSpPr txBox="1"/>
          <p:nvPr/>
        </p:nvSpPr>
        <p:spPr>
          <a:xfrm>
            <a:off x="5990271" y="3105039"/>
            <a:ext cx="926295" cy="276999"/>
          </a:xfrm>
          <a:prstGeom prst="rect">
            <a:avLst/>
          </a:prstGeom>
          <a:noFill/>
        </p:spPr>
        <p:txBody>
          <a:bodyPr wrap="square" rtlCol="0">
            <a:spAutoFit/>
          </a:bodyPr>
          <a:lstStyle/>
          <a:p>
            <a:pPr algn="ctr"/>
            <a:r>
              <a:rPr lang="en-US" sz="1200" b="1">
                <a:latin typeface="Montserrat" pitchFamily="2" charset="0"/>
              </a:rPr>
              <a:t>Half AP </a:t>
            </a:r>
          </a:p>
        </p:txBody>
      </p:sp>
      <p:pic>
        <p:nvPicPr>
          <p:cNvPr id="56" name="Graphic 55" descr="Books with solid fill">
            <a:extLst>
              <a:ext uri="{FF2B5EF4-FFF2-40B4-BE49-F238E27FC236}">
                <a16:creationId xmlns:a16="http://schemas.microsoft.com/office/drawing/2014/main" id="{953CDCFB-CAD9-F262-9C25-33F7F554620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271505" y="3884863"/>
            <a:ext cx="914400" cy="914400"/>
          </a:xfrm>
          <a:prstGeom prst="rect">
            <a:avLst/>
          </a:prstGeom>
        </p:spPr>
      </p:pic>
      <p:sp>
        <p:nvSpPr>
          <p:cNvPr id="57" name="TextBox 56">
            <a:extLst>
              <a:ext uri="{FF2B5EF4-FFF2-40B4-BE49-F238E27FC236}">
                <a16:creationId xmlns:a16="http://schemas.microsoft.com/office/drawing/2014/main" id="{F3995506-9763-C73D-BA96-B645248A49CF}"/>
              </a:ext>
            </a:extLst>
          </p:cNvPr>
          <p:cNvSpPr txBox="1"/>
          <p:nvPr/>
        </p:nvSpPr>
        <p:spPr>
          <a:xfrm>
            <a:off x="3096209" y="4736702"/>
            <a:ext cx="1213326" cy="461665"/>
          </a:xfrm>
          <a:prstGeom prst="rect">
            <a:avLst/>
          </a:prstGeom>
          <a:noFill/>
        </p:spPr>
        <p:txBody>
          <a:bodyPr wrap="square" rtlCol="0">
            <a:spAutoFit/>
          </a:bodyPr>
          <a:lstStyle/>
          <a:p>
            <a:pPr algn="ctr"/>
            <a:r>
              <a:rPr lang="en-US" sz="1200" b="1">
                <a:latin typeface="Montserrat" pitchFamily="2" charset="0"/>
              </a:rPr>
              <a:t>Media Specialist </a:t>
            </a:r>
          </a:p>
        </p:txBody>
      </p:sp>
      <p:pic>
        <p:nvPicPr>
          <p:cNvPr id="12" name="Graphic 11" descr="Office worker male with solid fill">
            <a:extLst>
              <a:ext uri="{FF2B5EF4-FFF2-40B4-BE49-F238E27FC236}">
                <a16:creationId xmlns:a16="http://schemas.microsoft.com/office/drawing/2014/main" id="{4C682121-D6AC-F96C-4AB0-7740E10FAA6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371806" y="2285222"/>
            <a:ext cx="914400" cy="914400"/>
          </a:xfrm>
          <a:prstGeom prst="rect">
            <a:avLst/>
          </a:prstGeom>
        </p:spPr>
      </p:pic>
      <p:sp>
        <p:nvSpPr>
          <p:cNvPr id="13" name="TextBox 12">
            <a:extLst>
              <a:ext uri="{FF2B5EF4-FFF2-40B4-BE49-F238E27FC236}">
                <a16:creationId xmlns:a16="http://schemas.microsoft.com/office/drawing/2014/main" id="{6BD66782-1C10-F1EA-DEDC-42EC343534C2}"/>
              </a:ext>
            </a:extLst>
          </p:cNvPr>
          <p:cNvSpPr txBox="1"/>
          <p:nvPr/>
        </p:nvSpPr>
        <p:spPr>
          <a:xfrm>
            <a:off x="7302119" y="3105040"/>
            <a:ext cx="1040003" cy="276999"/>
          </a:xfrm>
          <a:prstGeom prst="rect">
            <a:avLst/>
          </a:prstGeom>
          <a:noFill/>
        </p:spPr>
        <p:txBody>
          <a:bodyPr wrap="square" rtlCol="0">
            <a:spAutoFit/>
          </a:bodyPr>
          <a:lstStyle/>
          <a:p>
            <a:pPr algn="ctr"/>
            <a:r>
              <a:rPr lang="en-US" sz="1200" b="1">
                <a:latin typeface="Montserrat" pitchFamily="2" charset="0"/>
              </a:rPr>
              <a:t>Guidance </a:t>
            </a:r>
          </a:p>
        </p:txBody>
      </p:sp>
      <p:pic>
        <p:nvPicPr>
          <p:cNvPr id="2" name="Graphic 1" descr="Doctor female with solid fill">
            <a:extLst>
              <a:ext uri="{FF2B5EF4-FFF2-40B4-BE49-F238E27FC236}">
                <a16:creationId xmlns:a16="http://schemas.microsoft.com/office/drawing/2014/main" id="{153BC07C-BAB3-F391-A6B0-8D7129C2A3D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l="49835"/>
          <a:stretch>
            <a:fillRect/>
          </a:stretch>
        </p:blipFill>
        <p:spPr>
          <a:xfrm>
            <a:off x="5026189" y="2265049"/>
            <a:ext cx="458705" cy="914400"/>
          </a:xfrm>
          <a:prstGeom prst="rect">
            <a:avLst/>
          </a:prstGeom>
        </p:spPr>
      </p:pic>
      <p:pic>
        <p:nvPicPr>
          <p:cNvPr id="14" name="Picture 13">
            <a:extLst>
              <a:ext uri="{FF2B5EF4-FFF2-40B4-BE49-F238E27FC236}">
                <a16:creationId xmlns:a16="http://schemas.microsoft.com/office/drawing/2014/main" id="{8D14B079-8E9F-A264-540D-D408AF6CF01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69799" y="6250417"/>
            <a:ext cx="558219" cy="383556"/>
          </a:xfrm>
          <a:prstGeom prst="rect">
            <a:avLst/>
          </a:prstGeom>
        </p:spPr>
      </p:pic>
      <p:sp>
        <p:nvSpPr>
          <p:cNvPr id="19" name="TextBox 18">
            <a:extLst>
              <a:ext uri="{FF2B5EF4-FFF2-40B4-BE49-F238E27FC236}">
                <a16:creationId xmlns:a16="http://schemas.microsoft.com/office/drawing/2014/main" id="{B006BA26-D86A-0152-E7CD-1B4C685EF05C}"/>
              </a:ext>
            </a:extLst>
          </p:cNvPr>
          <p:cNvSpPr txBox="1"/>
          <p:nvPr/>
        </p:nvSpPr>
        <p:spPr>
          <a:xfrm>
            <a:off x="1133855" y="6319085"/>
            <a:ext cx="2481957" cy="246221"/>
          </a:xfrm>
          <a:prstGeom prst="rect">
            <a:avLst/>
          </a:prstGeom>
          <a:noFill/>
        </p:spPr>
        <p:txBody>
          <a:bodyPr wrap="square" rtlCol="0">
            <a:spAutoFit/>
          </a:bodyPr>
          <a:lstStyle/>
          <a:p>
            <a:r>
              <a:rPr lang="en-US" sz="1000" spc="300">
                <a:solidFill>
                  <a:srgbClr val="0086CD"/>
                </a:solidFill>
                <a:latin typeface="Montserrat" panose="00000500000000000000" pitchFamily="50" charset="0"/>
                <a:cs typeface="Arial" panose="020B0604020202020204" pitchFamily="34" charset="0"/>
              </a:rPr>
              <a:t>HPMLEADERSHIP.COM</a:t>
            </a:r>
          </a:p>
        </p:txBody>
      </p:sp>
      <p:sp>
        <p:nvSpPr>
          <p:cNvPr id="23" name="Rectangle 22">
            <a:extLst>
              <a:ext uri="{FF2B5EF4-FFF2-40B4-BE49-F238E27FC236}">
                <a16:creationId xmlns:a16="http://schemas.microsoft.com/office/drawing/2014/main" id="{3DAEA9D9-520D-E7B5-73AC-D4A5CDB5B12B}"/>
              </a:ext>
            </a:extLst>
          </p:cNvPr>
          <p:cNvSpPr/>
          <p:nvPr/>
        </p:nvSpPr>
        <p:spPr>
          <a:xfrm>
            <a:off x="1334793" y="4159183"/>
            <a:ext cx="365760" cy="365760"/>
          </a:xfrm>
          <a:prstGeom prst="rect">
            <a:avLst/>
          </a:prstGeom>
          <a:solidFill>
            <a:srgbClr val="A6A6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6712BFBD-A1D0-0C20-027B-00E03E9AC652}"/>
              </a:ext>
            </a:extLst>
          </p:cNvPr>
          <p:cNvSpPr/>
          <p:nvPr/>
        </p:nvSpPr>
        <p:spPr>
          <a:xfrm>
            <a:off x="1356136" y="2559542"/>
            <a:ext cx="365760" cy="365760"/>
          </a:xfrm>
          <a:prstGeom prst="rect">
            <a:avLst/>
          </a:prstGeom>
          <a:solidFill>
            <a:srgbClr val="FFC7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B7A4BDF6-AEFC-EBE7-BE69-2FD6BFF063F3}"/>
              </a:ext>
            </a:extLst>
          </p:cNvPr>
          <p:cNvSpPr txBox="1"/>
          <p:nvPr/>
        </p:nvSpPr>
        <p:spPr>
          <a:xfrm>
            <a:off x="1652799" y="4206695"/>
            <a:ext cx="1666460" cy="276999"/>
          </a:xfrm>
          <a:prstGeom prst="rect">
            <a:avLst/>
          </a:prstGeom>
          <a:noFill/>
        </p:spPr>
        <p:txBody>
          <a:bodyPr wrap="square" rtlCol="0">
            <a:spAutoFit/>
          </a:bodyPr>
          <a:lstStyle/>
          <a:p>
            <a:pPr algn="ctr"/>
            <a:r>
              <a:rPr lang="en-US" sz="1200" b="1">
                <a:latin typeface="Montserrat" pitchFamily="2" charset="0"/>
              </a:rPr>
              <a:t>= Local Funding</a:t>
            </a:r>
          </a:p>
        </p:txBody>
      </p:sp>
      <p:sp>
        <p:nvSpPr>
          <p:cNvPr id="29" name="TextBox 28">
            <a:extLst>
              <a:ext uri="{FF2B5EF4-FFF2-40B4-BE49-F238E27FC236}">
                <a16:creationId xmlns:a16="http://schemas.microsoft.com/office/drawing/2014/main" id="{A411A49A-4400-E591-41A5-DF140B5573BE}"/>
              </a:ext>
            </a:extLst>
          </p:cNvPr>
          <p:cNvSpPr txBox="1"/>
          <p:nvPr/>
        </p:nvSpPr>
        <p:spPr>
          <a:xfrm>
            <a:off x="1579212" y="2625084"/>
            <a:ext cx="1666460" cy="276999"/>
          </a:xfrm>
          <a:prstGeom prst="rect">
            <a:avLst/>
          </a:prstGeom>
          <a:noFill/>
        </p:spPr>
        <p:txBody>
          <a:bodyPr wrap="square" rtlCol="0">
            <a:spAutoFit/>
          </a:bodyPr>
          <a:lstStyle/>
          <a:p>
            <a:pPr algn="ctr"/>
            <a:r>
              <a:rPr lang="en-US" sz="1200" b="1">
                <a:latin typeface="Montserrat" pitchFamily="2" charset="0"/>
              </a:rPr>
              <a:t>= State Funding</a:t>
            </a:r>
          </a:p>
        </p:txBody>
      </p:sp>
      <p:cxnSp>
        <p:nvCxnSpPr>
          <p:cNvPr id="4" name="Straight Connector 3">
            <a:extLst>
              <a:ext uri="{FF2B5EF4-FFF2-40B4-BE49-F238E27FC236}">
                <a16:creationId xmlns:a16="http://schemas.microsoft.com/office/drawing/2014/main" id="{73C0E206-79C8-801B-B581-D2B0CD21C10D}"/>
              </a:ext>
            </a:extLst>
          </p:cNvPr>
          <p:cNvCxnSpPr>
            <a:cxnSpLocks/>
          </p:cNvCxnSpPr>
          <p:nvPr/>
        </p:nvCxnSpPr>
        <p:spPr>
          <a:xfrm>
            <a:off x="3615812" y="6442196"/>
            <a:ext cx="8576188" cy="0"/>
          </a:xfrm>
          <a:prstGeom prst="line">
            <a:avLst/>
          </a:prstGeom>
          <a:ln w="25400">
            <a:solidFill>
              <a:srgbClr val="F58220"/>
            </a:solidFill>
          </a:ln>
        </p:spPr>
        <p:style>
          <a:lnRef idx="1">
            <a:schemeClr val="accent1"/>
          </a:lnRef>
          <a:fillRef idx="0">
            <a:schemeClr val="accent1"/>
          </a:fillRef>
          <a:effectRef idx="0">
            <a:schemeClr val="accent1"/>
          </a:effectRef>
          <a:fontRef idx="minor">
            <a:schemeClr val="tx1"/>
          </a:fontRef>
        </p:style>
      </p:cxnSp>
      <p:sp>
        <p:nvSpPr>
          <p:cNvPr id="10" name="Slide Number Placeholder 9">
            <a:extLst>
              <a:ext uri="{FF2B5EF4-FFF2-40B4-BE49-F238E27FC236}">
                <a16:creationId xmlns:a16="http://schemas.microsoft.com/office/drawing/2014/main" id="{5CD6884C-F7B3-0FCC-8887-D55EE52E9E27}"/>
              </a:ext>
            </a:extLst>
          </p:cNvPr>
          <p:cNvSpPr>
            <a:spLocks noGrp="1"/>
          </p:cNvSpPr>
          <p:nvPr>
            <p:ph type="sldNum" sz="quarter" idx="12"/>
          </p:nvPr>
        </p:nvSpPr>
        <p:spPr/>
        <p:txBody>
          <a:bodyPr/>
          <a:lstStyle/>
          <a:p>
            <a:fld id="{34BBD38D-6FAE-4556-B07B-F27BFDAF3ED8}" type="slidenum">
              <a:rPr lang="en-US" smtClean="0"/>
              <a:t>6</a:t>
            </a:fld>
            <a:endParaRPr lang="en-US"/>
          </a:p>
        </p:txBody>
      </p:sp>
    </p:spTree>
    <p:extLst>
      <p:ext uri="{BB962C8B-B14F-4D97-AF65-F5344CB8AC3E}">
        <p14:creationId xmlns:p14="http://schemas.microsoft.com/office/powerpoint/2010/main" val="3302438518"/>
      </p:ext>
    </p:extLst>
  </p:cSld>
  <p:clrMapOvr>
    <a:masterClrMapping/>
  </p:clrMapOvr>
  <mc:AlternateContent xmlns:mc="http://schemas.openxmlformats.org/markup-compatibility/2006" xmlns:p14="http://schemas.microsoft.com/office/powerpoint/2010/main">
    <mc:Choice Requires="p14">
      <p:transition spd="slow" p14:dur="2000" advTm="16168"/>
    </mc:Choice>
    <mc:Fallback xmlns="">
      <p:transition spd="slow" advTm="16168"/>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2A316-7C71-FF0B-68BF-18ED741DB3A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4187D5B-C084-CD4F-69A3-8E1EF791805D}"/>
              </a:ext>
            </a:extLst>
          </p:cNvPr>
          <p:cNvPicPr>
            <a:picLocks noChangeAspect="1"/>
          </p:cNvPicPr>
          <p:nvPr/>
        </p:nvPicPr>
        <p:blipFill>
          <a:blip r:embed="rId3"/>
          <a:stretch>
            <a:fillRect/>
          </a:stretch>
        </p:blipFill>
        <p:spPr>
          <a:xfrm>
            <a:off x="6002087" y="2259328"/>
            <a:ext cx="914479" cy="914479"/>
          </a:xfrm>
          <a:prstGeom prst="rect">
            <a:avLst/>
          </a:prstGeom>
        </p:spPr>
      </p:pic>
      <p:sp>
        <p:nvSpPr>
          <p:cNvPr id="22" name="TextBox 21">
            <a:extLst>
              <a:ext uri="{FF2B5EF4-FFF2-40B4-BE49-F238E27FC236}">
                <a16:creationId xmlns:a16="http://schemas.microsoft.com/office/drawing/2014/main" id="{35987512-591B-1E42-D9AC-EE98FEBB3002}"/>
              </a:ext>
            </a:extLst>
          </p:cNvPr>
          <p:cNvSpPr txBox="1"/>
          <p:nvPr/>
        </p:nvSpPr>
        <p:spPr>
          <a:xfrm>
            <a:off x="269800" y="391888"/>
            <a:ext cx="11584692" cy="954107"/>
          </a:xfrm>
          <a:prstGeom prst="rect">
            <a:avLst/>
          </a:prstGeom>
          <a:noFill/>
          <a:ln>
            <a:noFill/>
          </a:ln>
        </p:spPr>
        <p:txBody>
          <a:bodyPr wrap="square" rtlCol="0">
            <a:spAutoFit/>
          </a:bodyPr>
          <a:lstStyle/>
          <a:p>
            <a:r>
              <a:rPr lang="en-US" sz="2800" b="1">
                <a:latin typeface="Montserrat" panose="00000500000000000000" pitchFamily="50" charset="0"/>
                <a:cs typeface="Arial" panose="020B0604020202020204" pitchFamily="34" charset="0"/>
              </a:rPr>
              <a:t>Minimum Program State Funding Elementary School </a:t>
            </a:r>
          </a:p>
          <a:p>
            <a:r>
              <a:rPr lang="en-US" sz="2800">
                <a:solidFill>
                  <a:srgbClr val="FFC700"/>
                </a:solidFill>
                <a:latin typeface="Montserrat" panose="00000500000000000000" pitchFamily="50" charset="0"/>
                <a:cs typeface="Arial" panose="020B0604020202020204" pitchFamily="34" charset="0"/>
              </a:rPr>
              <a:t>Enrollment &gt; 450 Includes: </a:t>
            </a:r>
          </a:p>
        </p:txBody>
      </p:sp>
      <p:pic>
        <p:nvPicPr>
          <p:cNvPr id="7" name="Graphic 6" descr="Doctor female with solid fill">
            <a:extLst>
              <a:ext uri="{FF2B5EF4-FFF2-40B4-BE49-F238E27FC236}">
                <a16:creationId xmlns:a16="http://schemas.microsoft.com/office/drawing/2014/main" id="{53E70857-5D89-B6F9-F51C-76B9FC81DDB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r="49835"/>
          <a:stretch>
            <a:fillRect/>
          </a:stretch>
        </p:blipFill>
        <p:spPr>
          <a:xfrm>
            <a:off x="4570495" y="2265049"/>
            <a:ext cx="458705" cy="914400"/>
          </a:xfrm>
          <a:prstGeom prst="rect">
            <a:avLst/>
          </a:prstGeom>
        </p:spPr>
      </p:pic>
      <p:pic>
        <p:nvPicPr>
          <p:cNvPr id="9" name="Graphic 8" descr="Whistle with solid fill">
            <a:extLst>
              <a:ext uri="{FF2B5EF4-FFF2-40B4-BE49-F238E27FC236}">
                <a16:creationId xmlns:a16="http://schemas.microsoft.com/office/drawing/2014/main" id="{7899C190-BF97-8AB4-3A55-619C71D0A23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427722" y="3822302"/>
            <a:ext cx="914400" cy="914400"/>
          </a:xfrm>
          <a:prstGeom prst="rect">
            <a:avLst/>
          </a:prstGeom>
        </p:spPr>
      </p:pic>
      <p:pic>
        <p:nvPicPr>
          <p:cNvPr id="11" name="Graphic 10" descr="Conductor female with solid fill">
            <a:extLst>
              <a:ext uri="{FF2B5EF4-FFF2-40B4-BE49-F238E27FC236}">
                <a16:creationId xmlns:a16="http://schemas.microsoft.com/office/drawing/2014/main" id="{DE0890EC-8D77-395B-D56A-552184ABA98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002166" y="3851717"/>
            <a:ext cx="914400" cy="914400"/>
          </a:xfrm>
          <a:prstGeom prst="rect">
            <a:avLst/>
          </a:prstGeom>
        </p:spPr>
      </p:pic>
      <p:pic>
        <p:nvPicPr>
          <p:cNvPr id="18" name="Graphic 17" descr="Artist female with solid fill">
            <a:extLst>
              <a:ext uri="{FF2B5EF4-FFF2-40B4-BE49-F238E27FC236}">
                <a16:creationId xmlns:a16="http://schemas.microsoft.com/office/drawing/2014/main" id="{28063D07-E70C-78E6-FF4B-9C4D8BBF905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576610" y="3824789"/>
            <a:ext cx="914400" cy="914400"/>
          </a:xfrm>
          <a:prstGeom prst="rect">
            <a:avLst/>
          </a:prstGeom>
        </p:spPr>
      </p:pic>
      <p:pic>
        <p:nvPicPr>
          <p:cNvPr id="24" name="Graphic 23" descr="Office worker male with solid fill">
            <a:extLst>
              <a:ext uri="{FF2B5EF4-FFF2-40B4-BE49-F238E27FC236}">
                <a16:creationId xmlns:a16="http://schemas.microsoft.com/office/drawing/2014/main" id="{75951C7F-F3F2-99DB-D5C0-CB24F938825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245672" y="2207087"/>
            <a:ext cx="914400" cy="914400"/>
          </a:xfrm>
          <a:prstGeom prst="rect">
            <a:avLst/>
          </a:prstGeom>
        </p:spPr>
      </p:pic>
      <p:sp>
        <p:nvSpPr>
          <p:cNvPr id="51" name="TextBox 50">
            <a:extLst>
              <a:ext uri="{FF2B5EF4-FFF2-40B4-BE49-F238E27FC236}">
                <a16:creationId xmlns:a16="http://schemas.microsoft.com/office/drawing/2014/main" id="{68EF3D76-3544-BBEC-1AC6-192BE558DBB8}"/>
              </a:ext>
            </a:extLst>
          </p:cNvPr>
          <p:cNvSpPr txBox="1"/>
          <p:nvPr/>
        </p:nvSpPr>
        <p:spPr>
          <a:xfrm>
            <a:off x="3271505" y="3105040"/>
            <a:ext cx="914400" cy="276999"/>
          </a:xfrm>
          <a:prstGeom prst="rect">
            <a:avLst/>
          </a:prstGeom>
          <a:noFill/>
        </p:spPr>
        <p:txBody>
          <a:bodyPr wrap="square" rtlCol="0">
            <a:spAutoFit/>
          </a:bodyPr>
          <a:lstStyle/>
          <a:p>
            <a:pPr algn="ctr"/>
            <a:r>
              <a:rPr lang="en-US" sz="1200" b="1">
                <a:latin typeface="Montserrat" pitchFamily="2" charset="0"/>
              </a:rPr>
              <a:t>Principal </a:t>
            </a:r>
          </a:p>
        </p:txBody>
      </p:sp>
      <p:sp>
        <p:nvSpPr>
          <p:cNvPr id="52" name="TextBox 51">
            <a:extLst>
              <a:ext uri="{FF2B5EF4-FFF2-40B4-BE49-F238E27FC236}">
                <a16:creationId xmlns:a16="http://schemas.microsoft.com/office/drawing/2014/main" id="{F8379760-E104-9F1A-F988-6B604439F678}"/>
              </a:ext>
            </a:extLst>
          </p:cNvPr>
          <p:cNvSpPr txBox="1"/>
          <p:nvPr/>
        </p:nvSpPr>
        <p:spPr>
          <a:xfrm>
            <a:off x="4359606" y="3110872"/>
            <a:ext cx="1287259" cy="276999"/>
          </a:xfrm>
          <a:prstGeom prst="rect">
            <a:avLst/>
          </a:prstGeom>
          <a:noFill/>
        </p:spPr>
        <p:txBody>
          <a:bodyPr wrap="square" rtlCol="0">
            <a:spAutoFit/>
          </a:bodyPr>
          <a:lstStyle/>
          <a:p>
            <a:pPr algn="ctr"/>
            <a:r>
              <a:rPr lang="en-US" sz="1200" b="1">
                <a:latin typeface="Montserrat" pitchFamily="2" charset="0"/>
              </a:rPr>
              <a:t>Half Nurse </a:t>
            </a:r>
          </a:p>
        </p:txBody>
      </p:sp>
      <p:sp>
        <p:nvSpPr>
          <p:cNvPr id="3" name="TextBox 2">
            <a:extLst>
              <a:ext uri="{FF2B5EF4-FFF2-40B4-BE49-F238E27FC236}">
                <a16:creationId xmlns:a16="http://schemas.microsoft.com/office/drawing/2014/main" id="{3F05B364-29CB-085A-B4D5-E8EE8A92FE2D}"/>
              </a:ext>
            </a:extLst>
          </p:cNvPr>
          <p:cNvSpPr txBox="1"/>
          <p:nvPr/>
        </p:nvSpPr>
        <p:spPr>
          <a:xfrm>
            <a:off x="4544819" y="4735170"/>
            <a:ext cx="914400" cy="461665"/>
          </a:xfrm>
          <a:prstGeom prst="rect">
            <a:avLst/>
          </a:prstGeom>
          <a:noFill/>
        </p:spPr>
        <p:txBody>
          <a:bodyPr wrap="square" rtlCol="0">
            <a:spAutoFit/>
          </a:bodyPr>
          <a:lstStyle/>
          <a:p>
            <a:pPr algn="ctr"/>
            <a:r>
              <a:rPr lang="en-US" sz="1200" b="1">
                <a:latin typeface="Montserrat" pitchFamily="2" charset="0"/>
              </a:rPr>
              <a:t>Art Teacher </a:t>
            </a:r>
          </a:p>
        </p:txBody>
      </p:sp>
      <p:sp>
        <p:nvSpPr>
          <p:cNvPr id="5" name="TextBox 4">
            <a:extLst>
              <a:ext uri="{FF2B5EF4-FFF2-40B4-BE49-F238E27FC236}">
                <a16:creationId xmlns:a16="http://schemas.microsoft.com/office/drawing/2014/main" id="{99592496-38E0-CCC1-3C41-319F145C969E}"/>
              </a:ext>
            </a:extLst>
          </p:cNvPr>
          <p:cNvSpPr txBox="1"/>
          <p:nvPr/>
        </p:nvSpPr>
        <p:spPr>
          <a:xfrm>
            <a:off x="5890036" y="4737858"/>
            <a:ext cx="1138659" cy="461665"/>
          </a:xfrm>
          <a:prstGeom prst="rect">
            <a:avLst/>
          </a:prstGeom>
          <a:noFill/>
        </p:spPr>
        <p:txBody>
          <a:bodyPr wrap="square" rtlCol="0">
            <a:spAutoFit/>
          </a:bodyPr>
          <a:lstStyle/>
          <a:p>
            <a:pPr algn="ctr"/>
            <a:r>
              <a:rPr lang="en-US" sz="1200" b="1">
                <a:latin typeface="Montserrat" pitchFamily="2" charset="0"/>
              </a:rPr>
              <a:t>Music Teacher </a:t>
            </a:r>
          </a:p>
        </p:txBody>
      </p:sp>
      <p:sp>
        <p:nvSpPr>
          <p:cNvPr id="6" name="TextBox 5">
            <a:extLst>
              <a:ext uri="{FF2B5EF4-FFF2-40B4-BE49-F238E27FC236}">
                <a16:creationId xmlns:a16="http://schemas.microsoft.com/office/drawing/2014/main" id="{615A4379-EC9A-BCDA-E147-DBB8EE4C4155}"/>
              </a:ext>
            </a:extLst>
          </p:cNvPr>
          <p:cNvSpPr txBox="1"/>
          <p:nvPr/>
        </p:nvSpPr>
        <p:spPr>
          <a:xfrm>
            <a:off x="7259675" y="4735170"/>
            <a:ext cx="1138659" cy="461665"/>
          </a:xfrm>
          <a:prstGeom prst="rect">
            <a:avLst/>
          </a:prstGeom>
          <a:noFill/>
        </p:spPr>
        <p:txBody>
          <a:bodyPr wrap="square" rtlCol="0">
            <a:spAutoFit/>
          </a:bodyPr>
          <a:lstStyle/>
          <a:p>
            <a:pPr algn="ctr"/>
            <a:r>
              <a:rPr lang="en-US" sz="1200" b="1">
                <a:latin typeface="Montserrat" pitchFamily="2" charset="0"/>
              </a:rPr>
              <a:t>P.E. Teacher </a:t>
            </a:r>
          </a:p>
        </p:txBody>
      </p:sp>
      <p:sp>
        <p:nvSpPr>
          <p:cNvPr id="8" name="TextBox 7">
            <a:extLst>
              <a:ext uri="{FF2B5EF4-FFF2-40B4-BE49-F238E27FC236}">
                <a16:creationId xmlns:a16="http://schemas.microsoft.com/office/drawing/2014/main" id="{4FF68220-7E0B-073B-141D-0431F5742644}"/>
              </a:ext>
            </a:extLst>
          </p:cNvPr>
          <p:cNvSpPr txBox="1"/>
          <p:nvPr/>
        </p:nvSpPr>
        <p:spPr>
          <a:xfrm>
            <a:off x="5990271" y="3105039"/>
            <a:ext cx="926295" cy="276999"/>
          </a:xfrm>
          <a:prstGeom prst="rect">
            <a:avLst/>
          </a:prstGeom>
          <a:noFill/>
        </p:spPr>
        <p:txBody>
          <a:bodyPr wrap="square" rtlCol="0">
            <a:spAutoFit/>
          </a:bodyPr>
          <a:lstStyle/>
          <a:p>
            <a:pPr algn="ctr"/>
            <a:r>
              <a:rPr lang="en-US" sz="1200" b="1">
                <a:latin typeface="Montserrat" pitchFamily="2" charset="0"/>
              </a:rPr>
              <a:t>Half AP </a:t>
            </a:r>
          </a:p>
        </p:txBody>
      </p:sp>
      <p:pic>
        <p:nvPicPr>
          <p:cNvPr id="56" name="Graphic 55" descr="Books with solid fill">
            <a:extLst>
              <a:ext uri="{FF2B5EF4-FFF2-40B4-BE49-F238E27FC236}">
                <a16:creationId xmlns:a16="http://schemas.microsoft.com/office/drawing/2014/main" id="{DB06BA85-FE7B-0854-AE43-12CDFDBC484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271505" y="3884863"/>
            <a:ext cx="914400" cy="914400"/>
          </a:xfrm>
          <a:prstGeom prst="rect">
            <a:avLst/>
          </a:prstGeom>
        </p:spPr>
      </p:pic>
      <p:sp>
        <p:nvSpPr>
          <p:cNvPr id="57" name="TextBox 56">
            <a:extLst>
              <a:ext uri="{FF2B5EF4-FFF2-40B4-BE49-F238E27FC236}">
                <a16:creationId xmlns:a16="http://schemas.microsoft.com/office/drawing/2014/main" id="{AC5B740B-CC7C-6FA0-C777-B03D86EA454F}"/>
              </a:ext>
            </a:extLst>
          </p:cNvPr>
          <p:cNvSpPr txBox="1"/>
          <p:nvPr/>
        </p:nvSpPr>
        <p:spPr>
          <a:xfrm>
            <a:off x="3096209" y="4736702"/>
            <a:ext cx="1213326" cy="461665"/>
          </a:xfrm>
          <a:prstGeom prst="rect">
            <a:avLst/>
          </a:prstGeom>
          <a:noFill/>
        </p:spPr>
        <p:txBody>
          <a:bodyPr wrap="square" rtlCol="0">
            <a:spAutoFit/>
          </a:bodyPr>
          <a:lstStyle/>
          <a:p>
            <a:pPr algn="ctr"/>
            <a:r>
              <a:rPr lang="en-US" sz="1200" b="1">
                <a:latin typeface="Montserrat" pitchFamily="2" charset="0"/>
              </a:rPr>
              <a:t>Media Specialist </a:t>
            </a:r>
          </a:p>
        </p:txBody>
      </p:sp>
      <p:pic>
        <p:nvPicPr>
          <p:cNvPr id="12" name="Graphic 11" descr="Office worker male with solid fill">
            <a:extLst>
              <a:ext uri="{FF2B5EF4-FFF2-40B4-BE49-F238E27FC236}">
                <a16:creationId xmlns:a16="http://schemas.microsoft.com/office/drawing/2014/main" id="{3DDCDDC5-2B51-525D-D519-96855BFBC93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371806" y="2285222"/>
            <a:ext cx="914400" cy="914400"/>
          </a:xfrm>
          <a:prstGeom prst="rect">
            <a:avLst/>
          </a:prstGeom>
        </p:spPr>
      </p:pic>
      <p:sp>
        <p:nvSpPr>
          <p:cNvPr id="13" name="TextBox 12">
            <a:extLst>
              <a:ext uri="{FF2B5EF4-FFF2-40B4-BE49-F238E27FC236}">
                <a16:creationId xmlns:a16="http://schemas.microsoft.com/office/drawing/2014/main" id="{A6183166-0045-D7C7-6519-C04AD7556A29}"/>
              </a:ext>
            </a:extLst>
          </p:cNvPr>
          <p:cNvSpPr txBox="1"/>
          <p:nvPr/>
        </p:nvSpPr>
        <p:spPr>
          <a:xfrm>
            <a:off x="7302119" y="3105040"/>
            <a:ext cx="1040003" cy="276999"/>
          </a:xfrm>
          <a:prstGeom prst="rect">
            <a:avLst/>
          </a:prstGeom>
          <a:noFill/>
        </p:spPr>
        <p:txBody>
          <a:bodyPr wrap="square" rtlCol="0">
            <a:spAutoFit/>
          </a:bodyPr>
          <a:lstStyle/>
          <a:p>
            <a:pPr algn="ctr"/>
            <a:r>
              <a:rPr lang="en-US" sz="1200" b="1">
                <a:latin typeface="Montserrat" pitchFamily="2" charset="0"/>
              </a:rPr>
              <a:t>Guidance </a:t>
            </a:r>
          </a:p>
        </p:txBody>
      </p:sp>
      <p:pic>
        <p:nvPicPr>
          <p:cNvPr id="2" name="Graphic 1" descr="Doctor female with solid fill">
            <a:extLst>
              <a:ext uri="{FF2B5EF4-FFF2-40B4-BE49-F238E27FC236}">
                <a16:creationId xmlns:a16="http://schemas.microsoft.com/office/drawing/2014/main" id="{B1957326-3ED2-7459-E06E-0D0FFDD0CAE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l="49835"/>
          <a:stretch>
            <a:fillRect/>
          </a:stretch>
        </p:blipFill>
        <p:spPr>
          <a:xfrm>
            <a:off x="5026189" y="2265049"/>
            <a:ext cx="458705" cy="914400"/>
          </a:xfrm>
          <a:prstGeom prst="rect">
            <a:avLst/>
          </a:prstGeom>
        </p:spPr>
      </p:pic>
      <p:pic>
        <p:nvPicPr>
          <p:cNvPr id="14" name="Picture 13">
            <a:extLst>
              <a:ext uri="{FF2B5EF4-FFF2-40B4-BE49-F238E27FC236}">
                <a16:creationId xmlns:a16="http://schemas.microsoft.com/office/drawing/2014/main" id="{9057E328-D8AC-FD93-ECF4-BDBDFC5DE71C}"/>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69799" y="6250417"/>
            <a:ext cx="558219" cy="383556"/>
          </a:xfrm>
          <a:prstGeom prst="rect">
            <a:avLst/>
          </a:prstGeom>
        </p:spPr>
      </p:pic>
      <p:sp>
        <p:nvSpPr>
          <p:cNvPr id="19" name="TextBox 18">
            <a:extLst>
              <a:ext uri="{FF2B5EF4-FFF2-40B4-BE49-F238E27FC236}">
                <a16:creationId xmlns:a16="http://schemas.microsoft.com/office/drawing/2014/main" id="{D2770E14-0A9F-2043-42A1-43D6C101D4C8}"/>
              </a:ext>
            </a:extLst>
          </p:cNvPr>
          <p:cNvSpPr txBox="1"/>
          <p:nvPr/>
        </p:nvSpPr>
        <p:spPr>
          <a:xfrm>
            <a:off x="1133855" y="6319085"/>
            <a:ext cx="2481957" cy="246221"/>
          </a:xfrm>
          <a:prstGeom prst="rect">
            <a:avLst/>
          </a:prstGeom>
          <a:noFill/>
        </p:spPr>
        <p:txBody>
          <a:bodyPr wrap="square" rtlCol="0">
            <a:spAutoFit/>
          </a:bodyPr>
          <a:lstStyle/>
          <a:p>
            <a:r>
              <a:rPr lang="en-US" sz="1000" spc="300">
                <a:solidFill>
                  <a:srgbClr val="0086CD"/>
                </a:solidFill>
                <a:latin typeface="Montserrat" panose="00000500000000000000" pitchFamily="50" charset="0"/>
                <a:cs typeface="Arial" panose="020B0604020202020204" pitchFamily="34" charset="0"/>
              </a:rPr>
              <a:t>HPMLEADERSHIP.COM</a:t>
            </a:r>
          </a:p>
        </p:txBody>
      </p:sp>
      <p:sp>
        <p:nvSpPr>
          <p:cNvPr id="10" name="Rectangle 9">
            <a:extLst>
              <a:ext uri="{FF2B5EF4-FFF2-40B4-BE49-F238E27FC236}">
                <a16:creationId xmlns:a16="http://schemas.microsoft.com/office/drawing/2014/main" id="{E69341DA-721C-4C17-88E9-0202C237EAD2}"/>
              </a:ext>
            </a:extLst>
          </p:cNvPr>
          <p:cNvSpPr/>
          <p:nvPr/>
        </p:nvSpPr>
        <p:spPr>
          <a:xfrm>
            <a:off x="4544819" y="3814249"/>
            <a:ext cx="3853515" cy="1382585"/>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1E5C0BEF-52AC-4EDA-52B2-B6077197D580}"/>
              </a:ext>
            </a:extLst>
          </p:cNvPr>
          <p:cNvSpPr txBox="1"/>
          <p:nvPr/>
        </p:nvSpPr>
        <p:spPr>
          <a:xfrm>
            <a:off x="4540515" y="5193733"/>
            <a:ext cx="3853515" cy="307777"/>
          </a:xfrm>
          <a:prstGeom prst="rect">
            <a:avLst/>
          </a:prstGeom>
          <a:noFill/>
        </p:spPr>
        <p:txBody>
          <a:bodyPr wrap="square" rtlCol="0">
            <a:spAutoFit/>
          </a:bodyPr>
          <a:lstStyle/>
          <a:p>
            <a:pPr algn="ctr"/>
            <a:r>
              <a:rPr lang="en-US" sz="1400" b="1">
                <a:latin typeface="Montserrat" pitchFamily="2" charset="0"/>
              </a:rPr>
              <a:t>Pick 1 of the 3 </a:t>
            </a:r>
          </a:p>
        </p:txBody>
      </p:sp>
      <p:sp>
        <p:nvSpPr>
          <p:cNvPr id="16" name="Rectangle 15">
            <a:extLst>
              <a:ext uri="{FF2B5EF4-FFF2-40B4-BE49-F238E27FC236}">
                <a16:creationId xmlns:a16="http://schemas.microsoft.com/office/drawing/2014/main" id="{D5DAE53C-70B3-52A9-AE1E-9FE13539797C}"/>
              </a:ext>
            </a:extLst>
          </p:cNvPr>
          <p:cNvSpPr/>
          <p:nvPr/>
        </p:nvSpPr>
        <p:spPr>
          <a:xfrm>
            <a:off x="1334793" y="4159183"/>
            <a:ext cx="365760" cy="365760"/>
          </a:xfrm>
          <a:prstGeom prst="rect">
            <a:avLst/>
          </a:prstGeom>
          <a:solidFill>
            <a:srgbClr val="A6A6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B516126-1C7C-2E24-C6DA-0EF62B6FD278}"/>
              </a:ext>
            </a:extLst>
          </p:cNvPr>
          <p:cNvSpPr/>
          <p:nvPr/>
        </p:nvSpPr>
        <p:spPr>
          <a:xfrm>
            <a:off x="1356136" y="2559542"/>
            <a:ext cx="365760" cy="365760"/>
          </a:xfrm>
          <a:prstGeom prst="rect">
            <a:avLst/>
          </a:prstGeom>
          <a:solidFill>
            <a:srgbClr val="FFC7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A3E674F4-E4A3-F746-43E8-6AD0403E01DC}"/>
              </a:ext>
            </a:extLst>
          </p:cNvPr>
          <p:cNvSpPr txBox="1"/>
          <p:nvPr/>
        </p:nvSpPr>
        <p:spPr>
          <a:xfrm>
            <a:off x="1652799" y="4206695"/>
            <a:ext cx="1666460" cy="276999"/>
          </a:xfrm>
          <a:prstGeom prst="rect">
            <a:avLst/>
          </a:prstGeom>
          <a:noFill/>
        </p:spPr>
        <p:txBody>
          <a:bodyPr wrap="square" rtlCol="0">
            <a:spAutoFit/>
          </a:bodyPr>
          <a:lstStyle/>
          <a:p>
            <a:pPr algn="ctr"/>
            <a:r>
              <a:rPr lang="en-US" sz="1200" b="1">
                <a:latin typeface="Montserrat" pitchFamily="2" charset="0"/>
              </a:rPr>
              <a:t>= Local Funding</a:t>
            </a:r>
          </a:p>
        </p:txBody>
      </p:sp>
      <p:sp>
        <p:nvSpPr>
          <p:cNvPr id="25" name="TextBox 24">
            <a:extLst>
              <a:ext uri="{FF2B5EF4-FFF2-40B4-BE49-F238E27FC236}">
                <a16:creationId xmlns:a16="http://schemas.microsoft.com/office/drawing/2014/main" id="{6AFAF5C9-A5D1-2DE9-5D7C-650FDBA4799B}"/>
              </a:ext>
            </a:extLst>
          </p:cNvPr>
          <p:cNvSpPr txBox="1"/>
          <p:nvPr/>
        </p:nvSpPr>
        <p:spPr>
          <a:xfrm>
            <a:off x="1579212" y="2625084"/>
            <a:ext cx="1666460" cy="276999"/>
          </a:xfrm>
          <a:prstGeom prst="rect">
            <a:avLst/>
          </a:prstGeom>
          <a:noFill/>
        </p:spPr>
        <p:txBody>
          <a:bodyPr wrap="square" rtlCol="0">
            <a:spAutoFit/>
          </a:bodyPr>
          <a:lstStyle/>
          <a:p>
            <a:pPr algn="ctr"/>
            <a:r>
              <a:rPr lang="en-US" sz="1200" b="1">
                <a:latin typeface="Montserrat" pitchFamily="2" charset="0"/>
              </a:rPr>
              <a:t>= State Funding</a:t>
            </a:r>
          </a:p>
        </p:txBody>
      </p:sp>
      <p:cxnSp>
        <p:nvCxnSpPr>
          <p:cNvPr id="26" name="Straight Connector 25">
            <a:extLst>
              <a:ext uri="{FF2B5EF4-FFF2-40B4-BE49-F238E27FC236}">
                <a16:creationId xmlns:a16="http://schemas.microsoft.com/office/drawing/2014/main" id="{89022CBF-001B-CADF-9E76-CDB4374B73CD}"/>
              </a:ext>
            </a:extLst>
          </p:cNvPr>
          <p:cNvCxnSpPr>
            <a:cxnSpLocks/>
          </p:cNvCxnSpPr>
          <p:nvPr/>
        </p:nvCxnSpPr>
        <p:spPr>
          <a:xfrm>
            <a:off x="3615812" y="6442196"/>
            <a:ext cx="8576188" cy="0"/>
          </a:xfrm>
          <a:prstGeom prst="line">
            <a:avLst/>
          </a:prstGeom>
          <a:ln w="25400">
            <a:solidFill>
              <a:srgbClr val="F58220"/>
            </a:solidFill>
          </a:ln>
        </p:spPr>
        <p:style>
          <a:lnRef idx="1">
            <a:schemeClr val="accent1"/>
          </a:lnRef>
          <a:fillRef idx="0">
            <a:schemeClr val="accent1"/>
          </a:fillRef>
          <a:effectRef idx="0">
            <a:schemeClr val="accent1"/>
          </a:effectRef>
          <a:fontRef idx="minor">
            <a:schemeClr val="tx1"/>
          </a:fontRef>
        </p:style>
      </p:cxnSp>
      <p:sp>
        <p:nvSpPr>
          <p:cNvPr id="20" name="Slide Number Placeholder 19">
            <a:extLst>
              <a:ext uri="{FF2B5EF4-FFF2-40B4-BE49-F238E27FC236}">
                <a16:creationId xmlns:a16="http://schemas.microsoft.com/office/drawing/2014/main" id="{6EAB4D6F-8B0D-E5CB-7DE2-300DB2CF913E}"/>
              </a:ext>
            </a:extLst>
          </p:cNvPr>
          <p:cNvSpPr>
            <a:spLocks noGrp="1"/>
          </p:cNvSpPr>
          <p:nvPr>
            <p:ph type="sldNum" sz="quarter" idx="12"/>
          </p:nvPr>
        </p:nvSpPr>
        <p:spPr/>
        <p:txBody>
          <a:bodyPr/>
          <a:lstStyle/>
          <a:p>
            <a:fld id="{34BBD38D-6FAE-4556-B07B-F27BFDAF3ED8}" type="slidenum">
              <a:rPr lang="en-US" smtClean="0"/>
              <a:t>7</a:t>
            </a:fld>
            <a:endParaRPr lang="en-US"/>
          </a:p>
        </p:txBody>
      </p:sp>
    </p:spTree>
    <p:extLst>
      <p:ext uri="{BB962C8B-B14F-4D97-AF65-F5344CB8AC3E}">
        <p14:creationId xmlns:p14="http://schemas.microsoft.com/office/powerpoint/2010/main" val="3183501720"/>
      </p:ext>
    </p:extLst>
  </p:cSld>
  <p:clrMapOvr>
    <a:masterClrMapping/>
  </p:clrMapOvr>
  <mc:AlternateContent xmlns:mc="http://schemas.openxmlformats.org/markup-compatibility/2006" xmlns:p14="http://schemas.microsoft.com/office/powerpoint/2010/main">
    <mc:Choice Requires="p14">
      <p:transition spd="slow" p14:dur="2000" advTm="16168"/>
    </mc:Choice>
    <mc:Fallback xmlns="">
      <p:transition spd="slow" advTm="16168"/>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9CA8BC-68CB-2CE3-886C-8ED0EFFA08F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EF0AAD7-8278-EA13-8F3C-0A1190071ED7}"/>
              </a:ext>
            </a:extLst>
          </p:cNvPr>
          <p:cNvSpPr txBox="1"/>
          <p:nvPr/>
        </p:nvSpPr>
        <p:spPr>
          <a:xfrm>
            <a:off x="290123" y="162280"/>
            <a:ext cx="11611753" cy="707886"/>
          </a:xfrm>
          <a:prstGeom prst="rect">
            <a:avLst/>
          </a:prstGeom>
          <a:noFill/>
        </p:spPr>
        <p:txBody>
          <a:bodyPr wrap="square" lIns="91440" tIns="45720" rIns="91440" bIns="45720" rtlCol="0" anchor="t">
            <a:spAutoFit/>
          </a:bodyPr>
          <a:lstStyle/>
          <a:p>
            <a:r>
              <a:rPr lang="en-US" sz="4000" b="1">
                <a:solidFill>
                  <a:srgbClr val="199BD7"/>
                </a:solidFill>
                <a:latin typeface="Arial Nova" panose="020B0504020202020204" pitchFamily="34" charset="0"/>
                <a:cs typeface="Arial"/>
              </a:rPr>
              <a:t>COST PER STUDENT</a:t>
            </a:r>
            <a:endParaRPr lang="en-US" sz="4000" b="1">
              <a:solidFill>
                <a:srgbClr val="199BD7"/>
              </a:solidFill>
              <a:latin typeface="Arial Nova" panose="020B0504020202020204" pitchFamily="34" charset="0"/>
              <a:cs typeface="Calibri"/>
            </a:endParaRPr>
          </a:p>
        </p:txBody>
      </p:sp>
      <p:pic>
        <p:nvPicPr>
          <p:cNvPr id="5" name="Picture 4">
            <a:extLst>
              <a:ext uri="{FF2B5EF4-FFF2-40B4-BE49-F238E27FC236}">
                <a16:creationId xmlns:a16="http://schemas.microsoft.com/office/drawing/2014/main" id="{9B880841-9AFB-2462-C7D4-E62C762F13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799" y="6250417"/>
            <a:ext cx="558219" cy="383556"/>
          </a:xfrm>
          <a:prstGeom prst="rect">
            <a:avLst/>
          </a:prstGeom>
        </p:spPr>
      </p:pic>
      <p:sp>
        <p:nvSpPr>
          <p:cNvPr id="6" name="TextBox 5">
            <a:extLst>
              <a:ext uri="{FF2B5EF4-FFF2-40B4-BE49-F238E27FC236}">
                <a16:creationId xmlns:a16="http://schemas.microsoft.com/office/drawing/2014/main" id="{55187334-BBB6-4F99-E006-65CDE9269B1A}"/>
              </a:ext>
            </a:extLst>
          </p:cNvPr>
          <p:cNvSpPr txBox="1"/>
          <p:nvPr/>
        </p:nvSpPr>
        <p:spPr>
          <a:xfrm>
            <a:off x="1133855" y="6319085"/>
            <a:ext cx="2481957" cy="246221"/>
          </a:xfrm>
          <a:prstGeom prst="rect">
            <a:avLst/>
          </a:prstGeom>
          <a:noFill/>
        </p:spPr>
        <p:txBody>
          <a:bodyPr wrap="square" rtlCol="0">
            <a:spAutoFit/>
          </a:bodyPr>
          <a:lstStyle/>
          <a:p>
            <a:r>
              <a:rPr lang="en-US" sz="1000" spc="300">
                <a:solidFill>
                  <a:srgbClr val="0086CD"/>
                </a:solidFill>
                <a:latin typeface="Montserrat" panose="00000500000000000000" pitchFamily="50" charset="0"/>
                <a:cs typeface="Arial" panose="020B0604020202020204" pitchFamily="34" charset="0"/>
              </a:rPr>
              <a:t>HPMLEADERSHIP.COM</a:t>
            </a:r>
          </a:p>
        </p:txBody>
      </p:sp>
      <p:cxnSp>
        <p:nvCxnSpPr>
          <p:cNvPr id="7" name="Straight Connector 6">
            <a:extLst>
              <a:ext uri="{FF2B5EF4-FFF2-40B4-BE49-F238E27FC236}">
                <a16:creationId xmlns:a16="http://schemas.microsoft.com/office/drawing/2014/main" id="{7763E7B4-B79F-BEE5-FCA7-236A8CFC1AFD}"/>
              </a:ext>
            </a:extLst>
          </p:cNvPr>
          <p:cNvCxnSpPr>
            <a:cxnSpLocks/>
            <a:stCxn id="6" idx="3"/>
          </p:cNvCxnSpPr>
          <p:nvPr/>
        </p:nvCxnSpPr>
        <p:spPr>
          <a:xfrm>
            <a:off x="3615812" y="6442196"/>
            <a:ext cx="8576188" cy="0"/>
          </a:xfrm>
          <a:prstGeom prst="line">
            <a:avLst/>
          </a:prstGeom>
          <a:ln w="25400">
            <a:solidFill>
              <a:srgbClr val="F58220"/>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FA0D2783-F390-B6B9-7CD8-93BCC1CA9DBD}"/>
              </a:ext>
            </a:extLst>
          </p:cNvPr>
          <p:cNvPicPr>
            <a:picLocks noChangeAspect="1"/>
          </p:cNvPicPr>
          <p:nvPr/>
        </p:nvPicPr>
        <p:blipFill>
          <a:blip r:embed="rId3"/>
          <a:stretch>
            <a:fillRect/>
          </a:stretch>
        </p:blipFill>
        <p:spPr>
          <a:xfrm>
            <a:off x="290122" y="972010"/>
            <a:ext cx="8576187" cy="5039902"/>
          </a:xfrm>
          <a:prstGeom prst="rect">
            <a:avLst/>
          </a:prstGeom>
          <a:ln w="19050">
            <a:solidFill>
              <a:schemeClr val="tx1"/>
            </a:solidFill>
          </a:ln>
        </p:spPr>
      </p:pic>
      <p:sp>
        <p:nvSpPr>
          <p:cNvPr id="2" name="TextBox 1">
            <a:extLst>
              <a:ext uri="{FF2B5EF4-FFF2-40B4-BE49-F238E27FC236}">
                <a16:creationId xmlns:a16="http://schemas.microsoft.com/office/drawing/2014/main" id="{EFCD5E9F-1759-9B23-D430-38609B0E3D8B}"/>
              </a:ext>
            </a:extLst>
          </p:cNvPr>
          <p:cNvSpPr txBox="1"/>
          <p:nvPr/>
        </p:nvSpPr>
        <p:spPr>
          <a:xfrm>
            <a:off x="9042400" y="1122680"/>
            <a:ext cx="2900680" cy="4524315"/>
          </a:xfrm>
          <a:prstGeom prst="rect">
            <a:avLst/>
          </a:prstGeom>
          <a:noFill/>
        </p:spPr>
        <p:txBody>
          <a:bodyPr wrap="square" rtlCol="0">
            <a:spAutoFit/>
          </a:bodyPr>
          <a:lstStyle/>
          <a:p>
            <a:pPr marL="285750" indent="-285750">
              <a:buFont typeface="Arial" panose="020B0604020202020204" pitchFamily="34" charset="0"/>
              <a:buChar char="•"/>
            </a:pPr>
            <a:r>
              <a:rPr lang="en-US">
                <a:latin typeface="Montserrat" pitchFamily="2" charset="0"/>
              </a:rPr>
              <a:t>Bibb County spends slightly more per student than average compared to peer systems across the state.</a:t>
            </a:r>
            <a:br>
              <a:rPr lang="en-US">
                <a:latin typeface="Montserrat" pitchFamily="2" charset="0"/>
              </a:rPr>
            </a:br>
            <a:endParaRPr lang="en-US">
              <a:latin typeface="Montserrat" pitchFamily="2" charset="0"/>
            </a:endParaRPr>
          </a:p>
          <a:p>
            <a:pPr marL="285750" indent="-285750">
              <a:buFont typeface="Arial" panose="020B0604020202020204" pitchFamily="34" charset="0"/>
              <a:buChar char="•"/>
            </a:pPr>
            <a:r>
              <a:rPr lang="en-US">
                <a:latin typeface="Montserrat" pitchFamily="2" charset="0"/>
              </a:rPr>
              <a:t>Dougherty County (Albany) spends consistently more per student.</a:t>
            </a:r>
          </a:p>
          <a:p>
            <a:endParaRPr lang="en-US">
              <a:latin typeface="Montserrat" pitchFamily="2" charset="0"/>
            </a:endParaRPr>
          </a:p>
          <a:p>
            <a:pPr marL="285750" indent="-285750">
              <a:buFont typeface="Arial" panose="020B0604020202020204" pitchFamily="34" charset="0"/>
              <a:buChar char="•"/>
            </a:pPr>
            <a:r>
              <a:rPr lang="en-US">
                <a:latin typeface="Montserrat" pitchFamily="2" charset="0"/>
              </a:rPr>
              <a:t>Carroll County (Carrollton) spends consistently less per student.</a:t>
            </a:r>
          </a:p>
        </p:txBody>
      </p:sp>
      <p:sp>
        <p:nvSpPr>
          <p:cNvPr id="11" name="TextBox 10">
            <a:extLst>
              <a:ext uri="{FF2B5EF4-FFF2-40B4-BE49-F238E27FC236}">
                <a16:creationId xmlns:a16="http://schemas.microsoft.com/office/drawing/2014/main" id="{D22336D4-1797-7891-FFF0-1D14AA944097}"/>
              </a:ext>
            </a:extLst>
          </p:cNvPr>
          <p:cNvSpPr txBox="1"/>
          <p:nvPr/>
        </p:nvSpPr>
        <p:spPr>
          <a:xfrm>
            <a:off x="6922008" y="6072863"/>
            <a:ext cx="2642616" cy="307777"/>
          </a:xfrm>
          <a:prstGeom prst="rect">
            <a:avLst/>
          </a:prstGeom>
          <a:noFill/>
        </p:spPr>
        <p:txBody>
          <a:bodyPr wrap="square" rtlCol="0">
            <a:spAutoFit/>
          </a:bodyPr>
          <a:lstStyle/>
          <a:p>
            <a:r>
              <a:rPr lang="en-US" sz="1400">
                <a:latin typeface="Montserrat" pitchFamily="2" charset="0"/>
              </a:rPr>
              <a:t>Source: Georgia DoE</a:t>
            </a:r>
          </a:p>
        </p:txBody>
      </p:sp>
      <p:sp>
        <p:nvSpPr>
          <p:cNvPr id="3" name="Slide Number Placeholder 2">
            <a:extLst>
              <a:ext uri="{FF2B5EF4-FFF2-40B4-BE49-F238E27FC236}">
                <a16:creationId xmlns:a16="http://schemas.microsoft.com/office/drawing/2014/main" id="{8558B6B4-6748-3638-7037-3D2DA2EE5D82}"/>
              </a:ext>
            </a:extLst>
          </p:cNvPr>
          <p:cNvSpPr>
            <a:spLocks noGrp="1"/>
          </p:cNvSpPr>
          <p:nvPr>
            <p:ph type="sldNum" sz="quarter" idx="12"/>
          </p:nvPr>
        </p:nvSpPr>
        <p:spPr/>
        <p:txBody>
          <a:bodyPr/>
          <a:lstStyle/>
          <a:p>
            <a:fld id="{34BBD38D-6FAE-4556-B07B-F27BFDAF3ED8}" type="slidenum">
              <a:rPr lang="en-US" smtClean="0"/>
              <a:t>8</a:t>
            </a:fld>
            <a:endParaRPr lang="en-US"/>
          </a:p>
        </p:txBody>
      </p:sp>
    </p:spTree>
    <p:extLst>
      <p:ext uri="{BB962C8B-B14F-4D97-AF65-F5344CB8AC3E}">
        <p14:creationId xmlns:p14="http://schemas.microsoft.com/office/powerpoint/2010/main" val="35540404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409BAC-E68F-739F-920A-2B8ECCE8DE1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B20E32B-EC2A-39E2-8BB0-9566CBF6E743}"/>
              </a:ext>
            </a:extLst>
          </p:cNvPr>
          <p:cNvSpPr txBox="1"/>
          <p:nvPr/>
        </p:nvSpPr>
        <p:spPr>
          <a:xfrm>
            <a:off x="290123" y="162280"/>
            <a:ext cx="11611753" cy="707886"/>
          </a:xfrm>
          <a:prstGeom prst="rect">
            <a:avLst/>
          </a:prstGeom>
          <a:noFill/>
        </p:spPr>
        <p:txBody>
          <a:bodyPr wrap="square" lIns="91440" tIns="45720" rIns="91440" bIns="45720" rtlCol="0" anchor="t">
            <a:spAutoFit/>
          </a:bodyPr>
          <a:lstStyle/>
          <a:p>
            <a:r>
              <a:rPr lang="en-US" sz="4000" b="1">
                <a:solidFill>
                  <a:srgbClr val="199BD7"/>
                </a:solidFill>
                <a:latin typeface="Arial Nova" panose="020B0504020202020204" pitchFamily="34" charset="0"/>
                <a:cs typeface="Arial"/>
              </a:rPr>
              <a:t>COST PER STUDENT</a:t>
            </a:r>
            <a:endParaRPr lang="en-US" sz="4000" b="1">
              <a:solidFill>
                <a:srgbClr val="199BD7"/>
              </a:solidFill>
              <a:latin typeface="Arial Nova" panose="020B0504020202020204" pitchFamily="34" charset="0"/>
              <a:cs typeface="Calibri"/>
            </a:endParaRPr>
          </a:p>
        </p:txBody>
      </p:sp>
      <p:pic>
        <p:nvPicPr>
          <p:cNvPr id="5" name="Picture 4">
            <a:extLst>
              <a:ext uri="{FF2B5EF4-FFF2-40B4-BE49-F238E27FC236}">
                <a16:creationId xmlns:a16="http://schemas.microsoft.com/office/drawing/2014/main" id="{F0C96235-AB58-9373-E8EE-75B2D22AF4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799" y="6250417"/>
            <a:ext cx="558219" cy="383556"/>
          </a:xfrm>
          <a:prstGeom prst="rect">
            <a:avLst/>
          </a:prstGeom>
        </p:spPr>
      </p:pic>
      <p:sp>
        <p:nvSpPr>
          <p:cNvPr id="6" name="TextBox 5">
            <a:extLst>
              <a:ext uri="{FF2B5EF4-FFF2-40B4-BE49-F238E27FC236}">
                <a16:creationId xmlns:a16="http://schemas.microsoft.com/office/drawing/2014/main" id="{9DF7AE02-00BB-97F6-5DB6-EDFA1898998B}"/>
              </a:ext>
            </a:extLst>
          </p:cNvPr>
          <p:cNvSpPr txBox="1"/>
          <p:nvPr/>
        </p:nvSpPr>
        <p:spPr>
          <a:xfrm>
            <a:off x="1133855" y="6319085"/>
            <a:ext cx="2481957" cy="246221"/>
          </a:xfrm>
          <a:prstGeom prst="rect">
            <a:avLst/>
          </a:prstGeom>
          <a:noFill/>
        </p:spPr>
        <p:txBody>
          <a:bodyPr wrap="square" rtlCol="0">
            <a:spAutoFit/>
          </a:bodyPr>
          <a:lstStyle/>
          <a:p>
            <a:r>
              <a:rPr lang="en-US" sz="1000" spc="300">
                <a:solidFill>
                  <a:srgbClr val="0086CD"/>
                </a:solidFill>
                <a:latin typeface="Montserrat" panose="00000500000000000000" pitchFamily="50" charset="0"/>
                <a:cs typeface="Arial" panose="020B0604020202020204" pitchFamily="34" charset="0"/>
              </a:rPr>
              <a:t>HPMLEADERSHIP.COM</a:t>
            </a:r>
          </a:p>
        </p:txBody>
      </p:sp>
      <p:cxnSp>
        <p:nvCxnSpPr>
          <p:cNvPr id="7" name="Straight Connector 6">
            <a:extLst>
              <a:ext uri="{FF2B5EF4-FFF2-40B4-BE49-F238E27FC236}">
                <a16:creationId xmlns:a16="http://schemas.microsoft.com/office/drawing/2014/main" id="{0FD5EB83-C2F7-66F6-F86D-74EEB5DA9E6F}"/>
              </a:ext>
            </a:extLst>
          </p:cNvPr>
          <p:cNvCxnSpPr>
            <a:cxnSpLocks/>
            <a:stCxn id="6" idx="3"/>
          </p:cNvCxnSpPr>
          <p:nvPr/>
        </p:nvCxnSpPr>
        <p:spPr>
          <a:xfrm>
            <a:off x="3615812" y="6442196"/>
            <a:ext cx="8576188" cy="0"/>
          </a:xfrm>
          <a:prstGeom prst="line">
            <a:avLst/>
          </a:prstGeom>
          <a:ln w="25400">
            <a:solidFill>
              <a:srgbClr val="F58220"/>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5394BFC7-CADB-339B-7879-E3E9AEA61DAF}"/>
              </a:ext>
            </a:extLst>
          </p:cNvPr>
          <p:cNvSpPr txBox="1"/>
          <p:nvPr/>
        </p:nvSpPr>
        <p:spPr>
          <a:xfrm>
            <a:off x="8823960" y="1122680"/>
            <a:ext cx="3119120" cy="2862322"/>
          </a:xfrm>
          <a:prstGeom prst="rect">
            <a:avLst/>
          </a:prstGeom>
          <a:noFill/>
        </p:spPr>
        <p:txBody>
          <a:bodyPr wrap="square" rtlCol="0">
            <a:spAutoFit/>
          </a:bodyPr>
          <a:lstStyle/>
          <a:p>
            <a:pPr marL="285750" indent="-285750">
              <a:buFont typeface="Arial" panose="020B0604020202020204" pitchFamily="34" charset="0"/>
              <a:buChar char="•"/>
            </a:pPr>
            <a:r>
              <a:rPr lang="en-US">
                <a:latin typeface="Montserrat" pitchFamily="2" charset="0"/>
              </a:rPr>
              <a:t>There is a correlation between decreasing cost per student and increasing enrollment sizes. </a:t>
            </a:r>
            <a:br>
              <a:rPr lang="en-US">
                <a:latin typeface="Montserrat" pitchFamily="2" charset="0"/>
              </a:rPr>
            </a:br>
            <a:r>
              <a:rPr lang="en-US">
                <a:latin typeface="Montserrat" pitchFamily="2" charset="0"/>
              </a:rPr>
              <a:t> </a:t>
            </a:r>
          </a:p>
          <a:p>
            <a:pPr marL="285750" indent="-285750">
              <a:buFont typeface="Arial" panose="020B0604020202020204" pitchFamily="34" charset="0"/>
              <a:buChar char="•"/>
            </a:pPr>
            <a:r>
              <a:rPr lang="en-US">
                <a:latin typeface="Montserrat" pitchFamily="2" charset="0"/>
              </a:rPr>
              <a:t>If enrollment is above 550, cost per student is typically below $15,000 per year.</a:t>
            </a:r>
          </a:p>
        </p:txBody>
      </p:sp>
      <p:pic>
        <p:nvPicPr>
          <p:cNvPr id="12" name="Picture 11">
            <a:extLst>
              <a:ext uri="{FF2B5EF4-FFF2-40B4-BE49-F238E27FC236}">
                <a16:creationId xmlns:a16="http://schemas.microsoft.com/office/drawing/2014/main" id="{E3345B0B-1143-EE6E-B7BA-211E6E4F3F79}"/>
              </a:ext>
            </a:extLst>
          </p:cNvPr>
          <p:cNvPicPr>
            <a:picLocks noChangeAspect="1"/>
          </p:cNvPicPr>
          <p:nvPr/>
        </p:nvPicPr>
        <p:blipFill>
          <a:blip r:embed="rId3"/>
          <a:stretch>
            <a:fillRect/>
          </a:stretch>
        </p:blipFill>
        <p:spPr>
          <a:xfrm>
            <a:off x="248920" y="1122680"/>
            <a:ext cx="8337296" cy="4885980"/>
          </a:xfrm>
          <a:prstGeom prst="rect">
            <a:avLst/>
          </a:prstGeom>
          <a:ln w="19050">
            <a:solidFill>
              <a:schemeClr val="tx1"/>
            </a:solidFill>
          </a:ln>
        </p:spPr>
      </p:pic>
      <p:sp>
        <p:nvSpPr>
          <p:cNvPr id="13" name="TextBox 12">
            <a:extLst>
              <a:ext uri="{FF2B5EF4-FFF2-40B4-BE49-F238E27FC236}">
                <a16:creationId xmlns:a16="http://schemas.microsoft.com/office/drawing/2014/main" id="{49FAAAB4-3FBB-C028-1CCD-132B8CFF8A8A}"/>
              </a:ext>
            </a:extLst>
          </p:cNvPr>
          <p:cNvSpPr txBox="1"/>
          <p:nvPr/>
        </p:nvSpPr>
        <p:spPr>
          <a:xfrm>
            <a:off x="6720840" y="6096528"/>
            <a:ext cx="2642616" cy="307777"/>
          </a:xfrm>
          <a:prstGeom prst="rect">
            <a:avLst/>
          </a:prstGeom>
          <a:noFill/>
        </p:spPr>
        <p:txBody>
          <a:bodyPr wrap="square" rtlCol="0">
            <a:spAutoFit/>
          </a:bodyPr>
          <a:lstStyle/>
          <a:p>
            <a:r>
              <a:rPr lang="en-US" sz="1400">
                <a:latin typeface="Montserrat" pitchFamily="2" charset="0"/>
              </a:rPr>
              <a:t>Source: Georgia DoE</a:t>
            </a:r>
          </a:p>
        </p:txBody>
      </p:sp>
      <p:sp>
        <p:nvSpPr>
          <p:cNvPr id="2" name="Slide Number Placeholder 1">
            <a:extLst>
              <a:ext uri="{FF2B5EF4-FFF2-40B4-BE49-F238E27FC236}">
                <a16:creationId xmlns:a16="http://schemas.microsoft.com/office/drawing/2014/main" id="{5B64324E-B601-149B-54F5-9968030F71E6}"/>
              </a:ext>
            </a:extLst>
          </p:cNvPr>
          <p:cNvSpPr>
            <a:spLocks noGrp="1"/>
          </p:cNvSpPr>
          <p:nvPr>
            <p:ph type="sldNum" sz="quarter" idx="12"/>
          </p:nvPr>
        </p:nvSpPr>
        <p:spPr/>
        <p:txBody>
          <a:bodyPr/>
          <a:lstStyle/>
          <a:p>
            <a:fld id="{34BBD38D-6FAE-4556-B07B-F27BFDAF3ED8}" type="slidenum">
              <a:rPr lang="en-US" smtClean="0"/>
              <a:t>9</a:t>
            </a:fld>
            <a:endParaRPr lang="en-US"/>
          </a:p>
        </p:txBody>
      </p:sp>
    </p:spTree>
    <p:extLst>
      <p:ext uri="{BB962C8B-B14F-4D97-AF65-F5344CB8AC3E}">
        <p14:creationId xmlns:p14="http://schemas.microsoft.com/office/powerpoint/2010/main" val="138626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7699262d-0063-4c5d-bda9-a561a2cb10df" xsi:nil="true"/>
    <lcf76f155ced4ddcb4097134ff3c332f xmlns="d6333f10-e124-4d8a-88c6-276550c4320e">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FEE234FFCD4194F9F0CC59363308904" ma:contentTypeVersion="19" ma:contentTypeDescription="Create a new document." ma:contentTypeScope="" ma:versionID="bd4305d3a255497da245a2c1fbffbb26">
  <xsd:schema xmlns:xsd="http://www.w3.org/2001/XMLSchema" xmlns:xs="http://www.w3.org/2001/XMLSchema" xmlns:p="http://schemas.microsoft.com/office/2006/metadata/properties" xmlns:ns2="d6333f10-e124-4d8a-88c6-276550c4320e" xmlns:ns3="7699262d-0063-4c5d-bda9-a561a2cb10df" targetNamespace="http://schemas.microsoft.com/office/2006/metadata/properties" ma:root="true" ma:fieldsID="c8f93732df90a615c3e5503683144c84" ns2:_="" ns3:_="">
    <xsd:import namespace="d6333f10-e124-4d8a-88c6-276550c4320e"/>
    <xsd:import namespace="7699262d-0063-4c5d-bda9-a561a2cb10d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DateTaken" minOccurs="0"/>
                <xsd:element ref="ns2:MediaServiceLocation" minOccurs="0"/>
                <xsd:element ref="ns2:MediaLengthInSecond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6333f10-e124-4d8a-88c6-276550c4320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91c4e30d-27ba-4809-8d28-df5c7ac62e4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DateTaken" ma:index="22" nillable="true" ma:displayName="MediaServiceDateTaken" ma:hidden="true" ma:indexed="true" ma:internalName="MediaServiceDateTaken" ma:readOnly="true">
      <xsd:simpleType>
        <xsd:restriction base="dms:Text"/>
      </xsd:simpleType>
    </xsd:element>
    <xsd:element name="MediaServiceLocation" ma:index="23" nillable="true" ma:displayName="Location" ma:indexed="true" ma:internalName="MediaServiceLocation" ma:readOnly="true">
      <xsd:simpleType>
        <xsd:restriction base="dms:Text"/>
      </xsd:simpleType>
    </xsd:element>
    <xsd:element name="MediaLengthInSeconds" ma:index="24" nillable="true" ma:displayName="MediaLengthInSeconds" ma:hidden="true" ma:internalName="MediaLengthInSeconds" ma:readOnly="true">
      <xsd:simpleType>
        <xsd:restriction base="dms:Unknown"/>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699262d-0063-4c5d-bda9-a561a2cb10df"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07d98da0-9f5b-4f45-94f4-9f27f26799d7}" ma:internalName="TaxCatchAll" ma:showField="CatchAllData" ma:web="7699262d-0063-4c5d-bda9-a561a2cb10d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3575141-25D1-4BF7-B0FE-F37D73438A61}">
  <ds:schemaRefs>
    <ds:schemaRef ds:uri="http://schemas.microsoft.com/sharepoint/v3/contenttype/forms"/>
  </ds:schemaRefs>
</ds:datastoreItem>
</file>

<file path=customXml/itemProps2.xml><?xml version="1.0" encoding="utf-8"?>
<ds:datastoreItem xmlns:ds="http://schemas.openxmlformats.org/officeDocument/2006/customXml" ds:itemID="{42CB97A8-5F78-494F-94EC-85799DB5BA87}">
  <ds:schemaRefs>
    <ds:schemaRef ds:uri="7699262d-0063-4c5d-bda9-a561a2cb10df"/>
    <ds:schemaRef ds:uri="d6333f10-e124-4d8a-88c6-276550c4320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7CF35FC0-98A5-4D49-8295-00690AFF8EE3}">
  <ds:schemaRefs>
    <ds:schemaRef ds:uri="7699262d-0063-4c5d-bda9-a561a2cb10df"/>
    <ds:schemaRef ds:uri="d6333f10-e124-4d8a-88c6-276550c4320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6c9b00f9-f2f1-4c34-9e49-5fd69d95cefb}" enabled="0" method="" siteId="{6c9b00f9-f2f1-4c34-9e49-5fd69d95cefb}" removed="1"/>
</clbl:labelList>
</file>

<file path=docProps/app.xml><?xml version="1.0" encoding="utf-8"?>
<Properties xmlns="http://schemas.openxmlformats.org/officeDocument/2006/extended-properties" xmlns:vt="http://schemas.openxmlformats.org/officeDocument/2006/docPropsVTypes">
  <TotalTime>12</TotalTime>
  <Words>2172</Words>
  <Application>Microsoft Office PowerPoint</Application>
  <PresentationFormat>Widescreen</PresentationFormat>
  <Paragraphs>343</Paragraphs>
  <Slides>33</Slides>
  <Notes>6</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33</vt:i4>
      </vt:variant>
    </vt:vector>
  </HeadingPairs>
  <TitlesOfParts>
    <vt:vector size="45" baseType="lpstr">
      <vt:lpstr>Aptos</vt:lpstr>
      <vt:lpstr>Aptos Display</vt:lpstr>
      <vt:lpstr>Arial</vt:lpstr>
      <vt:lpstr>Arial Nova</vt:lpstr>
      <vt:lpstr>Arial Nova Light</vt:lpstr>
      <vt:lpstr>Calibri</vt:lpstr>
      <vt:lpstr>Calibri Light</vt:lpstr>
      <vt:lpstr>Montserrat</vt:lpstr>
      <vt:lpstr>Segoe UI</vt:lpstr>
      <vt:lpstr>Wingdings</vt:lpstr>
      <vt:lpstr>Office Theme</vt:lpstr>
      <vt:lpstr>1_Office Theme</vt:lpstr>
      <vt:lpstr>School Consolidations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Consolidation Options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Tracy Richter</dc:creator>
  <cp:lastModifiedBy>Sims, Dan</cp:lastModifiedBy>
  <cp:revision>149</cp:revision>
  <dcterms:created xsi:type="dcterms:W3CDTF">2024-01-08T20:51:02Z</dcterms:created>
  <dcterms:modified xsi:type="dcterms:W3CDTF">2026-08-07T19:42:18Z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0x010100CFEE234FFCD4194F9F0CC59363308904</vt:lpwstr>
  </property>
  <property fmtid="{D5CDD505-2E9C-101B-9397-08002B2CF9AE}" pid="3" name="MediaServiceImageTags">
    <vt:lpwstr/>
  </property>
</Properties>
</file>