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heme/themeOverride1.xml" ContentType="application/vnd.openxmlformats-officedocument.themeOverride+xml"/>
  <Override PartName="/ppt/notesSlides/notesSlide14.xml" ContentType="application/vnd.openxmlformats-officedocument.presentationml.notesSlide+xml"/>
  <Override PartName="/ppt/theme/themeOverride2.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heme/themeOverride3.xml" ContentType="application/vnd.openxmlformats-officedocument.themeOverride+xml"/>
  <Override PartName="/ppt/notesSlides/notesSlide22.xml" ContentType="application/vnd.openxmlformats-officedocument.presentationml.notesSlide+xml"/>
  <Override PartName="/ppt/theme/themeOverride4.xml" ContentType="application/vnd.openxmlformats-officedocument.themeOverr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Lst>
  <p:notesMasterIdLst>
    <p:notesMasterId r:id="rId38"/>
  </p:notesMasterIdLst>
  <p:sldIdLst>
    <p:sldId id="292" r:id="rId6"/>
    <p:sldId id="298" r:id="rId7"/>
    <p:sldId id="297" r:id="rId8"/>
    <p:sldId id="300" r:id="rId9"/>
    <p:sldId id="287" r:id="rId10"/>
    <p:sldId id="395" r:id="rId11"/>
    <p:sldId id="377" r:id="rId12"/>
    <p:sldId id="378" r:id="rId13"/>
    <p:sldId id="379" r:id="rId14"/>
    <p:sldId id="389" r:id="rId15"/>
    <p:sldId id="380" r:id="rId16"/>
    <p:sldId id="3592" r:id="rId17"/>
    <p:sldId id="382" r:id="rId18"/>
    <p:sldId id="396" r:id="rId19"/>
    <p:sldId id="397" r:id="rId20"/>
    <p:sldId id="398" r:id="rId21"/>
    <p:sldId id="3282" r:id="rId22"/>
    <p:sldId id="3578" r:id="rId23"/>
    <p:sldId id="3580" r:id="rId24"/>
    <p:sldId id="3590" r:id="rId25"/>
    <p:sldId id="3581" r:id="rId26"/>
    <p:sldId id="3582" r:id="rId27"/>
    <p:sldId id="3585" r:id="rId28"/>
    <p:sldId id="3583" r:id="rId29"/>
    <p:sldId id="3584" r:id="rId30"/>
    <p:sldId id="3586" r:id="rId31"/>
    <p:sldId id="3591" r:id="rId32"/>
    <p:sldId id="3588" r:id="rId33"/>
    <p:sldId id="3244" r:id="rId34"/>
    <p:sldId id="3573" r:id="rId35"/>
    <p:sldId id="295" r:id="rId36"/>
    <p:sldId id="279" r:id="rId37"/>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94083E8-3FF3-F600-F4FC-CE213499BD59}" name="Lovett, Katika" initials="LK" userId="S::KATIKA.LOVETT@bcsdk12.net::f620913a-5078-4dd7-98e1-52578688196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7DA836"/>
    <a:srgbClr val="FFC700"/>
    <a:srgbClr val="FFC305"/>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6/11/relationships/changesInfo" Target="changesInfos/changesInfo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ush, Eric" userId="7d1af326-05d0-4d04-b9e1-d6f5d2871dff" providerId="ADAL" clId="{9BC0625C-B662-4519-B909-E074C0453417}"/>
    <pc:docChg chg="custSel addSld modSld">
      <pc:chgData name="Bush, Eric" userId="7d1af326-05d0-4d04-b9e1-d6f5d2871dff" providerId="ADAL" clId="{9BC0625C-B662-4519-B909-E074C0453417}" dt="2026-08-19T18:40:59.271" v="1976" actId="1076"/>
      <pc:docMkLst>
        <pc:docMk/>
      </pc:docMkLst>
      <pc:sldChg chg="modSp mod">
        <pc:chgData name="Bush, Eric" userId="7d1af326-05d0-4d04-b9e1-d6f5d2871dff" providerId="ADAL" clId="{9BC0625C-B662-4519-B909-E074C0453417}" dt="2026-08-12T16:20:07.774" v="441" actId="20577"/>
        <pc:sldMkLst>
          <pc:docMk/>
          <pc:sldMk cId="2700827501" sldId="287"/>
        </pc:sldMkLst>
        <pc:spChg chg="mod">
          <ac:chgData name="Bush, Eric" userId="7d1af326-05d0-4d04-b9e1-d6f5d2871dff" providerId="ADAL" clId="{9BC0625C-B662-4519-B909-E074C0453417}" dt="2026-08-12T16:20:07.774" v="441" actId="20577"/>
          <ac:spMkLst>
            <pc:docMk/>
            <pc:sldMk cId="2700827501" sldId="287"/>
            <ac:spMk id="3" creationId="{54145A6C-CB48-C89C-3D8A-4CE1FC0E317F}"/>
          </ac:spMkLst>
        </pc:spChg>
      </pc:sldChg>
      <pc:sldChg chg="modSp mod">
        <pc:chgData name="Bush, Eric" userId="7d1af326-05d0-4d04-b9e1-d6f5d2871dff" providerId="ADAL" clId="{9BC0625C-B662-4519-B909-E074C0453417}" dt="2026-08-18T02:36:03.431" v="1804" actId="20577"/>
        <pc:sldMkLst>
          <pc:docMk/>
          <pc:sldMk cId="2554398938" sldId="292"/>
        </pc:sldMkLst>
        <pc:spChg chg="mod">
          <ac:chgData name="Bush, Eric" userId="7d1af326-05d0-4d04-b9e1-d6f5d2871dff" providerId="ADAL" clId="{9BC0625C-B662-4519-B909-E074C0453417}" dt="2026-08-18T02:36:03.431" v="1804" actId="20577"/>
          <ac:spMkLst>
            <pc:docMk/>
            <pc:sldMk cId="2554398938" sldId="292"/>
            <ac:spMk id="5" creationId="{EF4D4CC4-05C4-2D82-C2B7-CB8680E70154}"/>
          </ac:spMkLst>
        </pc:spChg>
        <pc:spChg chg="mod">
          <ac:chgData name="Bush, Eric" userId="7d1af326-05d0-4d04-b9e1-d6f5d2871dff" providerId="ADAL" clId="{9BC0625C-B662-4519-B909-E074C0453417}" dt="2026-08-14T22:32:43.204" v="1788" actId="20577"/>
          <ac:spMkLst>
            <pc:docMk/>
            <pc:sldMk cId="2554398938" sldId="292"/>
            <ac:spMk id="7" creationId="{93FBA676-AED3-5BE3-8DCA-C7D33605989E}"/>
          </ac:spMkLst>
        </pc:spChg>
      </pc:sldChg>
      <pc:sldChg chg="modSp mod">
        <pc:chgData name="Bush, Eric" userId="7d1af326-05d0-4d04-b9e1-d6f5d2871dff" providerId="ADAL" clId="{9BC0625C-B662-4519-B909-E074C0453417}" dt="2026-08-14T22:35:49.956" v="1790"/>
        <pc:sldMkLst>
          <pc:docMk/>
          <pc:sldMk cId="2504152352" sldId="377"/>
        </pc:sldMkLst>
        <pc:graphicFrameChg chg="mod modGraphic">
          <ac:chgData name="Bush, Eric" userId="7d1af326-05d0-4d04-b9e1-d6f5d2871dff" providerId="ADAL" clId="{9BC0625C-B662-4519-B909-E074C0453417}" dt="2026-08-14T22:35:49.956" v="1790"/>
          <ac:graphicFrameMkLst>
            <pc:docMk/>
            <pc:sldMk cId="2504152352" sldId="377"/>
            <ac:graphicFrameMk id="18" creationId="{2A7BF08A-83CC-324B-BE5A-42F583F68577}"/>
          </ac:graphicFrameMkLst>
        </pc:graphicFrameChg>
      </pc:sldChg>
      <pc:sldChg chg="addSp delSp modSp mod">
        <pc:chgData name="Bush, Eric" userId="7d1af326-05d0-4d04-b9e1-d6f5d2871dff" providerId="ADAL" clId="{9BC0625C-B662-4519-B909-E074C0453417}" dt="2026-08-14T19:34:11.285" v="479" actId="14100"/>
        <pc:sldMkLst>
          <pc:docMk/>
          <pc:sldMk cId="4193250547" sldId="378"/>
        </pc:sldMkLst>
        <pc:picChg chg="add mod">
          <ac:chgData name="Bush, Eric" userId="7d1af326-05d0-4d04-b9e1-d6f5d2871dff" providerId="ADAL" clId="{9BC0625C-B662-4519-B909-E074C0453417}" dt="2026-08-14T19:34:11.285" v="479" actId="14100"/>
          <ac:picMkLst>
            <pc:docMk/>
            <pc:sldMk cId="4193250547" sldId="378"/>
            <ac:picMk id="8" creationId="{0E1EAF24-F92C-A7CD-6B6C-FFA0A32DCA14}"/>
          </ac:picMkLst>
        </pc:picChg>
      </pc:sldChg>
      <pc:sldChg chg="addSp delSp modSp mod">
        <pc:chgData name="Bush, Eric" userId="7d1af326-05d0-4d04-b9e1-d6f5d2871dff" providerId="ADAL" clId="{9BC0625C-B662-4519-B909-E074C0453417}" dt="2026-08-13T18:55:55.503" v="473" actId="1076"/>
        <pc:sldMkLst>
          <pc:docMk/>
          <pc:sldMk cId="3423759014" sldId="379"/>
        </pc:sldMkLst>
        <pc:picChg chg="add mod">
          <ac:chgData name="Bush, Eric" userId="7d1af326-05d0-4d04-b9e1-d6f5d2871dff" providerId="ADAL" clId="{9BC0625C-B662-4519-B909-E074C0453417}" dt="2026-08-13T18:55:55.503" v="473" actId="1076"/>
          <ac:picMkLst>
            <pc:docMk/>
            <pc:sldMk cId="3423759014" sldId="379"/>
            <ac:picMk id="7" creationId="{4E941637-02B7-89FA-1E96-4A32BAE16DA9}"/>
          </ac:picMkLst>
        </pc:picChg>
      </pc:sldChg>
      <pc:sldChg chg="addSp delSp modSp mod">
        <pc:chgData name="Bush, Eric" userId="7d1af326-05d0-4d04-b9e1-d6f5d2871dff" providerId="ADAL" clId="{9BC0625C-B662-4519-B909-E074C0453417}" dt="2026-08-14T22:15:48.992" v="858" actId="1076"/>
        <pc:sldMkLst>
          <pc:docMk/>
          <pc:sldMk cId="2898049671" sldId="382"/>
        </pc:sldMkLst>
        <pc:picChg chg="add mod">
          <ac:chgData name="Bush, Eric" userId="7d1af326-05d0-4d04-b9e1-d6f5d2871dff" providerId="ADAL" clId="{9BC0625C-B662-4519-B909-E074C0453417}" dt="2026-08-14T22:15:48.992" v="858" actId="1076"/>
          <ac:picMkLst>
            <pc:docMk/>
            <pc:sldMk cId="2898049671" sldId="382"/>
            <ac:picMk id="6" creationId="{D599BA21-0454-9409-D3E4-28011108148C}"/>
          </ac:picMkLst>
        </pc:picChg>
      </pc:sldChg>
      <pc:sldChg chg="addSp delSp modSp mod">
        <pc:chgData name="Bush, Eric" userId="7d1af326-05d0-4d04-b9e1-d6f5d2871dff" providerId="ADAL" clId="{9BC0625C-B662-4519-B909-E074C0453417}" dt="2026-08-14T22:21:28.698" v="1740" actId="1076"/>
        <pc:sldMkLst>
          <pc:docMk/>
          <pc:sldMk cId="4283807665" sldId="389"/>
        </pc:sldMkLst>
        <pc:spChg chg="add mod">
          <ac:chgData name="Bush, Eric" userId="7d1af326-05d0-4d04-b9e1-d6f5d2871dff" providerId="ADAL" clId="{9BC0625C-B662-4519-B909-E074C0453417}" dt="2026-08-14T22:21:28.698" v="1740" actId="1076"/>
          <ac:spMkLst>
            <pc:docMk/>
            <pc:sldMk cId="4283807665" sldId="389"/>
            <ac:spMk id="10" creationId="{7C86243A-51F6-8659-E922-097F2F4E7F7F}"/>
          </ac:spMkLst>
        </pc:spChg>
        <pc:picChg chg="add mod">
          <ac:chgData name="Bush, Eric" userId="7d1af326-05d0-4d04-b9e1-d6f5d2871dff" providerId="ADAL" clId="{9BC0625C-B662-4519-B909-E074C0453417}" dt="2026-08-14T22:19:52.796" v="1502" actId="14100"/>
          <ac:picMkLst>
            <pc:docMk/>
            <pc:sldMk cId="4283807665" sldId="389"/>
            <ac:picMk id="9" creationId="{F0E24110-80CB-4619-69CA-BB0970BAEB87}"/>
          </ac:picMkLst>
        </pc:picChg>
      </pc:sldChg>
      <pc:sldChg chg="modSp mod">
        <pc:chgData name="Bush, Eric" userId="7d1af326-05d0-4d04-b9e1-d6f5d2871dff" providerId="ADAL" clId="{9BC0625C-B662-4519-B909-E074C0453417}" dt="2026-08-14T22:21:51.930" v="1748" actId="20577"/>
        <pc:sldMkLst>
          <pc:docMk/>
          <pc:sldMk cId="1007587669" sldId="395"/>
        </pc:sldMkLst>
        <pc:spChg chg="mod">
          <ac:chgData name="Bush, Eric" userId="7d1af326-05d0-4d04-b9e1-d6f5d2871dff" providerId="ADAL" clId="{9BC0625C-B662-4519-B909-E074C0453417}" dt="2026-08-14T22:21:51.930" v="1748" actId="20577"/>
          <ac:spMkLst>
            <pc:docMk/>
            <pc:sldMk cId="1007587669" sldId="395"/>
            <ac:spMk id="5" creationId="{401FFFE9-FC1D-386B-D4D6-F23989517536}"/>
          </ac:spMkLst>
        </pc:spChg>
      </pc:sldChg>
      <pc:sldChg chg="addSp delSp modSp mod">
        <pc:chgData name="Bush, Eric" userId="7d1af326-05d0-4d04-b9e1-d6f5d2871dff" providerId="ADAL" clId="{9BC0625C-B662-4519-B909-E074C0453417}" dt="2026-08-19T18:40:59.271" v="1976" actId="1076"/>
        <pc:sldMkLst>
          <pc:docMk/>
          <pc:sldMk cId="2403524525" sldId="396"/>
        </pc:sldMkLst>
        <pc:spChg chg="mod">
          <ac:chgData name="Bush, Eric" userId="7d1af326-05d0-4d04-b9e1-d6f5d2871dff" providerId="ADAL" clId="{9BC0625C-B662-4519-B909-E074C0453417}" dt="2026-08-14T22:19:46.127" v="1501" actId="14100"/>
          <ac:spMkLst>
            <pc:docMk/>
            <pc:sldMk cId="2403524525" sldId="396"/>
            <ac:spMk id="8" creationId="{116F83C2-1114-DDCD-C20A-5F54753A8F11}"/>
          </ac:spMkLst>
        </pc:spChg>
        <pc:picChg chg="add del mod">
          <ac:chgData name="Bush, Eric" userId="7d1af326-05d0-4d04-b9e1-d6f5d2871dff" providerId="ADAL" clId="{9BC0625C-B662-4519-B909-E074C0453417}" dt="2026-08-19T18:23:09.489" v="1946" actId="478"/>
          <ac:picMkLst>
            <pc:docMk/>
            <pc:sldMk cId="2403524525" sldId="396"/>
            <ac:picMk id="6" creationId="{E3FF84C0-7D20-D6E5-BB58-CF6DC537E1AC}"/>
          </ac:picMkLst>
        </pc:picChg>
        <pc:picChg chg="add mod">
          <ac:chgData name="Bush, Eric" userId="7d1af326-05d0-4d04-b9e1-d6f5d2871dff" providerId="ADAL" clId="{9BC0625C-B662-4519-B909-E074C0453417}" dt="2026-08-19T18:40:59.271" v="1976" actId="1076"/>
          <ac:picMkLst>
            <pc:docMk/>
            <pc:sldMk cId="2403524525" sldId="396"/>
            <ac:picMk id="7" creationId="{DAE59BF9-71B3-4E24-5BB8-6C502A346931}"/>
          </ac:picMkLst>
        </pc:picChg>
      </pc:sldChg>
      <pc:sldChg chg="modSp mod">
        <pc:chgData name="Bush, Eric" userId="7d1af326-05d0-4d04-b9e1-d6f5d2871dff" providerId="ADAL" clId="{9BC0625C-B662-4519-B909-E074C0453417}" dt="2026-08-14T21:54:52.720" v="615" actId="255"/>
        <pc:sldMkLst>
          <pc:docMk/>
          <pc:sldMk cId="894607252" sldId="397"/>
        </pc:sldMkLst>
        <pc:spChg chg="mod">
          <ac:chgData name="Bush, Eric" userId="7d1af326-05d0-4d04-b9e1-d6f5d2871dff" providerId="ADAL" clId="{9BC0625C-B662-4519-B909-E074C0453417}" dt="2026-08-14T21:54:52.720" v="615" actId="255"/>
          <ac:spMkLst>
            <pc:docMk/>
            <pc:sldMk cId="894607252" sldId="397"/>
            <ac:spMk id="4" creationId="{20B790E6-71F9-3D5B-F3A0-5277F9223F2A}"/>
          </ac:spMkLst>
        </pc:spChg>
      </pc:sldChg>
      <pc:sldChg chg="addSp delSp modSp mod">
        <pc:chgData name="Bush, Eric" userId="7d1af326-05d0-4d04-b9e1-d6f5d2871dff" providerId="ADAL" clId="{9BC0625C-B662-4519-B909-E074C0453417}" dt="2026-08-14T21:54:34.362" v="613" actId="1076"/>
        <pc:sldMkLst>
          <pc:docMk/>
          <pc:sldMk cId="3728279162" sldId="398"/>
        </pc:sldMkLst>
        <pc:picChg chg="add mod">
          <ac:chgData name="Bush, Eric" userId="7d1af326-05d0-4d04-b9e1-d6f5d2871dff" providerId="ADAL" clId="{9BC0625C-B662-4519-B909-E074C0453417}" dt="2026-08-14T21:54:34.362" v="613" actId="1076"/>
          <ac:picMkLst>
            <pc:docMk/>
            <pc:sldMk cId="3728279162" sldId="398"/>
            <ac:picMk id="7" creationId="{C0B0B752-2684-C78B-1233-3BA1DC60C5E6}"/>
          </ac:picMkLst>
        </pc:picChg>
      </pc:sldChg>
      <pc:sldChg chg="addSp delSp modSp mod">
        <pc:chgData name="Bush, Eric" userId="7d1af326-05d0-4d04-b9e1-d6f5d2871dff" providerId="ADAL" clId="{9BC0625C-B662-4519-B909-E074C0453417}" dt="2026-08-19T18:40:33.697" v="1972" actId="14100"/>
        <pc:sldMkLst>
          <pc:docMk/>
          <pc:sldMk cId="849127439" sldId="3282"/>
        </pc:sldMkLst>
        <pc:picChg chg="add del mod">
          <ac:chgData name="Bush, Eric" userId="7d1af326-05d0-4d04-b9e1-d6f5d2871dff" providerId="ADAL" clId="{9BC0625C-B662-4519-B909-E074C0453417}" dt="2026-08-19T18:29:47.045" v="1954" actId="478"/>
          <ac:picMkLst>
            <pc:docMk/>
            <pc:sldMk cId="849127439" sldId="3282"/>
            <ac:picMk id="5" creationId="{5598EBB9-498F-8E88-55FF-A6672895F739}"/>
          </ac:picMkLst>
        </pc:picChg>
        <pc:picChg chg="add del mod">
          <ac:chgData name="Bush, Eric" userId="7d1af326-05d0-4d04-b9e1-d6f5d2871dff" providerId="ADAL" clId="{9BC0625C-B662-4519-B909-E074C0453417}" dt="2026-08-19T18:37:36.580" v="1960" actId="478"/>
          <ac:picMkLst>
            <pc:docMk/>
            <pc:sldMk cId="849127439" sldId="3282"/>
            <ac:picMk id="6" creationId="{E937984E-DEAF-9502-B88E-DEE8D7CACAFC}"/>
          </ac:picMkLst>
        </pc:picChg>
        <pc:picChg chg="add del mod">
          <ac:chgData name="Bush, Eric" userId="7d1af326-05d0-4d04-b9e1-d6f5d2871dff" providerId="ADAL" clId="{9BC0625C-B662-4519-B909-E074C0453417}" dt="2026-08-19T18:39:27.731" v="1965" actId="478"/>
          <ac:picMkLst>
            <pc:docMk/>
            <pc:sldMk cId="849127439" sldId="3282"/>
            <ac:picMk id="8" creationId="{D0A0B5CB-47D0-3B18-E39F-9C83CC94DC9E}"/>
          </ac:picMkLst>
        </pc:picChg>
        <pc:picChg chg="add del mod">
          <ac:chgData name="Bush, Eric" userId="7d1af326-05d0-4d04-b9e1-d6f5d2871dff" providerId="ADAL" clId="{9BC0625C-B662-4519-B909-E074C0453417}" dt="2026-08-19T18:40:27.353" v="1968" actId="478"/>
          <ac:picMkLst>
            <pc:docMk/>
            <pc:sldMk cId="849127439" sldId="3282"/>
            <ac:picMk id="10" creationId="{22C69A6D-898A-EF5A-B3D7-8784CF1B0CE9}"/>
          </ac:picMkLst>
        </pc:picChg>
        <pc:picChg chg="add mod">
          <ac:chgData name="Bush, Eric" userId="7d1af326-05d0-4d04-b9e1-d6f5d2871dff" providerId="ADAL" clId="{9BC0625C-B662-4519-B909-E074C0453417}" dt="2026-08-19T18:40:33.697" v="1972" actId="14100"/>
          <ac:picMkLst>
            <pc:docMk/>
            <pc:sldMk cId="849127439" sldId="3282"/>
            <ac:picMk id="13" creationId="{96F8EF16-A598-052B-B60B-C50CA9EA653F}"/>
          </ac:picMkLst>
        </pc:picChg>
      </pc:sldChg>
      <pc:sldChg chg="addSp delSp modSp mod">
        <pc:chgData name="Bush, Eric" userId="7d1af326-05d0-4d04-b9e1-d6f5d2871dff" providerId="ADAL" clId="{9BC0625C-B662-4519-B909-E074C0453417}" dt="2026-08-17T12:29:17.544" v="1798" actId="14100"/>
        <pc:sldMkLst>
          <pc:docMk/>
          <pc:sldMk cId="263725214" sldId="3573"/>
        </pc:sldMkLst>
        <pc:picChg chg="add mod">
          <ac:chgData name="Bush, Eric" userId="7d1af326-05d0-4d04-b9e1-d6f5d2871dff" providerId="ADAL" clId="{9BC0625C-B662-4519-B909-E074C0453417}" dt="2026-08-17T12:29:17.544" v="1798" actId="14100"/>
          <ac:picMkLst>
            <pc:docMk/>
            <pc:sldMk cId="263725214" sldId="3573"/>
            <ac:picMk id="4" creationId="{3EAAE36A-16C8-DAB0-D43E-2416F32DBE36}"/>
          </ac:picMkLst>
        </pc:picChg>
      </pc:sldChg>
      <pc:sldChg chg="modSp mod">
        <pc:chgData name="Bush, Eric" userId="7d1af326-05d0-4d04-b9e1-d6f5d2871dff" providerId="ADAL" clId="{9BC0625C-B662-4519-B909-E074C0453417}" dt="2026-08-18T03:00:16.416" v="1945" actId="14100"/>
        <pc:sldMkLst>
          <pc:docMk/>
          <pc:sldMk cId="164329409" sldId="3581"/>
        </pc:sldMkLst>
        <pc:picChg chg="mod">
          <ac:chgData name="Bush, Eric" userId="7d1af326-05d0-4d04-b9e1-d6f5d2871dff" providerId="ADAL" clId="{9BC0625C-B662-4519-B909-E074C0453417}" dt="2026-08-18T03:00:16.416" v="1945" actId="14100"/>
          <ac:picMkLst>
            <pc:docMk/>
            <pc:sldMk cId="164329409" sldId="3581"/>
            <ac:picMk id="6" creationId="{94285EC7-2583-8D0A-D2CC-B30977AED91C}"/>
          </ac:picMkLst>
        </pc:picChg>
      </pc:sldChg>
      <pc:sldChg chg="addSp delSp modSp mod">
        <pc:chgData name="Bush, Eric" userId="7d1af326-05d0-4d04-b9e1-d6f5d2871dff" providerId="ADAL" clId="{9BC0625C-B662-4519-B909-E074C0453417}" dt="2026-08-18T02:58:14.045" v="1943" actId="14100"/>
        <pc:sldMkLst>
          <pc:docMk/>
          <pc:sldMk cId="1337332042" sldId="3583"/>
        </pc:sldMkLst>
        <pc:picChg chg="add mod">
          <ac:chgData name="Bush, Eric" userId="7d1af326-05d0-4d04-b9e1-d6f5d2871dff" providerId="ADAL" clId="{9BC0625C-B662-4519-B909-E074C0453417}" dt="2026-08-18T02:58:05.230" v="1941" actId="14100"/>
          <ac:picMkLst>
            <pc:docMk/>
            <pc:sldMk cId="1337332042" sldId="3583"/>
            <ac:picMk id="6" creationId="{102B6C68-768A-DCE9-DF99-96D7D5C3543F}"/>
          </ac:picMkLst>
        </pc:picChg>
        <pc:picChg chg="add mod">
          <ac:chgData name="Bush, Eric" userId="7d1af326-05d0-4d04-b9e1-d6f5d2871dff" providerId="ADAL" clId="{9BC0625C-B662-4519-B909-E074C0453417}" dt="2026-08-18T02:58:14.045" v="1943" actId="14100"/>
          <ac:picMkLst>
            <pc:docMk/>
            <pc:sldMk cId="1337332042" sldId="3583"/>
            <ac:picMk id="12" creationId="{BA24EFA4-C3F7-74C2-7667-C772D413E877}"/>
          </ac:picMkLst>
        </pc:picChg>
      </pc:sldChg>
      <pc:sldChg chg="addSp delSp modSp mod">
        <pc:chgData name="Bush, Eric" userId="7d1af326-05d0-4d04-b9e1-d6f5d2871dff" providerId="ADAL" clId="{9BC0625C-B662-4519-B909-E074C0453417}" dt="2026-08-18T02:47:58.338" v="1898" actId="14100"/>
        <pc:sldMkLst>
          <pc:docMk/>
          <pc:sldMk cId="4186662431" sldId="3584"/>
        </pc:sldMkLst>
        <pc:spChg chg="mod ord">
          <ac:chgData name="Bush, Eric" userId="7d1af326-05d0-4d04-b9e1-d6f5d2871dff" providerId="ADAL" clId="{9BC0625C-B662-4519-B909-E074C0453417}" dt="2026-08-18T02:47:40.749" v="1893" actId="1076"/>
          <ac:spMkLst>
            <pc:docMk/>
            <pc:sldMk cId="4186662431" sldId="3584"/>
            <ac:spMk id="9" creationId="{AB59CA1F-8086-B2F1-8DD9-713C5DA3C242}"/>
          </ac:spMkLst>
        </pc:spChg>
        <pc:spChg chg="mod ord">
          <ac:chgData name="Bush, Eric" userId="7d1af326-05d0-4d04-b9e1-d6f5d2871dff" providerId="ADAL" clId="{9BC0625C-B662-4519-B909-E074C0453417}" dt="2026-08-18T02:47:17.431" v="1887" actId="1076"/>
          <ac:spMkLst>
            <pc:docMk/>
            <pc:sldMk cId="4186662431" sldId="3584"/>
            <ac:spMk id="16" creationId="{FD6A1CEA-9626-8C67-330C-568A08ADD1C3}"/>
          </ac:spMkLst>
        </pc:spChg>
        <pc:spChg chg="mod ord">
          <ac:chgData name="Bush, Eric" userId="7d1af326-05d0-4d04-b9e1-d6f5d2871dff" providerId="ADAL" clId="{9BC0625C-B662-4519-B909-E074C0453417}" dt="2026-08-18T02:47:25.121" v="1888" actId="1076"/>
          <ac:spMkLst>
            <pc:docMk/>
            <pc:sldMk cId="4186662431" sldId="3584"/>
            <ac:spMk id="22" creationId="{5276DD5A-A3D6-208D-CAB7-CB23CBD96001}"/>
          </ac:spMkLst>
        </pc:spChg>
        <pc:picChg chg="add mod">
          <ac:chgData name="Bush, Eric" userId="7d1af326-05d0-4d04-b9e1-d6f5d2871dff" providerId="ADAL" clId="{9BC0625C-B662-4519-B909-E074C0453417}" dt="2026-08-18T02:47:58.338" v="1898" actId="14100"/>
          <ac:picMkLst>
            <pc:docMk/>
            <pc:sldMk cId="4186662431" sldId="3584"/>
            <ac:picMk id="5" creationId="{6A525325-FDBB-C051-E51A-266EDD862E59}"/>
          </ac:picMkLst>
        </pc:picChg>
        <pc:picChg chg="add mod ord">
          <ac:chgData name="Bush, Eric" userId="7d1af326-05d0-4d04-b9e1-d6f5d2871dff" providerId="ADAL" clId="{9BC0625C-B662-4519-B909-E074C0453417}" dt="2026-08-18T02:47:48.356" v="1895" actId="14100"/>
          <ac:picMkLst>
            <pc:docMk/>
            <pc:sldMk cId="4186662431" sldId="3584"/>
            <ac:picMk id="8" creationId="{FC24B920-49E1-27A6-2E56-76480B3A2255}"/>
          </ac:picMkLst>
        </pc:picChg>
      </pc:sldChg>
      <pc:sldChg chg="addSp delSp modSp mod">
        <pc:chgData name="Bush, Eric" userId="7d1af326-05d0-4d04-b9e1-d6f5d2871dff" providerId="ADAL" clId="{9BC0625C-B662-4519-B909-E074C0453417}" dt="2026-08-18T02:43:09.388" v="1834" actId="1076"/>
        <pc:sldMkLst>
          <pc:docMk/>
          <pc:sldMk cId="4220208288" sldId="3585"/>
        </pc:sldMkLst>
        <pc:spChg chg="mod ord">
          <ac:chgData name="Bush, Eric" userId="7d1af326-05d0-4d04-b9e1-d6f5d2871dff" providerId="ADAL" clId="{9BC0625C-B662-4519-B909-E074C0453417}" dt="2026-08-18T02:42:27.087" v="1817" actId="1076"/>
          <ac:spMkLst>
            <pc:docMk/>
            <pc:sldMk cId="4220208288" sldId="3585"/>
            <ac:spMk id="2" creationId="{7D91141A-2CD2-BD44-FACF-492C1D83D003}"/>
          </ac:spMkLst>
        </pc:spChg>
        <pc:picChg chg="add mod">
          <ac:chgData name="Bush, Eric" userId="7d1af326-05d0-4d04-b9e1-d6f5d2871dff" providerId="ADAL" clId="{9BC0625C-B662-4519-B909-E074C0453417}" dt="2026-08-18T02:43:04.313" v="1832" actId="1076"/>
          <ac:picMkLst>
            <pc:docMk/>
            <pc:sldMk cId="4220208288" sldId="3585"/>
            <ac:picMk id="6" creationId="{E3FAA292-9CBE-368E-A26E-A02CDC48A5DC}"/>
          </ac:picMkLst>
        </pc:picChg>
        <pc:picChg chg="add mod">
          <ac:chgData name="Bush, Eric" userId="7d1af326-05d0-4d04-b9e1-d6f5d2871dff" providerId="ADAL" clId="{9BC0625C-B662-4519-B909-E074C0453417}" dt="2026-08-18T02:43:09.388" v="1834" actId="1076"/>
          <ac:picMkLst>
            <pc:docMk/>
            <pc:sldMk cId="4220208288" sldId="3585"/>
            <ac:picMk id="9" creationId="{510D5865-6559-1D97-97CC-37BAE9CBEC5F}"/>
          </ac:picMkLst>
        </pc:picChg>
      </pc:sldChg>
      <pc:sldChg chg="addSp delSp modSp mod">
        <pc:chgData name="Bush, Eric" userId="7d1af326-05d0-4d04-b9e1-d6f5d2871dff" providerId="ADAL" clId="{9BC0625C-B662-4519-B909-E074C0453417}" dt="2026-08-18T02:51:19.027" v="1935" actId="1076"/>
        <pc:sldMkLst>
          <pc:docMk/>
          <pc:sldMk cId="3221393291" sldId="3586"/>
        </pc:sldMkLst>
        <pc:spChg chg="mod ord">
          <ac:chgData name="Bush, Eric" userId="7d1af326-05d0-4d04-b9e1-d6f5d2871dff" providerId="ADAL" clId="{9BC0625C-B662-4519-B909-E074C0453417}" dt="2026-08-18T02:49:38.206" v="1910" actId="166"/>
          <ac:spMkLst>
            <pc:docMk/>
            <pc:sldMk cId="3221393291" sldId="3586"/>
            <ac:spMk id="2" creationId="{C710731E-F0BF-C2A8-FF10-23FA0F1F61A2}"/>
          </ac:spMkLst>
        </pc:spChg>
        <pc:spChg chg="mod ord">
          <ac:chgData name="Bush, Eric" userId="7d1af326-05d0-4d04-b9e1-d6f5d2871dff" providerId="ADAL" clId="{9BC0625C-B662-4519-B909-E074C0453417}" dt="2026-08-18T02:51:19.027" v="1935" actId="1076"/>
          <ac:spMkLst>
            <pc:docMk/>
            <pc:sldMk cId="3221393291" sldId="3586"/>
            <ac:spMk id="14" creationId="{2C2A15CA-95A7-AFC6-3A5E-85D96E25DF6E}"/>
          </ac:spMkLst>
        </pc:spChg>
        <pc:picChg chg="add mod">
          <ac:chgData name="Bush, Eric" userId="7d1af326-05d0-4d04-b9e1-d6f5d2871dff" providerId="ADAL" clId="{9BC0625C-B662-4519-B909-E074C0453417}" dt="2026-08-18T02:50:35.983" v="1929" actId="14100"/>
          <ac:picMkLst>
            <pc:docMk/>
            <pc:sldMk cId="3221393291" sldId="3586"/>
            <ac:picMk id="6" creationId="{8D91C9C3-EC4A-E816-139E-AF340691FB81}"/>
          </ac:picMkLst>
        </pc:picChg>
        <pc:picChg chg="add mod">
          <ac:chgData name="Bush, Eric" userId="7d1af326-05d0-4d04-b9e1-d6f5d2871dff" providerId="ADAL" clId="{9BC0625C-B662-4519-B909-E074C0453417}" dt="2026-08-18T02:51:15.020" v="1934" actId="14100"/>
          <ac:picMkLst>
            <pc:docMk/>
            <pc:sldMk cId="3221393291" sldId="3586"/>
            <ac:picMk id="9" creationId="{64DF0359-5EFE-87A3-23F7-88743083E6EC}"/>
          </ac:picMkLst>
        </pc:picChg>
        <pc:picChg chg="add mod">
          <ac:chgData name="Bush, Eric" userId="7d1af326-05d0-4d04-b9e1-d6f5d2871dff" providerId="ADAL" clId="{9BC0625C-B662-4519-B909-E074C0453417}" dt="2026-08-18T02:51:05.046" v="1932" actId="1076"/>
          <ac:picMkLst>
            <pc:docMk/>
            <pc:sldMk cId="3221393291" sldId="3586"/>
            <ac:picMk id="12" creationId="{46E0F0DA-F19D-82FF-79A7-616DB884FA31}"/>
          </ac:picMkLst>
        </pc:picChg>
      </pc:sldChg>
      <pc:sldChg chg="modSp mod">
        <pc:chgData name="Bush, Eric" userId="7d1af326-05d0-4d04-b9e1-d6f5d2871dff" providerId="ADAL" clId="{9BC0625C-B662-4519-B909-E074C0453417}" dt="2026-08-14T22:32:32.659" v="1784" actId="255"/>
        <pc:sldMkLst>
          <pc:docMk/>
          <pc:sldMk cId="2423656836" sldId="3591"/>
        </pc:sldMkLst>
        <pc:spChg chg="mod">
          <ac:chgData name="Bush, Eric" userId="7d1af326-05d0-4d04-b9e1-d6f5d2871dff" providerId="ADAL" clId="{9BC0625C-B662-4519-B909-E074C0453417}" dt="2026-08-14T22:32:32.659" v="1784" actId="255"/>
          <ac:spMkLst>
            <pc:docMk/>
            <pc:sldMk cId="2423656836" sldId="3591"/>
            <ac:spMk id="5" creationId="{C86D3236-5967-8203-98EB-43C92E2439ED}"/>
          </ac:spMkLst>
        </pc:spChg>
      </pc:sldChg>
      <pc:sldChg chg="addSp delSp modSp add mod">
        <pc:chgData name="Bush, Eric" userId="7d1af326-05d0-4d04-b9e1-d6f5d2871dff" providerId="ADAL" clId="{9BC0625C-B662-4519-B909-E074C0453417}" dt="2026-08-14T22:22:10.098" v="1776" actId="20577"/>
        <pc:sldMkLst>
          <pc:docMk/>
          <pc:sldMk cId="3805115991" sldId="3592"/>
        </pc:sldMkLst>
        <pc:spChg chg="mod">
          <ac:chgData name="Bush, Eric" userId="7d1af326-05d0-4d04-b9e1-d6f5d2871dff" providerId="ADAL" clId="{9BC0625C-B662-4519-B909-E074C0453417}" dt="2026-08-14T21:40:50.413" v="576" actId="20577"/>
          <ac:spMkLst>
            <pc:docMk/>
            <pc:sldMk cId="3805115991" sldId="3592"/>
            <ac:spMk id="2" creationId="{AAF01311-E3FD-5813-1389-BEEC5E3CE307}"/>
          </ac:spMkLst>
        </pc:spChg>
        <pc:spChg chg="add mod">
          <ac:chgData name="Bush, Eric" userId="7d1af326-05d0-4d04-b9e1-d6f5d2871dff" providerId="ADAL" clId="{9BC0625C-B662-4519-B909-E074C0453417}" dt="2026-08-14T22:22:10.098" v="1776" actId="20577"/>
          <ac:spMkLst>
            <pc:docMk/>
            <pc:sldMk cId="3805115991" sldId="3592"/>
            <ac:spMk id="15" creationId="{C018A816-FE52-F5C2-0675-FE9C36FF9111}"/>
          </ac:spMkLst>
        </pc:spChg>
        <pc:picChg chg="add mod">
          <ac:chgData name="Bush, Eric" userId="7d1af326-05d0-4d04-b9e1-d6f5d2871dff" providerId="ADAL" clId="{9BC0625C-B662-4519-B909-E074C0453417}" dt="2026-08-14T21:44:23.527" v="603" actId="1076"/>
          <ac:picMkLst>
            <pc:docMk/>
            <pc:sldMk cId="3805115991" sldId="3592"/>
            <ac:picMk id="14" creationId="{11FC325F-BBFC-0C92-D71B-C02AFAEC0D6B}"/>
          </ac:picMkLst>
        </pc:picChg>
      </pc:sldChg>
    </pc:docChg>
  </pc:docChgLst>
  <pc:docChgLst>
    <pc:chgData name="Everidge, Tiffany" userId="49150a01-5969-494c-b125-f5090bdf7801" providerId="ADAL" clId="{4A2F0AD9-8D2B-41BE-82D0-40F15772E39C}"/>
    <pc:docChg chg="modSld">
      <pc:chgData name="Everidge, Tiffany" userId="49150a01-5969-494c-b125-f5090bdf7801" providerId="ADAL" clId="{4A2F0AD9-8D2B-41BE-82D0-40F15772E39C}" dt="2026-08-20T15:14:13.882" v="3" actId="20577"/>
      <pc:docMkLst>
        <pc:docMk/>
      </pc:docMkLst>
      <pc:sldChg chg="modSp mod">
        <pc:chgData name="Everidge, Tiffany" userId="49150a01-5969-494c-b125-f5090bdf7801" providerId="ADAL" clId="{4A2F0AD9-8D2B-41BE-82D0-40F15772E39C}" dt="2026-08-20T15:14:13.882" v="3" actId="20577"/>
        <pc:sldMkLst>
          <pc:docMk/>
          <pc:sldMk cId="2700827501" sldId="287"/>
        </pc:sldMkLst>
        <pc:spChg chg="mod">
          <ac:chgData name="Everidge, Tiffany" userId="49150a01-5969-494c-b125-f5090bdf7801" providerId="ADAL" clId="{4A2F0AD9-8D2B-41BE-82D0-40F15772E39C}" dt="2026-08-20T15:14:13.882" v="3" actId="20577"/>
          <ac:spMkLst>
            <pc:docMk/>
            <pc:sldMk cId="2700827501" sldId="287"/>
            <ac:spMk id="3" creationId="{54145A6C-CB48-C89C-3D8A-4CE1FC0E317F}"/>
          </ac:spMkLst>
        </pc:spChg>
      </pc:sldChg>
    </pc:docChg>
  </pc:docChgLst>
  <pc:docChgLst>
    <pc:chgData name="Bush, Eric" userId="S::eric.bush@bcsdk12.net::7d1af326-05d0-4d04-b9e1-d6f5d2871dff" providerId="AD" clId="Web-{6D475B24-241B-3318-C0EA-17DFC78A9394}"/>
    <pc:docChg chg="modSld">
      <pc:chgData name="Bush, Eric" userId="S::eric.bush@bcsdk12.net::7d1af326-05d0-4d04-b9e1-d6f5d2871dff" providerId="AD" clId="Web-{6D475B24-241B-3318-C0EA-17DFC78A9394}" dt="2026-08-17T23:28:39.130" v="47" actId="1076"/>
      <pc:docMkLst>
        <pc:docMk/>
      </pc:docMkLst>
      <pc:sldChg chg="modSp">
        <pc:chgData name="Bush, Eric" userId="S::eric.bush@bcsdk12.net::7d1af326-05d0-4d04-b9e1-d6f5d2871dff" providerId="AD" clId="Web-{6D475B24-241B-3318-C0EA-17DFC78A9394}" dt="2026-08-17T23:28:39.130" v="47" actId="1076"/>
        <pc:sldMkLst>
          <pc:docMk/>
          <pc:sldMk cId="2554398938" sldId="292"/>
        </pc:sldMkLst>
        <pc:spChg chg="mod">
          <ac:chgData name="Bush, Eric" userId="S::eric.bush@bcsdk12.net::7d1af326-05d0-4d04-b9e1-d6f5d2871dff" providerId="AD" clId="Web-{6D475B24-241B-3318-C0EA-17DFC78A9394}" dt="2026-08-17T23:28:39.130" v="47" actId="1076"/>
          <ac:spMkLst>
            <pc:docMk/>
            <pc:sldMk cId="2554398938" sldId="292"/>
            <ac:spMk id="5" creationId="{EF4D4CC4-05C4-2D82-C2B7-CB8680E70154}"/>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559E23-4D89-4CEA-92EB-7A203165FCCE}" type="doc">
      <dgm:prSet loTypeId="urn:microsoft.com/office/officeart/2005/8/layout/vProcess5" loCatId="process" qsTypeId="urn:microsoft.com/office/officeart/2005/8/quickstyle/simple1#1" qsCatId="simple" csTypeId="urn:microsoft.com/office/officeart/2005/8/colors/accent1_2#1" csCatId="accent1" phldr="1"/>
      <dgm:spPr/>
      <dgm:t>
        <a:bodyPr/>
        <a:lstStyle/>
        <a:p>
          <a:endParaRPr lang="en-US"/>
        </a:p>
      </dgm:t>
    </dgm:pt>
    <dgm:pt modelId="{42C169E5-DE07-4F6D-8EF7-29FA35A957E5}">
      <dgm:prSet custT="1"/>
      <dgm:spPr/>
      <dgm:t>
        <a:bodyPr/>
        <a:lstStyle/>
        <a:p>
          <a:r>
            <a:rPr lang="en-US" sz="1500" dirty="0"/>
            <a:t>“Roll-back rate” means the previous year’s millage rate minus the millage equivalent of the total net assessed value added by reassessments.    </a:t>
          </a:r>
        </a:p>
        <a:p>
          <a:r>
            <a:rPr lang="en-US" sz="2000" b="1" dirty="0"/>
            <a:t>	</a:t>
          </a:r>
          <a:r>
            <a:rPr lang="en-US" sz="1900" b="1" dirty="0"/>
            <a:t>(CY 2026 Preliminary Roll-back rate = 14.674–(1.252) = 13.422)</a:t>
          </a:r>
        </a:p>
      </dgm:t>
    </dgm:pt>
    <dgm:pt modelId="{F670B819-8700-4BCB-A85A-5133E2C1335F}" type="parTrans" cxnId="{6BD98C56-BBFD-4258-9ADF-6215F506976B}">
      <dgm:prSet/>
      <dgm:spPr/>
      <dgm:t>
        <a:bodyPr/>
        <a:lstStyle/>
        <a:p>
          <a:endParaRPr lang="en-US"/>
        </a:p>
      </dgm:t>
    </dgm:pt>
    <dgm:pt modelId="{32B00B3B-BDC5-419B-BF93-86B1AE6C9239}" type="sibTrans" cxnId="{6BD98C56-BBFD-4258-9ADF-6215F506976B}">
      <dgm:prSet/>
      <dgm:spPr/>
      <dgm:t>
        <a:bodyPr/>
        <a:lstStyle/>
        <a:p>
          <a:endParaRPr lang="en-US" dirty="0"/>
        </a:p>
      </dgm:t>
    </dgm:pt>
    <dgm:pt modelId="{5F0AB858-F999-4B10-8A86-47AFBE05F77F}">
      <dgm:prSet custT="1"/>
      <dgm:spPr/>
      <dgm:t>
        <a:bodyPr/>
        <a:lstStyle/>
        <a:p>
          <a:r>
            <a:rPr lang="en-US" sz="1500" dirty="0"/>
            <a:t>“Mill” means one one-thousandth of a United States dollar.  </a:t>
          </a:r>
        </a:p>
        <a:p>
          <a:r>
            <a:rPr lang="en-US" sz="1200" b="1" dirty="0"/>
            <a:t>	</a:t>
          </a:r>
          <a:r>
            <a:rPr lang="en-US" sz="2000" b="1" dirty="0"/>
            <a:t>(BCSD Preliminary value of one mill for CY 2026 is $6,972,015)</a:t>
          </a:r>
          <a:endParaRPr lang="en-US" sz="1500" dirty="0"/>
        </a:p>
      </dgm:t>
    </dgm:pt>
    <dgm:pt modelId="{5E289EAB-FDED-4FA8-8D2A-6B8C9DAE4787}" type="parTrans" cxnId="{08BADD78-2318-4FDA-B2D2-C3A18CFD2027}">
      <dgm:prSet/>
      <dgm:spPr/>
      <dgm:t>
        <a:bodyPr/>
        <a:lstStyle/>
        <a:p>
          <a:endParaRPr lang="en-US"/>
        </a:p>
      </dgm:t>
    </dgm:pt>
    <dgm:pt modelId="{063FDBFE-2903-431E-904B-390423FC25ED}" type="sibTrans" cxnId="{08BADD78-2318-4FDA-B2D2-C3A18CFD2027}">
      <dgm:prSet/>
      <dgm:spPr/>
      <dgm:t>
        <a:bodyPr/>
        <a:lstStyle/>
        <a:p>
          <a:endParaRPr lang="en-US" dirty="0"/>
        </a:p>
      </dgm:t>
    </dgm:pt>
    <dgm:pt modelId="{1E0A0444-274C-4506-8BAD-432BDFFEAA43}">
      <dgm:prSet custT="1"/>
      <dgm:spPr/>
      <dgm:t>
        <a:bodyPr/>
        <a:lstStyle/>
        <a:p>
          <a:r>
            <a:rPr lang="en-US" sz="1500" dirty="0"/>
            <a:t>“Millage rate” means the levy, in mills, which is established by the governing authority </a:t>
          </a:r>
          <a:r>
            <a:rPr lang="en-US" sz="1500" b="1" dirty="0"/>
            <a:t>(Bibb County Board of Education) </a:t>
          </a:r>
          <a:r>
            <a:rPr lang="en-US" sz="1500" dirty="0"/>
            <a:t>for purposes of financing, in whole or in part, the taxing jurisdiction’s </a:t>
          </a:r>
          <a:r>
            <a:rPr lang="en-US" sz="1500" b="1" dirty="0"/>
            <a:t>(BCSD) </a:t>
          </a:r>
          <a:r>
            <a:rPr lang="en-US" sz="1500" dirty="0"/>
            <a:t>expenses for its fiscal year. 					</a:t>
          </a:r>
          <a:endParaRPr lang="en-US" sz="2000" b="1" dirty="0"/>
        </a:p>
      </dgm:t>
    </dgm:pt>
    <dgm:pt modelId="{33E016B2-BAD3-4409-827E-E24D2D85EDEC}" type="parTrans" cxnId="{3BEF230D-D5F1-4A79-BBC1-66E83BB05A9A}">
      <dgm:prSet/>
      <dgm:spPr/>
      <dgm:t>
        <a:bodyPr/>
        <a:lstStyle/>
        <a:p>
          <a:endParaRPr lang="en-US"/>
        </a:p>
      </dgm:t>
    </dgm:pt>
    <dgm:pt modelId="{F35B7B3D-E7A3-4EE5-BBFA-730414CB393E}" type="sibTrans" cxnId="{3BEF230D-D5F1-4A79-BBC1-66E83BB05A9A}">
      <dgm:prSet/>
      <dgm:spPr/>
      <dgm:t>
        <a:bodyPr/>
        <a:lstStyle/>
        <a:p>
          <a:endParaRPr lang="en-US" dirty="0"/>
        </a:p>
      </dgm:t>
    </dgm:pt>
    <dgm:pt modelId="{E5532BAF-131A-42AF-AC05-7F4BBE5834A1}">
      <dgm:prSet/>
      <dgm:spPr/>
      <dgm:t>
        <a:bodyPr/>
        <a:lstStyle/>
        <a:p>
          <a:r>
            <a:rPr lang="en-US" dirty="0"/>
            <a:t>Millage Equivalent” means the number of mills which would result when the total net assessed value added by reassessments is divided by the certified tax digest and the result is multiplied by the previous year’s millage rate. </a:t>
          </a:r>
          <a:r>
            <a:rPr lang="en-US" b="1" dirty="0"/>
            <a:t>(millage equivalent = TBD)</a:t>
          </a:r>
          <a:endParaRPr lang="en-US" dirty="0"/>
        </a:p>
      </dgm:t>
    </dgm:pt>
    <dgm:pt modelId="{DBFB4AB3-4914-461B-B4F1-EB31D340CDCA}" type="parTrans" cxnId="{F2AFB27F-82DD-4CCD-8B29-50FF996C9A1C}">
      <dgm:prSet/>
      <dgm:spPr/>
      <dgm:t>
        <a:bodyPr/>
        <a:lstStyle/>
        <a:p>
          <a:endParaRPr lang="en-US"/>
        </a:p>
      </dgm:t>
    </dgm:pt>
    <dgm:pt modelId="{7FF5670B-A987-4053-9EFC-6D93FB0734DD}" type="sibTrans" cxnId="{F2AFB27F-82DD-4CCD-8B29-50FF996C9A1C}">
      <dgm:prSet/>
      <dgm:spPr/>
      <dgm:t>
        <a:bodyPr/>
        <a:lstStyle/>
        <a:p>
          <a:endParaRPr lang="en-US"/>
        </a:p>
      </dgm:t>
    </dgm:pt>
    <dgm:pt modelId="{5AD6F561-F6AB-4BD2-B701-DE1B3135636B}" type="pres">
      <dgm:prSet presAssocID="{37559E23-4D89-4CEA-92EB-7A203165FCCE}" presName="outerComposite" presStyleCnt="0">
        <dgm:presLayoutVars>
          <dgm:chMax val="5"/>
          <dgm:dir/>
          <dgm:resizeHandles val="exact"/>
        </dgm:presLayoutVars>
      </dgm:prSet>
      <dgm:spPr/>
    </dgm:pt>
    <dgm:pt modelId="{3429A3A7-EBE4-4D9A-97AA-893B162A4F41}" type="pres">
      <dgm:prSet presAssocID="{37559E23-4D89-4CEA-92EB-7A203165FCCE}" presName="dummyMaxCanvas" presStyleCnt="0">
        <dgm:presLayoutVars/>
      </dgm:prSet>
      <dgm:spPr/>
    </dgm:pt>
    <dgm:pt modelId="{521927CE-706B-4990-BA48-F5762C308254}" type="pres">
      <dgm:prSet presAssocID="{37559E23-4D89-4CEA-92EB-7A203165FCCE}" presName="FourNodes_1" presStyleLbl="node1" presStyleIdx="0" presStyleCnt="4" custLinFactY="141600" custLinFactNeighborX="25008" custLinFactNeighborY="200000">
        <dgm:presLayoutVars>
          <dgm:bulletEnabled val="1"/>
        </dgm:presLayoutVars>
      </dgm:prSet>
      <dgm:spPr/>
    </dgm:pt>
    <dgm:pt modelId="{49491563-DEE1-4B82-851E-E628B8B1E3EF}" type="pres">
      <dgm:prSet presAssocID="{37559E23-4D89-4CEA-92EB-7A203165FCCE}" presName="FourNodes_2" presStyleLbl="node1" presStyleIdx="1" presStyleCnt="4" custScaleX="112823" custLinFactY="5295" custLinFactNeighborX="8693" custLinFactNeighborY="100000">
        <dgm:presLayoutVars>
          <dgm:bulletEnabled val="1"/>
        </dgm:presLayoutVars>
      </dgm:prSet>
      <dgm:spPr/>
    </dgm:pt>
    <dgm:pt modelId="{91E6695B-3612-4473-9624-BDC051FF46F4}" type="pres">
      <dgm:prSet presAssocID="{37559E23-4D89-4CEA-92EB-7A203165FCCE}" presName="FourNodes_3" presStyleLbl="node1" presStyleIdx="2" presStyleCnt="4" custLinFactY="-100000" custLinFactNeighborX="-15464" custLinFactNeighborY="-132851">
        <dgm:presLayoutVars>
          <dgm:bulletEnabled val="1"/>
        </dgm:presLayoutVars>
      </dgm:prSet>
      <dgm:spPr/>
    </dgm:pt>
    <dgm:pt modelId="{D742B197-A1B6-4284-B45F-3ECBECB0D305}" type="pres">
      <dgm:prSet presAssocID="{37559E23-4D89-4CEA-92EB-7A203165FCCE}" presName="FourNodes_4" presStyleLbl="node1" presStyleIdx="3" presStyleCnt="4" custLinFactY="-100000" custLinFactNeighborX="-15225" custLinFactNeighborY="-141854">
        <dgm:presLayoutVars>
          <dgm:bulletEnabled val="1"/>
        </dgm:presLayoutVars>
      </dgm:prSet>
      <dgm:spPr/>
    </dgm:pt>
    <dgm:pt modelId="{658E7C3F-ECD1-4836-8096-4097111A6793}" type="pres">
      <dgm:prSet presAssocID="{37559E23-4D89-4CEA-92EB-7A203165FCCE}" presName="FourConn_1-2" presStyleLbl="fgAccFollowNode1" presStyleIdx="0" presStyleCnt="3">
        <dgm:presLayoutVars>
          <dgm:bulletEnabled val="1"/>
        </dgm:presLayoutVars>
      </dgm:prSet>
      <dgm:spPr/>
    </dgm:pt>
    <dgm:pt modelId="{43A3B932-D130-4726-84B6-FDA83D870437}" type="pres">
      <dgm:prSet presAssocID="{37559E23-4D89-4CEA-92EB-7A203165FCCE}" presName="FourConn_2-3" presStyleLbl="fgAccFollowNode1" presStyleIdx="1" presStyleCnt="3">
        <dgm:presLayoutVars>
          <dgm:bulletEnabled val="1"/>
        </dgm:presLayoutVars>
      </dgm:prSet>
      <dgm:spPr/>
    </dgm:pt>
    <dgm:pt modelId="{F0F56AEB-C053-4D9C-8E62-C068289FABCB}" type="pres">
      <dgm:prSet presAssocID="{37559E23-4D89-4CEA-92EB-7A203165FCCE}" presName="FourConn_3-4" presStyleLbl="fgAccFollowNode1" presStyleIdx="2" presStyleCnt="3" custLinFactNeighborX="-29557" custLinFactNeighborY="5347">
        <dgm:presLayoutVars>
          <dgm:bulletEnabled val="1"/>
        </dgm:presLayoutVars>
      </dgm:prSet>
      <dgm:spPr/>
    </dgm:pt>
    <dgm:pt modelId="{D85361CE-7E45-481C-9B02-682A82D2DD81}" type="pres">
      <dgm:prSet presAssocID="{37559E23-4D89-4CEA-92EB-7A203165FCCE}" presName="FourNodes_1_text" presStyleLbl="node1" presStyleIdx="3" presStyleCnt="4">
        <dgm:presLayoutVars>
          <dgm:bulletEnabled val="1"/>
        </dgm:presLayoutVars>
      </dgm:prSet>
      <dgm:spPr/>
    </dgm:pt>
    <dgm:pt modelId="{87DB4A31-EF8A-4533-8AE1-EC71458B12CF}" type="pres">
      <dgm:prSet presAssocID="{37559E23-4D89-4CEA-92EB-7A203165FCCE}" presName="FourNodes_2_text" presStyleLbl="node1" presStyleIdx="3" presStyleCnt="4">
        <dgm:presLayoutVars>
          <dgm:bulletEnabled val="1"/>
        </dgm:presLayoutVars>
      </dgm:prSet>
      <dgm:spPr/>
    </dgm:pt>
    <dgm:pt modelId="{BAF4C990-1F0D-45BD-A8C9-47962FCF5D6D}" type="pres">
      <dgm:prSet presAssocID="{37559E23-4D89-4CEA-92EB-7A203165FCCE}" presName="FourNodes_3_text" presStyleLbl="node1" presStyleIdx="3" presStyleCnt="4">
        <dgm:presLayoutVars>
          <dgm:bulletEnabled val="1"/>
        </dgm:presLayoutVars>
      </dgm:prSet>
      <dgm:spPr/>
    </dgm:pt>
    <dgm:pt modelId="{CF5BB115-A22E-43C1-9967-85C430B07941}" type="pres">
      <dgm:prSet presAssocID="{37559E23-4D89-4CEA-92EB-7A203165FCCE}" presName="FourNodes_4_text" presStyleLbl="node1" presStyleIdx="3" presStyleCnt="4">
        <dgm:presLayoutVars>
          <dgm:bulletEnabled val="1"/>
        </dgm:presLayoutVars>
      </dgm:prSet>
      <dgm:spPr/>
    </dgm:pt>
  </dgm:ptLst>
  <dgm:cxnLst>
    <dgm:cxn modelId="{0D05E104-D338-4AC4-973A-4298E4EA47FD}" type="presOf" srcId="{5F0AB858-F999-4B10-8A86-47AFBE05F77F}" destId="{49491563-DEE1-4B82-851E-E628B8B1E3EF}" srcOrd="0" destOrd="0" presId="urn:microsoft.com/office/officeart/2005/8/layout/vProcess5"/>
    <dgm:cxn modelId="{3BEF230D-D5F1-4A79-BBC1-66E83BB05A9A}" srcId="{37559E23-4D89-4CEA-92EB-7A203165FCCE}" destId="{1E0A0444-274C-4506-8BAD-432BDFFEAA43}" srcOrd="2" destOrd="0" parTransId="{33E016B2-BAD3-4409-827E-E24D2D85EDEC}" sibTransId="{F35B7B3D-E7A3-4EE5-BBFA-730414CB393E}"/>
    <dgm:cxn modelId="{C87E8C27-2DC8-4219-92D3-790D57610A48}" type="presOf" srcId="{E5532BAF-131A-42AF-AC05-7F4BBE5834A1}" destId="{CF5BB115-A22E-43C1-9967-85C430B07941}" srcOrd="1" destOrd="0" presId="urn:microsoft.com/office/officeart/2005/8/layout/vProcess5"/>
    <dgm:cxn modelId="{FDC46331-56AF-48F5-B2B4-BAD9D4AF5DD9}" type="presOf" srcId="{1E0A0444-274C-4506-8BAD-432BDFFEAA43}" destId="{BAF4C990-1F0D-45BD-A8C9-47962FCF5D6D}" srcOrd="1" destOrd="0" presId="urn:microsoft.com/office/officeart/2005/8/layout/vProcess5"/>
    <dgm:cxn modelId="{E675675D-A869-42E7-97A0-EF08632656FF}" type="presOf" srcId="{37559E23-4D89-4CEA-92EB-7A203165FCCE}" destId="{5AD6F561-F6AB-4BD2-B701-DE1B3135636B}" srcOrd="0" destOrd="0" presId="urn:microsoft.com/office/officeart/2005/8/layout/vProcess5"/>
    <dgm:cxn modelId="{A4EBF541-41AC-480B-8BEC-83BD029247D4}" type="presOf" srcId="{42C169E5-DE07-4F6D-8EF7-29FA35A957E5}" destId="{D85361CE-7E45-481C-9B02-682A82D2DD81}" srcOrd="1" destOrd="0" presId="urn:microsoft.com/office/officeart/2005/8/layout/vProcess5"/>
    <dgm:cxn modelId="{68948947-EAE6-40BF-9861-FC99861C6A42}" type="presOf" srcId="{E5532BAF-131A-42AF-AC05-7F4BBE5834A1}" destId="{D742B197-A1B6-4284-B45F-3ECBECB0D305}" srcOrd="0" destOrd="0" presId="urn:microsoft.com/office/officeart/2005/8/layout/vProcess5"/>
    <dgm:cxn modelId="{53D5D76D-1D93-49DF-A722-C43821EB5FFC}" type="presOf" srcId="{32B00B3B-BDC5-419B-BF93-86B1AE6C9239}" destId="{658E7C3F-ECD1-4836-8096-4097111A6793}" srcOrd="0" destOrd="0" presId="urn:microsoft.com/office/officeart/2005/8/layout/vProcess5"/>
    <dgm:cxn modelId="{2923F24E-FFE2-4F3A-8650-8FA9DE43A21D}" type="presOf" srcId="{5F0AB858-F999-4B10-8A86-47AFBE05F77F}" destId="{87DB4A31-EF8A-4533-8AE1-EC71458B12CF}" srcOrd="1" destOrd="0" presId="urn:microsoft.com/office/officeart/2005/8/layout/vProcess5"/>
    <dgm:cxn modelId="{6BD98C56-BBFD-4258-9ADF-6215F506976B}" srcId="{37559E23-4D89-4CEA-92EB-7A203165FCCE}" destId="{42C169E5-DE07-4F6D-8EF7-29FA35A957E5}" srcOrd="0" destOrd="0" parTransId="{F670B819-8700-4BCB-A85A-5133E2C1335F}" sibTransId="{32B00B3B-BDC5-419B-BF93-86B1AE6C9239}"/>
    <dgm:cxn modelId="{08BADD78-2318-4FDA-B2D2-C3A18CFD2027}" srcId="{37559E23-4D89-4CEA-92EB-7A203165FCCE}" destId="{5F0AB858-F999-4B10-8A86-47AFBE05F77F}" srcOrd="1" destOrd="0" parTransId="{5E289EAB-FDED-4FA8-8D2A-6B8C9DAE4787}" sibTransId="{063FDBFE-2903-431E-904B-390423FC25ED}"/>
    <dgm:cxn modelId="{3EF9DE7A-AF2A-4568-A2A7-E44397464028}" type="presOf" srcId="{F35B7B3D-E7A3-4EE5-BBFA-730414CB393E}" destId="{F0F56AEB-C053-4D9C-8E62-C068289FABCB}" srcOrd="0" destOrd="0" presId="urn:microsoft.com/office/officeart/2005/8/layout/vProcess5"/>
    <dgm:cxn modelId="{F2AFB27F-82DD-4CCD-8B29-50FF996C9A1C}" srcId="{37559E23-4D89-4CEA-92EB-7A203165FCCE}" destId="{E5532BAF-131A-42AF-AC05-7F4BBE5834A1}" srcOrd="3" destOrd="0" parTransId="{DBFB4AB3-4914-461B-B4F1-EB31D340CDCA}" sibTransId="{7FF5670B-A987-4053-9EFC-6D93FB0734DD}"/>
    <dgm:cxn modelId="{D3DB6A99-1243-4B38-8805-1833D42C2516}" type="presOf" srcId="{063FDBFE-2903-431E-904B-390423FC25ED}" destId="{43A3B932-D130-4726-84B6-FDA83D870437}" srcOrd="0" destOrd="0" presId="urn:microsoft.com/office/officeart/2005/8/layout/vProcess5"/>
    <dgm:cxn modelId="{D6F909BA-BF72-439D-BDFB-DFFD345CB537}" type="presOf" srcId="{42C169E5-DE07-4F6D-8EF7-29FA35A957E5}" destId="{521927CE-706B-4990-BA48-F5762C308254}" srcOrd="0" destOrd="0" presId="urn:microsoft.com/office/officeart/2005/8/layout/vProcess5"/>
    <dgm:cxn modelId="{6C60B0D7-33B5-437D-B158-0F13FD8A8710}" type="presOf" srcId="{1E0A0444-274C-4506-8BAD-432BDFFEAA43}" destId="{91E6695B-3612-4473-9624-BDC051FF46F4}" srcOrd="0" destOrd="0" presId="urn:microsoft.com/office/officeart/2005/8/layout/vProcess5"/>
    <dgm:cxn modelId="{41EAA3DA-AEEC-4241-B801-484D1D5B498A}" type="presParOf" srcId="{5AD6F561-F6AB-4BD2-B701-DE1B3135636B}" destId="{3429A3A7-EBE4-4D9A-97AA-893B162A4F41}" srcOrd="0" destOrd="0" presId="urn:microsoft.com/office/officeart/2005/8/layout/vProcess5"/>
    <dgm:cxn modelId="{FC0D78BB-2972-4220-A4AE-3B7666DDB507}" type="presParOf" srcId="{5AD6F561-F6AB-4BD2-B701-DE1B3135636B}" destId="{521927CE-706B-4990-BA48-F5762C308254}" srcOrd="1" destOrd="0" presId="urn:microsoft.com/office/officeart/2005/8/layout/vProcess5"/>
    <dgm:cxn modelId="{06A4EED7-B15E-4FE7-8298-9611F324EA20}" type="presParOf" srcId="{5AD6F561-F6AB-4BD2-B701-DE1B3135636B}" destId="{49491563-DEE1-4B82-851E-E628B8B1E3EF}" srcOrd="2" destOrd="0" presId="urn:microsoft.com/office/officeart/2005/8/layout/vProcess5"/>
    <dgm:cxn modelId="{7E03A054-186A-44DE-B0AD-C358DB030448}" type="presParOf" srcId="{5AD6F561-F6AB-4BD2-B701-DE1B3135636B}" destId="{91E6695B-3612-4473-9624-BDC051FF46F4}" srcOrd="3" destOrd="0" presId="urn:microsoft.com/office/officeart/2005/8/layout/vProcess5"/>
    <dgm:cxn modelId="{AE2AC00D-392F-4B5C-9C5C-F21D18C6D2FF}" type="presParOf" srcId="{5AD6F561-F6AB-4BD2-B701-DE1B3135636B}" destId="{D742B197-A1B6-4284-B45F-3ECBECB0D305}" srcOrd="4" destOrd="0" presId="urn:microsoft.com/office/officeart/2005/8/layout/vProcess5"/>
    <dgm:cxn modelId="{AAB13DC3-F367-4F66-8520-DAD1D41BC1D7}" type="presParOf" srcId="{5AD6F561-F6AB-4BD2-B701-DE1B3135636B}" destId="{658E7C3F-ECD1-4836-8096-4097111A6793}" srcOrd="5" destOrd="0" presId="urn:microsoft.com/office/officeart/2005/8/layout/vProcess5"/>
    <dgm:cxn modelId="{A9A18073-8B63-4FC7-B857-829092975F7F}" type="presParOf" srcId="{5AD6F561-F6AB-4BD2-B701-DE1B3135636B}" destId="{43A3B932-D130-4726-84B6-FDA83D870437}" srcOrd="6" destOrd="0" presId="urn:microsoft.com/office/officeart/2005/8/layout/vProcess5"/>
    <dgm:cxn modelId="{0540857B-8DDE-4589-A4F4-95F94C18380B}" type="presParOf" srcId="{5AD6F561-F6AB-4BD2-B701-DE1B3135636B}" destId="{F0F56AEB-C053-4D9C-8E62-C068289FABCB}" srcOrd="7" destOrd="0" presId="urn:microsoft.com/office/officeart/2005/8/layout/vProcess5"/>
    <dgm:cxn modelId="{C2946303-03C6-4791-A6E9-7FDD5A878F06}" type="presParOf" srcId="{5AD6F561-F6AB-4BD2-B701-DE1B3135636B}" destId="{D85361CE-7E45-481C-9B02-682A82D2DD81}" srcOrd="8" destOrd="0" presId="urn:microsoft.com/office/officeart/2005/8/layout/vProcess5"/>
    <dgm:cxn modelId="{C137CC4F-C994-4ADD-AAAD-5F12AA6592F1}" type="presParOf" srcId="{5AD6F561-F6AB-4BD2-B701-DE1B3135636B}" destId="{87DB4A31-EF8A-4533-8AE1-EC71458B12CF}" srcOrd="9" destOrd="0" presId="urn:microsoft.com/office/officeart/2005/8/layout/vProcess5"/>
    <dgm:cxn modelId="{F0517511-11B9-4BE4-B845-299D6DDC18C7}" type="presParOf" srcId="{5AD6F561-F6AB-4BD2-B701-DE1B3135636B}" destId="{BAF4C990-1F0D-45BD-A8C9-47962FCF5D6D}" srcOrd="10" destOrd="0" presId="urn:microsoft.com/office/officeart/2005/8/layout/vProcess5"/>
    <dgm:cxn modelId="{A080F9CF-FE5E-4FEB-BCD1-506EE6BABC38}" type="presParOf" srcId="{5AD6F561-F6AB-4BD2-B701-DE1B3135636B}" destId="{CF5BB115-A22E-43C1-9967-85C430B07941}" srcOrd="11"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1927CE-706B-4990-BA48-F5762C308254}">
      <dsp:nvSpPr>
        <dsp:cNvPr id="0" name=""/>
        <dsp:cNvSpPr/>
      </dsp:nvSpPr>
      <dsp:spPr>
        <a:xfrm>
          <a:off x="2147143" y="4045182"/>
          <a:ext cx="8588576" cy="11841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“Roll-back rate” means the previous year’s millage rate minus the millage equivalent of the total net assessed value added by reassessments.    </a:t>
          </a:r>
        </a:p>
        <a:p>
          <a:pPr marL="0" lvl="0" indent="0" algn="l" defTabSz="666750">
            <a:lnSpc>
              <a:spcPct val="90000"/>
            </a:lnSpc>
            <a:spcBef>
              <a:spcPct val="0"/>
            </a:spcBef>
            <a:spcAft>
              <a:spcPct val="35000"/>
            </a:spcAft>
            <a:buNone/>
          </a:pPr>
          <a:r>
            <a:rPr lang="en-US" sz="2000" b="1" kern="1200" dirty="0"/>
            <a:t>	</a:t>
          </a:r>
          <a:r>
            <a:rPr lang="en-US" sz="1900" b="1" kern="1200" dirty="0"/>
            <a:t>(CY 2026 Preliminary Roll-back rate = 14.674–(1.252) = 13.422)</a:t>
          </a:r>
        </a:p>
      </dsp:txBody>
      <dsp:txXfrm>
        <a:off x="2181827" y="4079866"/>
        <a:ext cx="7210681" cy="1114818"/>
      </dsp:txXfrm>
    </dsp:sp>
    <dsp:sp modelId="{49491563-DEE1-4B82-851E-E628B8B1E3EF}">
      <dsp:nvSpPr>
        <dsp:cNvPr id="0" name=""/>
        <dsp:cNvSpPr/>
      </dsp:nvSpPr>
      <dsp:spPr>
        <a:xfrm>
          <a:off x="915241" y="2646383"/>
          <a:ext cx="9689889" cy="11841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“Mill” means one one-thousandth of a United States dollar.  </a:t>
          </a:r>
        </a:p>
        <a:p>
          <a:pPr marL="0" lvl="0" indent="0" algn="l" defTabSz="666750">
            <a:lnSpc>
              <a:spcPct val="90000"/>
            </a:lnSpc>
            <a:spcBef>
              <a:spcPct val="0"/>
            </a:spcBef>
            <a:spcAft>
              <a:spcPct val="35000"/>
            </a:spcAft>
            <a:buNone/>
          </a:pPr>
          <a:r>
            <a:rPr lang="en-US" sz="1200" b="1" kern="1200" dirty="0"/>
            <a:t>	</a:t>
          </a:r>
          <a:r>
            <a:rPr lang="en-US" sz="2000" b="1" kern="1200" dirty="0"/>
            <a:t>(BCSD Preliminary value of one mill for CY 2026 is $6,972,015)</a:t>
          </a:r>
          <a:endParaRPr lang="en-US" sz="1500" kern="1200" dirty="0"/>
        </a:p>
      </dsp:txBody>
      <dsp:txXfrm>
        <a:off x="949925" y="2681067"/>
        <a:ext cx="7940569" cy="1114818"/>
      </dsp:txXfrm>
    </dsp:sp>
    <dsp:sp modelId="{91E6695B-3612-4473-9624-BDC051FF46F4}">
      <dsp:nvSpPr>
        <dsp:cNvPr id="0" name=""/>
        <dsp:cNvSpPr/>
      </dsp:nvSpPr>
      <dsp:spPr>
        <a:xfrm>
          <a:off x="99713" y="41596"/>
          <a:ext cx="8588576" cy="11841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“Millage rate” means the levy, in mills, which is established by the governing authority </a:t>
          </a:r>
          <a:r>
            <a:rPr lang="en-US" sz="1500" b="1" kern="1200" dirty="0"/>
            <a:t>(Bibb County Board of Education) </a:t>
          </a:r>
          <a:r>
            <a:rPr lang="en-US" sz="1500" kern="1200" dirty="0"/>
            <a:t>for purposes of financing, in whole or in part, the taxing jurisdiction’s </a:t>
          </a:r>
          <a:r>
            <a:rPr lang="en-US" sz="1500" b="1" kern="1200" dirty="0"/>
            <a:t>(BCSD) </a:t>
          </a:r>
          <a:r>
            <a:rPr lang="en-US" sz="1500" kern="1200" dirty="0"/>
            <a:t>expenses for its fiscal year. 					</a:t>
          </a:r>
          <a:endParaRPr lang="en-US" sz="2000" b="1" kern="1200" dirty="0"/>
        </a:p>
      </dsp:txBody>
      <dsp:txXfrm>
        <a:off x="134397" y="76280"/>
        <a:ext cx="7040928" cy="1114818"/>
      </dsp:txXfrm>
    </dsp:sp>
    <dsp:sp modelId="{D742B197-A1B6-4284-B45F-3ECBECB0D305}">
      <dsp:nvSpPr>
        <dsp:cNvPr id="0" name=""/>
        <dsp:cNvSpPr/>
      </dsp:nvSpPr>
      <dsp:spPr>
        <a:xfrm>
          <a:off x="839533" y="1334477"/>
          <a:ext cx="8588576" cy="11841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Millage Equivalent” means the number of mills which would result when the total net assessed value added by reassessments is divided by the certified tax digest and the result is multiplied by the previous year’s millage rate. </a:t>
          </a:r>
          <a:r>
            <a:rPr lang="en-US" sz="1700" b="1" kern="1200" dirty="0"/>
            <a:t>(millage equivalent = TBD)</a:t>
          </a:r>
          <a:endParaRPr lang="en-US" sz="1700" kern="1200" dirty="0"/>
        </a:p>
      </dsp:txBody>
      <dsp:txXfrm>
        <a:off x="874217" y="1369161"/>
        <a:ext cx="7030193" cy="1114818"/>
      </dsp:txXfrm>
    </dsp:sp>
    <dsp:sp modelId="{658E7C3F-ECD1-4836-8096-4097111A6793}">
      <dsp:nvSpPr>
        <dsp:cNvPr id="0" name=""/>
        <dsp:cNvSpPr/>
      </dsp:nvSpPr>
      <dsp:spPr>
        <a:xfrm>
          <a:off x="7818854" y="906979"/>
          <a:ext cx="769721" cy="76972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dirty="0"/>
        </a:p>
      </dsp:txBody>
      <dsp:txXfrm>
        <a:off x="7992041" y="906979"/>
        <a:ext cx="423347" cy="579215"/>
      </dsp:txXfrm>
    </dsp:sp>
    <dsp:sp modelId="{43A3B932-D130-4726-84B6-FDA83D870437}">
      <dsp:nvSpPr>
        <dsp:cNvPr id="0" name=""/>
        <dsp:cNvSpPr/>
      </dsp:nvSpPr>
      <dsp:spPr>
        <a:xfrm>
          <a:off x="8538147" y="2306473"/>
          <a:ext cx="769721" cy="76972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dirty="0"/>
        </a:p>
      </dsp:txBody>
      <dsp:txXfrm>
        <a:off x="8711334" y="2306473"/>
        <a:ext cx="423347" cy="579215"/>
      </dsp:txXfrm>
    </dsp:sp>
    <dsp:sp modelId="{F0F56AEB-C053-4D9C-8E62-C068289FABCB}">
      <dsp:nvSpPr>
        <dsp:cNvPr id="0" name=""/>
        <dsp:cNvSpPr/>
      </dsp:nvSpPr>
      <dsp:spPr>
        <a:xfrm>
          <a:off x="9019198" y="3747123"/>
          <a:ext cx="769721" cy="76972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dirty="0"/>
        </a:p>
      </dsp:txBody>
      <dsp:txXfrm>
        <a:off x="9192385" y="3747123"/>
        <a:ext cx="423347" cy="579215"/>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2" tIns="46587" rIns="93172" bIns="46587"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2" tIns="46587" rIns="93172" bIns="46587" rtlCol="0"/>
          <a:lstStyle>
            <a:lvl1pPr algn="r">
              <a:defRPr sz="1200"/>
            </a:lvl1pPr>
          </a:lstStyle>
          <a:p>
            <a:fld id="{3766DF0B-0C9F-4036-8C23-D267B660CAF0}" type="datetimeFigureOut">
              <a:rPr lang="en-US" smtClean="0"/>
              <a:t>8/20/2026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7" rIns="93172" bIns="46587"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7" rIns="93172"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72" tIns="46587" rIns="93172" bIns="46587"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2" tIns="46587" rIns="93172" bIns="46587" rtlCol="0" anchor="b"/>
          <a:lstStyle>
            <a:lvl1pPr algn="r">
              <a:defRPr sz="1200"/>
            </a:lvl1pPr>
          </a:lstStyle>
          <a:p>
            <a:fld id="{560E63B2-D433-497B-82B7-B837A3F36A27}" type="slidenum">
              <a:rPr lang="en-US" smtClean="0"/>
              <a:t>‹#›</a:t>
            </a:fld>
            <a:endParaRPr lang="en-US" dirty="0"/>
          </a:p>
        </p:txBody>
      </p:sp>
    </p:spTree>
    <p:extLst>
      <p:ext uri="{BB962C8B-B14F-4D97-AF65-F5344CB8AC3E}">
        <p14:creationId xmlns:p14="http://schemas.microsoft.com/office/powerpoint/2010/main" val="21065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We look forward to presenting you information for this tentative budget adoption that aligns with ful</a:t>
            </a:r>
            <a:r>
              <a:rPr lang="en-US" dirty="0">
                <a:solidFill>
                  <a:srgbClr val="000000"/>
                </a:solidFill>
                <a:latin typeface="Calibri"/>
                <a:ea typeface="Calibri"/>
                <a:cs typeface="Calibri"/>
              </a:rPr>
              <a:t>filling our mission and vision for all our students. We recognize the importance and the intentionality of this mission and vision that drives our entire strategic plan and hope to align with your values as we prepare for the upcoming year. </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560E63B2-D433-497B-82B7-B837A3F36A27}" type="slidenum">
              <a:rPr lang="en-US" smtClean="0"/>
              <a:t>2</a:t>
            </a:fld>
            <a:endParaRPr lang="en-US" dirty="0"/>
          </a:p>
        </p:txBody>
      </p:sp>
    </p:spTree>
    <p:extLst>
      <p:ext uri="{BB962C8B-B14F-4D97-AF65-F5344CB8AC3E}">
        <p14:creationId xmlns:p14="http://schemas.microsoft.com/office/powerpoint/2010/main" val="1958517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560E63B2-D433-497B-82B7-B837A3F36A27}" type="slidenum">
              <a:rPr lang="en-US" smtClean="0"/>
              <a:t>3</a:t>
            </a:fld>
            <a:endParaRPr lang="en-US" dirty="0"/>
          </a:p>
        </p:txBody>
      </p:sp>
    </p:spTree>
    <p:extLst>
      <p:ext uri="{BB962C8B-B14F-4D97-AF65-F5344CB8AC3E}">
        <p14:creationId xmlns:p14="http://schemas.microsoft.com/office/powerpoint/2010/main" val="1240856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5</a:t>
            </a:fld>
            <a:endParaRPr lang="en-US" dirty="0"/>
          </a:p>
        </p:txBody>
      </p:sp>
    </p:spTree>
    <p:extLst>
      <p:ext uri="{BB962C8B-B14F-4D97-AF65-F5344CB8AC3E}">
        <p14:creationId xmlns:p14="http://schemas.microsoft.com/office/powerpoint/2010/main" val="634578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7</a:t>
            </a:fld>
            <a:endParaRPr lang="en-US" dirty="0"/>
          </a:p>
        </p:txBody>
      </p:sp>
    </p:spTree>
    <p:extLst>
      <p:ext uri="{BB962C8B-B14F-4D97-AF65-F5344CB8AC3E}">
        <p14:creationId xmlns:p14="http://schemas.microsoft.com/office/powerpoint/2010/main" val="17404538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8</a:t>
            </a:fld>
            <a:endParaRPr lang="en-US" dirty="0"/>
          </a:p>
        </p:txBody>
      </p:sp>
    </p:spTree>
    <p:extLst>
      <p:ext uri="{BB962C8B-B14F-4D97-AF65-F5344CB8AC3E}">
        <p14:creationId xmlns:p14="http://schemas.microsoft.com/office/powerpoint/2010/main" val="16620595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9</a:t>
            </a:fld>
            <a:endParaRPr lang="en-US" dirty="0"/>
          </a:p>
        </p:txBody>
      </p:sp>
    </p:spTree>
    <p:extLst>
      <p:ext uri="{BB962C8B-B14F-4D97-AF65-F5344CB8AC3E}">
        <p14:creationId xmlns:p14="http://schemas.microsoft.com/office/powerpoint/2010/main" val="25065206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BAE19-2322-5826-63CD-B176A710C8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C3AD9E-E1CB-B379-F497-34870514601D}"/>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0849256E-96F9-2647-69B5-D926CDF5B93F}"/>
              </a:ext>
            </a:extLst>
          </p:cNvPr>
          <p:cNvSpPr>
            <a:spLocks noGrp="1"/>
          </p:cNvSpPr>
          <p:nvPr>
            <p:ph type="body" idx="1"/>
          </p:nvPr>
        </p:nvSpPr>
        <p:spPr/>
        <p:txBody>
          <a:bodyPr/>
          <a:lstStyle/>
          <a:p>
            <a:r>
              <a:rPr lang="en-US" dirty="0"/>
              <a:t>Dr. Sims</a:t>
            </a:r>
          </a:p>
        </p:txBody>
      </p:sp>
      <p:sp>
        <p:nvSpPr>
          <p:cNvPr id="4" name="Slide Number Placeholder 3">
            <a:extLst>
              <a:ext uri="{FF2B5EF4-FFF2-40B4-BE49-F238E27FC236}">
                <a16:creationId xmlns:a16="http://schemas.microsoft.com/office/drawing/2014/main" id="{28F1AC7A-8F68-B267-F675-D41A14E183B6}"/>
              </a:ext>
            </a:extLst>
          </p:cNvPr>
          <p:cNvSpPr>
            <a:spLocks noGrp="1"/>
          </p:cNvSpPr>
          <p:nvPr>
            <p:ph type="sldNum" sz="quarter" idx="5"/>
          </p:nvPr>
        </p:nvSpPr>
        <p:spPr/>
        <p:txBody>
          <a:bodyPr/>
          <a:lstStyle/>
          <a:p>
            <a:fld id="{560E63B2-D433-497B-82B7-B837A3F36A27}" type="slidenum">
              <a:rPr lang="en-US" smtClean="0"/>
              <a:t>10</a:t>
            </a:fld>
            <a:endParaRPr lang="en-US" dirty="0"/>
          </a:p>
        </p:txBody>
      </p:sp>
    </p:spTree>
    <p:extLst>
      <p:ext uri="{BB962C8B-B14F-4D97-AF65-F5344CB8AC3E}">
        <p14:creationId xmlns:p14="http://schemas.microsoft.com/office/powerpoint/2010/main" val="37242805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627A3-E4B6-935F-45C7-EF729E6FC1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888762-4319-CD5A-3AC2-8F285DD20E4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C9EF5062-0A9D-61CC-F229-438FF77F5D34}"/>
              </a:ext>
            </a:extLst>
          </p:cNvPr>
          <p:cNvSpPr>
            <a:spLocks noGrp="1"/>
          </p:cNvSpPr>
          <p:nvPr>
            <p:ph type="body" idx="1"/>
          </p:nvPr>
        </p:nvSpPr>
        <p:spPr/>
        <p:txBody>
          <a:bodyPr/>
          <a:lstStyle/>
          <a:p>
            <a:r>
              <a:rPr lang="en-US" dirty="0"/>
              <a:t>Dr. Sims</a:t>
            </a:r>
          </a:p>
        </p:txBody>
      </p:sp>
      <p:sp>
        <p:nvSpPr>
          <p:cNvPr id="4" name="Slide Number Placeholder 3">
            <a:extLst>
              <a:ext uri="{FF2B5EF4-FFF2-40B4-BE49-F238E27FC236}">
                <a16:creationId xmlns:a16="http://schemas.microsoft.com/office/drawing/2014/main" id="{73C97ECE-DBF3-C37B-DB4B-57213F39C669}"/>
              </a:ext>
            </a:extLst>
          </p:cNvPr>
          <p:cNvSpPr>
            <a:spLocks noGrp="1"/>
          </p:cNvSpPr>
          <p:nvPr>
            <p:ph type="sldNum" sz="quarter" idx="5"/>
          </p:nvPr>
        </p:nvSpPr>
        <p:spPr/>
        <p:txBody>
          <a:bodyPr/>
          <a:lstStyle/>
          <a:p>
            <a:fld id="{560E63B2-D433-497B-82B7-B837A3F36A27}" type="slidenum">
              <a:rPr lang="en-US" smtClean="0"/>
              <a:t>12</a:t>
            </a:fld>
            <a:endParaRPr lang="en-US" dirty="0"/>
          </a:p>
        </p:txBody>
      </p:sp>
    </p:spTree>
    <p:extLst>
      <p:ext uri="{BB962C8B-B14F-4D97-AF65-F5344CB8AC3E}">
        <p14:creationId xmlns:p14="http://schemas.microsoft.com/office/powerpoint/2010/main" val="32042937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13</a:t>
            </a:fld>
            <a:endParaRPr lang="en-US" dirty="0"/>
          </a:p>
        </p:txBody>
      </p:sp>
    </p:spTree>
    <p:extLst>
      <p:ext uri="{BB962C8B-B14F-4D97-AF65-F5344CB8AC3E}">
        <p14:creationId xmlns:p14="http://schemas.microsoft.com/office/powerpoint/2010/main" val="25712014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0C667-12D4-0D30-DE83-9EC2315880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C4F696-DEC6-5AE0-562D-713091F79478}"/>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C77B8AFE-F9D8-7CED-1FBF-C395FF4B4378}"/>
              </a:ext>
            </a:extLst>
          </p:cNvPr>
          <p:cNvSpPr>
            <a:spLocks noGrp="1"/>
          </p:cNvSpPr>
          <p:nvPr>
            <p:ph type="body" idx="1"/>
          </p:nvPr>
        </p:nvSpPr>
        <p:spPr/>
        <p:txBody>
          <a:bodyPr/>
          <a:lstStyle/>
          <a:p>
            <a:r>
              <a:rPr lang="en-US" dirty="0"/>
              <a:t>Dr. Sims</a:t>
            </a:r>
          </a:p>
        </p:txBody>
      </p:sp>
      <p:sp>
        <p:nvSpPr>
          <p:cNvPr id="4" name="Slide Number Placeholder 3">
            <a:extLst>
              <a:ext uri="{FF2B5EF4-FFF2-40B4-BE49-F238E27FC236}">
                <a16:creationId xmlns:a16="http://schemas.microsoft.com/office/drawing/2014/main" id="{C916A4E4-5D37-BE3A-8C02-CD34CAE2E68A}"/>
              </a:ext>
            </a:extLst>
          </p:cNvPr>
          <p:cNvSpPr>
            <a:spLocks noGrp="1"/>
          </p:cNvSpPr>
          <p:nvPr>
            <p:ph type="sldNum" sz="quarter" idx="5"/>
          </p:nvPr>
        </p:nvSpPr>
        <p:spPr/>
        <p:txBody>
          <a:bodyPr/>
          <a:lstStyle/>
          <a:p>
            <a:fld id="{560E63B2-D433-497B-82B7-B837A3F36A27}" type="slidenum">
              <a:rPr lang="en-US" smtClean="0"/>
              <a:t>14</a:t>
            </a:fld>
            <a:endParaRPr lang="en-US" dirty="0"/>
          </a:p>
        </p:txBody>
      </p:sp>
    </p:spTree>
    <p:extLst>
      <p:ext uri="{BB962C8B-B14F-4D97-AF65-F5344CB8AC3E}">
        <p14:creationId xmlns:p14="http://schemas.microsoft.com/office/powerpoint/2010/main" val="13228560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D29EC-E548-5209-F29A-F4D0EDE2A5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886996-ED9C-5FAF-1B10-E10A5701C858}"/>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3640B461-2334-543F-0ED5-A842CE95A908}"/>
              </a:ext>
            </a:extLst>
          </p:cNvPr>
          <p:cNvSpPr>
            <a:spLocks noGrp="1"/>
          </p:cNvSpPr>
          <p:nvPr>
            <p:ph type="body" idx="1"/>
          </p:nvPr>
        </p:nvSpPr>
        <p:spPr/>
        <p:txBody>
          <a:bodyPr/>
          <a:lstStyle/>
          <a:p>
            <a:r>
              <a:rPr lang="en-US" dirty="0"/>
              <a:t>Dr. Sims</a:t>
            </a:r>
          </a:p>
        </p:txBody>
      </p:sp>
      <p:sp>
        <p:nvSpPr>
          <p:cNvPr id="4" name="Slide Number Placeholder 3">
            <a:extLst>
              <a:ext uri="{FF2B5EF4-FFF2-40B4-BE49-F238E27FC236}">
                <a16:creationId xmlns:a16="http://schemas.microsoft.com/office/drawing/2014/main" id="{FABF43BC-A324-DA1D-FD1F-D837ACC2FB95}"/>
              </a:ext>
            </a:extLst>
          </p:cNvPr>
          <p:cNvSpPr>
            <a:spLocks noGrp="1"/>
          </p:cNvSpPr>
          <p:nvPr>
            <p:ph type="sldNum" sz="quarter" idx="5"/>
          </p:nvPr>
        </p:nvSpPr>
        <p:spPr/>
        <p:txBody>
          <a:bodyPr/>
          <a:lstStyle/>
          <a:p>
            <a:fld id="{560E63B2-D433-497B-82B7-B837A3F36A27}" type="slidenum">
              <a:rPr lang="en-US" smtClean="0"/>
              <a:t>15</a:t>
            </a:fld>
            <a:endParaRPr lang="en-US" dirty="0"/>
          </a:p>
        </p:txBody>
      </p:sp>
    </p:spTree>
    <p:extLst>
      <p:ext uri="{BB962C8B-B14F-4D97-AF65-F5344CB8AC3E}">
        <p14:creationId xmlns:p14="http://schemas.microsoft.com/office/powerpoint/2010/main" val="39277917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CC7A3-EFD8-7F38-5F01-B60E9A783A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182158-18FC-194A-8E99-7911EB87202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DDB99C4F-44E5-6F32-49C3-EB51D9DB9DCE}"/>
              </a:ext>
            </a:extLst>
          </p:cNvPr>
          <p:cNvSpPr>
            <a:spLocks noGrp="1"/>
          </p:cNvSpPr>
          <p:nvPr>
            <p:ph type="body" idx="1"/>
          </p:nvPr>
        </p:nvSpPr>
        <p:spPr/>
        <p:txBody>
          <a:bodyPr/>
          <a:lstStyle/>
          <a:p>
            <a:r>
              <a:rPr lang="en-US" dirty="0"/>
              <a:t>Dr. Sims</a:t>
            </a:r>
          </a:p>
        </p:txBody>
      </p:sp>
      <p:sp>
        <p:nvSpPr>
          <p:cNvPr id="4" name="Slide Number Placeholder 3">
            <a:extLst>
              <a:ext uri="{FF2B5EF4-FFF2-40B4-BE49-F238E27FC236}">
                <a16:creationId xmlns:a16="http://schemas.microsoft.com/office/drawing/2014/main" id="{030F8D20-500B-EFFB-0E22-362B2C0FFECC}"/>
              </a:ext>
            </a:extLst>
          </p:cNvPr>
          <p:cNvSpPr>
            <a:spLocks noGrp="1"/>
          </p:cNvSpPr>
          <p:nvPr>
            <p:ph type="sldNum" sz="quarter" idx="5"/>
          </p:nvPr>
        </p:nvSpPr>
        <p:spPr/>
        <p:txBody>
          <a:bodyPr/>
          <a:lstStyle/>
          <a:p>
            <a:fld id="{560E63B2-D433-497B-82B7-B837A3F36A27}" type="slidenum">
              <a:rPr lang="en-US" smtClean="0"/>
              <a:t>16</a:t>
            </a:fld>
            <a:endParaRPr lang="en-US" dirty="0"/>
          </a:p>
        </p:txBody>
      </p:sp>
    </p:spTree>
    <p:extLst>
      <p:ext uri="{BB962C8B-B14F-4D97-AF65-F5344CB8AC3E}">
        <p14:creationId xmlns:p14="http://schemas.microsoft.com/office/powerpoint/2010/main" val="6016862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82561-4838-802C-6DF7-66301871C8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B003CC-CCA1-EEE6-FCE5-0A27C41828E2}"/>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6510985A-918F-67AB-A15C-8CDF30DC8D1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EF33440-C428-D25D-5C65-D14CA0308719}"/>
              </a:ext>
            </a:extLst>
          </p:cNvPr>
          <p:cNvSpPr>
            <a:spLocks noGrp="1"/>
          </p:cNvSpPr>
          <p:nvPr>
            <p:ph type="sldNum" sz="quarter" idx="5"/>
          </p:nvPr>
        </p:nvSpPr>
        <p:spPr/>
        <p:txBody>
          <a:bodyPr/>
          <a:lstStyle/>
          <a:p>
            <a:fld id="{560E63B2-D433-497B-82B7-B837A3F36A27}" type="slidenum">
              <a:rPr lang="en-US" smtClean="0"/>
              <a:t>17</a:t>
            </a:fld>
            <a:endParaRPr lang="en-US" dirty="0"/>
          </a:p>
        </p:txBody>
      </p:sp>
    </p:spTree>
    <p:extLst>
      <p:ext uri="{BB962C8B-B14F-4D97-AF65-F5344CB8AC3E}">
        <p14:creationId xmlns:p14="http://schemas.microsoft.com/office/powerpoint/2010/main" val="30147470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C37A4-03BA-B44B-60B0-6E572A23A3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843EF2-B69B-EEE0-6319-F11F16DCDDA9}"/>
              </a:ext>
            </a:extLst>
          </p:cNvPr>
          <p:cNvSpPr>
            <a:spLocks noGrp="1" noRot="1" noChangeAspect="1"/>
          </p:cNvSpPr>
          <p:nvPr>
            <p:ph type="sldImg"/>
          </p:nvPr>
        </p:nvSpPr>
        <p:spPr>
          <a:xfrm>
            <a:off x="717550" y="1162050"/>
            <a:ext cx="5575300" cy="3136900"/>
          </a:xfrm>
        </p:spPr>
        <p:txBody>
          <a:bodyPr/>
          <a:lstStyle/>
          <a:p>
            <a:endParaRPr lang="en-US" dirty="0"/>
          </a:p>
        </p:txBody>
      </p:sp>
      <p:sp>
        <p:nvSpPr>
          <p:cNvPr id="3" name="Notes Placeholder 2">
            <a:extLst>
              <a:ext uri="{FF2B5EF4-FFF2-40B4-BE49-F238E27FC236}">
                <a16:creationId xmlns:a16="http://schemas.microsoft.com/office/drawing/2014/main" id="{A6527D2F-A410-39B7-CD11-1C6D955BF9E8}"/>
              </a:ext>
            </a:extLst>
          </p:cNvPr>
          <p:cNvSpPr>
            <a:spLocks noGrp="1"/>
          </p:cNvSpPr>
          <p:nvPr>
            <p:ph type="body" idx="1"/>
          </p:nvPr>
        </p:nvSpPr>
        <p:spPr/>
        <p:txBody>
          <a:bodyPr/>
          <a:lstStyle/>
          <a:p>
            <a:r>
              <a:rPr lang="en-US" dirty="0"/>
              <a:t>These are the tactical actions we can begin executing in FY27. They address immediate priorities and generate near-term results while we build out the longer-term framework.</a:t>
            </a:r>
          </a:p>
          <a:p>
            <a:endParaRPr lang="en-US" dirty="0"/>
          </a:p>
          <a:p>
            <a:r>
              <a:rPr lang="en-US" dirty="0"/>
              <a:t>First, Efficiency Studies. We are launching instructional efficiency studies designed to identify cost savings and streamline the services we provide to students and schools. The goal is straightforward: use hard data from these audits to align our staffing ratios and resource allocation to actual enrollment figures so that every dollar we spend directly supports student outcomes. We will also implement the attrition position evaluation process from Phase 4 of our operational efficiency study. That means when positions become vacant through attrition, we will evaluate each one individually to determine whether to continue, consolidate responsibilities, or eliminate the role entirely. This is a disciplined, data-driven approach to right-sizing our workforce without disruptive layoffs.</a:t>
            </a:r>
          </a:p>
          <a:p>
            <a:endParaRPr lang="en-US" dirty="0"/>
          </a:p>
          <a:p>
            <a:r>
              <a:rPr lang="en-US" dirty="0"/>
              <a:t>Second, Revenue and Expenditure Alignment. This administration will be proactive rather than reactive. We will anticipate future unfunded mandates and district expenditures before they arrive, so that we bring budget and millage recommendations to this board that are fully aligned with the district’s actual needs. No surprises — just transparent, forward-looking fiscal planning.</a:t>
            </a:r>
          </a:p>
          <a:p>
            <a:endParaRPr lang="en-US" dirty="0"/>
          </a:p>
          <a:p>
            <a:r>
              <a:rPr lang="en-US" dirty="0"/>
              <a:t>Third, Supplemental Pay Restructuring. We are reviewing and revising supplemental pay structures across the entire district. The objective is to standardize processes and pay where applicable, ensuring consistency and fairness while also identifying opportunities for savings.</a:t>
            </a:r>
          </a:p>
          <a:p>
            <a:endParaRPr lang="en-US" dirty="0"/>
          </a:p>
          <a:p>
            <a:r>
              <a:rPr lang="en-US" dirty="0"/>
              <a:t>Finally, Rezoning, Redistricting, and School Consolidation. Using the outcomes from our efficiency studies and redistricting analysis, we will finalize strategic school rezoning, redistricting, and consolidation scenarios. The timeline is clear: board decision-making in FY27, with implementation in FY28. The purpose is to redirect savings toward instructional priorities and concentrate resources where they can produce stronger student outcomes. We are also continuing our efforts to reimagine virtual learning offerings as part of this broader realignment.</a:t>
            </a:r>
          </a:p>
          <a:p>
            <a:endParaRPr lang="en-US" dirty="0"/>
          </a:p>
          <a:p>
            <a:r>
              <a:rPr lang="en-US" dirty="0"/>
              <a:t>Those are the near-term tactical actions. Now I want to shift from what we are doing right now to how we are building a sustainable operating model for the future. The next two slides lay out a structured planning-to-implementation framework — first the FY27 planning phase, then how that planning translates into implementation and sustainability starting in FY28.</a:t>
            </a:r>
          </a:p>
        </p:txBody>
      </p:sp>
      <p:sp>
        <p:nvSpPr>
          <p:cNvPr id="4" name="Slide Number Placeholder 3">
            <a:extLst>
              <a:ext uri="{FF2B5EF4-FFF2-40B4-BE49-F238E27FC236}">
                <a16:creationId xmlns:a16="http://schemas.microsoft.com/office/drawing/2014/main" id="{B8A35E1C-2E81-1781-A30F-2A070F59CC5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4152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97EA89-EA95-1D1C-6578-40017D5F43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EAB598-7CB5-A88B-B1CE-85D5BEFFA52B}"/>
              </a:ext>
            </a:extLst>
          </p:cNvPr>
          <p:cNvSpPr>
            <a:spLocks noGrp="1" noRot="1" noChangeAspect="1"/>
          </p:cNvSpPr>
          <p:nvPr>
            <p:ph type="sldImg"/>
          </p:nvPr>
        </p:nvSpPr>
        <p:spPr>
          <a:xfrm>
            <a:off x="717550" y="1162050"/>
            <a:ext cx="5575300" cy="3136900"/>
          </a:xfrm>
        </p:spPr>
        <p:txBody>
          <a:bodyPr/>
          <a:lstStyle/>
          <a:p>
            <a:endParaRPr lang="en-US" dirty="0"/>
          </a:p>
        </p:txBody>
      </p:sp>
      <p:sp>
        <p:nvSpPr>
          <p:cNvPr id="3" name="Notes Placeholder 2">
            <a:extLst>
              <a:ext uri="{FF2B5EF4-FFF2-40B4-BE49-F238E27FC236}">
                <a16:creationId xmlns:a16="http://schemas.microsoft.com/office/drawing/2014/main" id="{18416553-443C-821C-02E3-EC23593F0B5E}"/>
              </a:ext>
            </a:extLst>
          </p:cNvPr>
          <p:cNvSpPr>
            <a:spLocks noGrp="1"/>
          </p:cNvSpPr>
          <p:nvPr>
            <p:ph type="body" idx="1"/>
          </p:nvPr>
        </p:nvSpPr>
        <p:spPr/>
        <p:txBody>
          <a:bodyPr/>
          <a:lstStyle/>
          <a:p>
            <a:r>
              <a:rPr lang="en-US" dirty="0"/>
              <a:t>These are the tactical actions we can begin executing in FY27. They address immediate priorities and generate near-term results while we build out the longer-term framework.</a:t>
            </a:r>
          </a:p>
          <a:p>
            <a:endParaRPr lang="en-US" dirty="0"/>
          </a:p>
          <a:p>
            <a:r>
              <a:rPr lang="en-US" dirty="0"/>
              <a:t>First, Efficiency Studies. We are launching instructional efficiency studies designed to identify cost savings and streamline the services we provide to students and schools. The goal is straightforward: use hard data from these audits to align our staffing ratios and resource allocation to actual enrollment figures so that every dollar we spend directly supports student outcomes. We will also implement the attrition position evaluation process from Phase 4 of our operational efficiency study. That means when positions become vacant through attrition, we will evaluate each one individually to determine whether to continue, consolidate responsibilities, or eliminate the role entirely. This is a disciplined, data-driven approach to right-sizing our workforce without disruptive layoffs.</a:t>
            </a:r>
          </a:p>
          <a:p>
            <a:endParaRPr lang="en-US" dirty="0"/>
          </a:p>
          <a:p>
            <a:r>
              <a:rPr lang="en-US" dirty="0"/>
              <a:t>Second, Revenue and Expenditure Alignment. This administration will be proactive rather than reactive. We will anticipate future unfunded mandates and district expenditures before they arrive, so that we bring budget and millage recommendations to this board that are fully aligned with the district’s actual needs. No surprises — just transparent, forward-looking fiscal planning.</a:t>
            </a:r>
          </a:p>
          <a:p>
            <a:endParaRPr lang="en-US" dirty="0"/>
          </a:p>
          <a:p>
            <a:r>
              <a:rPr lang="en-US" dirty="0"/>
              <a:t>Third, Supplemental Pay Restructuring. We are reviewing and revising supplemental pay structures across the entire district. The objective is to standardize processes and pay where applicable, ensuring consistency and fairness while also identifying opportunities for savings.</a:t>
            </a:r>
          </a:p>
          <a:p>
            <a:endParaRPr lang="en-US" dirty="0"/>
          </a:p>
          <a:p>
            <a:r>
              <a:rPr lang="en-US" dirty="0"/>
              <a:t>Finally, Rezoning, Redistricting, and School Consolidation. Using the outcomes from our efficiency studies and redistricting analysis, we will finalize strategic school rezoning, redistricting, and consolidation scenarios. The timeline is clear: board decision-making in FY27, with implementation in FY28. The purpose is to redirect savings toward instructional priorities and concentrate resources where they can produce stronger student outcomes. We are also continuing our efforts to reimagine virtual learning offerings as part of this broader realignment.</a:t>
            </a:r>
          </a:p>
          <a:p>
            <a:endParaRPr lang="en-US" dirty="0"/>
          </a:p>
          <a:p>
            <a:r>
              <a:rPr lang="en-US" dirty="0"/>
              <a:t>Those are the near-term tactical actions. Now I want to shift from what we are doing right now to how we are building a sustainable operating model for the future. The next two slides lay out a structured planning-to-implementation framework — first the FY27 planning phase, then how that planning translates into implementation and sustainability starting in FY28.</a:t>
            </a:r>
          </a:p>
        </p:txBody>
      </p:sp>
      <p:sp>
        <p:nvSpPr>
          <p:cNvPr id="4" name="Slide Number Placeholder 3">
            <a:extLst>
              <a:ext uri="{FF2B5EF4-FFF2-40B4-BE49-F238E27FC236}">
                <a16:creationId xmlns:a16="http://schemas.microsoft.com/office/drawing/2014/main" id="{CB8E3B73-3F2D-B634-DEB2-DC905F04B17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42466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8CBCE-19CB-71FC-1A00-24C1A9D22B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C7AF63-DFE4-51FF-10B9-DCC1643012D7}"/>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9E3E69D5-C8BB-3E65-0399-205EE26A573C}"/>
              </a:ext>
            </a:extLst>
          </p:cNvPr>
          <p:cNvSpPr>
            <a:spLocks noGrp="1"/>
          </p:cNvSpPr>
          <p:nvPr>
            <p:ph type="body" idx="1"/>
          </p:nvPr>
        </p:nvSpPr>
        <p:spPr/>
        <p:txBody>
          <a:bodyPr/>
          <a:lstStyle/>
          <a:p>
            <a:r>
              <a:rPr lang="en-US" dirty="0"/>
              <a:t>Before I walk you through our specific strategies, I want to take a moment to frame the broader context for why these considerations are so important right now.</a:t>
            </a:r>
          </a:p>
          <a:p>
            <a:endParaRPr lang="en-US" dirty="0"/>
          </a:p>
          <a:p>
            <a:r>
              <a:rPr lang="en-US" dirty="0"/>
              <a:t>Historically, the Bibb County School District has rolled back the millage rate. While that decision provided tax relief to our community, it has had a compounding effect over time. Each rollback limits our ability to capture growth in local tax revenue — revenue that is essential to sustaining and expanding the district’s operations. In practical terms, it means that even as property values have grown, the district has not fully benefited from that growth on the revenue side.</a:t>
            </a:r>
          </a:p>
          <a:p>
            <a:endParaRPr lang="en-US" dirty="0"/>
          </a:p>
          <a:p>
            <a:r>
              <a:rPr lang="en-US" dirty="0"/>
              <a:t>That brings us to where we are today. As we work to align our resources with strategic priorities and ensure the long-term sustainability of this district, we are considering a range of options to optimize efficiency and maximize our impact for students. These options span both medium-term and long-term time horizons, and I want to be transparent with this board about what each of those looks like.</a:t>
            </a:r>
          </a:p>
          <a:p>
            <a:endParaRPr lang="en-US" dirty="0"/>
          </a:p>
          <a:p>
            <a:r>
              <a:rPr lang="en-US" dirty="0"/>
              <a:t>The current financial model is not keeping pace with rising costs in salaries, benefits, maintenance, and unfunded mandates. That is why this administration is taking decisive action. We are conducting a thorough review of how we allocate every dollar, and we will make the difficult but necessary adjustments to protect the quality of education our students and families depend on.</a:t>
            </a:r>
          </a:p>
          <a:p>
            <a:endParaRPr lang="en-US" dirty="0"/>
          </a:p>
          <a:p>
            <a:r>
              <a:rPr lang="en-US" dirty="0"/>
              <a:t>Over the next three slides, I’m going to walk you through our response to this challenge in three parts. First, the medium-term actions we can take right now in FY27 — tactical steps like efficiency studies, pay restructuring, and rezoning analysis that deliver near-term results. Then, I’ll show you the structured planning framework we are building in FY27 across operational efficiency, financial sustainability, and compensation alignment. And finally, how that planning translates into concrete implementation and sustainability efforts starting in FY28 and continuing beyond.</a:t>
            </a:r>
          </a:p>
          <a:p>
            <a:endParaRPr lang="en-US" dirty="0"/>
          </a:p>
          <a:p>
            <a:r>
              <a:rPr lang="en-US" dirty="0"/>
              <a:t>Let’s start with the medium-term strategies.</a:t>
            </a:r>
          </a:p>
        </p:txBody>
      </p:sp>
      <p:sp>
        <p:nvSpPr>
          <p:cNvPr id="4" name="Slide Number Placeholder 3">
            <a:extLst>
              <a:ext uri="{FF2B5EF4-FFF2-40B4-BE49-F238E27FC236}">
                <a16:creationId xmlns:a16="http://schemas.microsoft.com/office/drawing/2014/main" id="{29C4C348-2380-FACE-C551-AFC6B497B447}"/>
              </a:ext>
            </a:extLst>
          </p:cNvPr>
          <p:cNvSpPr>
            <a:spLocks noGrp="1"/>
          </p:cNvSpPr>
          <p:nvPr>
            <p:ph type="sldNum" sz="quarter" idx="5"/>
          </p:nvPr>
        </p:nvSpPr>
        <p:spPr/>
        <p:txBody>
          <a:bodyPr/>
          <a:lstStyle/>
          <a:p>
            <a:fld id="{560E63B2-D433-497B-82B7-B837A3F36A27}" type="slidenum">
              <a:rPr lang="en-US" smtClean="0"/>
              <a:t>21</a:t>
            </a:fld>
            <a:endParaRPr lang="en-US" dirty="0"/>
          </a:p>
        </p:txBody>
      </p:sp>
    </p:spTree>
    <p:extLst>
      <p:ext uri="{BB962C8B-B14F-4D97-AF65-F5344CB8AC3E}">
        <p14:creationId xmlns:p14="http://schemas.microsoft.com/office/powerpoint/2010/main" val="6285120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713A8-8505-E3A4-119D-9F16365D46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CD5E17-34DC-1632-EE05-3FDF35C13555}"/>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5A7F083E-EA5C-599F-6E9A-09ED1F456550}"/>
              </a:ext>
            </a:extLst>
          </p:cNvPr>
          <p:cNvSpPr>
            <a:spLocks noGrp="1"/>
          </p:cNvSpPr>
          <p:nvPr>
            <p:ph type="body" idx="1"/>
          </p:nvPr>
        </p:nvSpPr>
        <p:spPr/>
        <p:txBody>
          <a:bodyPr/>
          <a:lstStyle/>
          <a:p>
            <a:r>
              <a:rPr lang="en-US" dirty="0"/>
              <a:t>Before I walk you through our specific strategies, I want to take a moment to frame the broader context for why these considerations are so important right now.</a:t>
            </a:r>
          </a:p>
          <a:p>
            <a:endParaRPr lang="en-US" dirty="0"/>
          </a:p>
          <a:p>
            <a:r>
              <a:rPr lang="en-US" dirty="0"/>
              <a:t>Historically, the Bibb County School District has rolled back the millage rate. While that decision provided tax relief to our community, it has had a compounding effect over time. Each rollback limits our ability to capture growth in local tax revenue — revenue that is essential to sustaining and expanding the district’s operations. In practical terms, it means that even as property values have grown, the district has not fully benefited from that growth on the revenue side.</a:t>
            </a:r>
          </a:p>
          <a:p>
            <a:endParaRPr lang="en-US" dirty="0"/>
          </a:p>
          <a:p>
            <a:r>
              <a:rPr lang="en-US" dirty="0"/>
              <a:t>That brings us to where we are today. As we work to align our resources with strategic priorities and ensure the long-term sustainability of this district, we are considering a range of options to optimize efficiency and maximize our impact for students. These options span both medium-term and long-term time horizons, and I want to be transparent with this board about what each of those looks like.</a:t>
            </a:r>
          </a:p>
          <a:p>
            <a:endParaRPr lang="en-US" dirty="0"/>
          </a:p>
          <a:p>
            <a:r>
              <a:rPr lang="en-US" dirty="0"/>
              <a:t>The current financial model is not keeping pace with rising costs in salaries, benefits, maintenance, and unfunded mandates. That is why this administration is taking decisive action. We are conducting a thorough review of how we allocate every dollar, and we will make the difficult but necessary adjustments to protect the quality of education our students and families depend on.</a:t>
            </a:r>
          </a:p>
          <a:p>
            <a:endParaRPr lang="en-US" dirty="0"/>
          </a:p>
          <a:p>
            <a:r>
              <a:rPr lang="en-US" dirty="0"/>
              <a:t>Over the next three slides, I’m going to walk you through our response to this challenge in three parts. First, the medium-term actions we can take right now in FY27 — tactical steps like efficiency studies, pay restructuring, and rezoning analysis that deliver near-term results. Then, I’ll show you the structured planning framework we are building in FY27 across operational efficiency, financial sustainability, and compensation alignment. And finally, how that planning translates into concrete implementation and sustainability efforts starting in FY28 and continuing beyond.</a:t>
            </a:r>
          </a:p>
          <a:p>
            <a:endParaRPr lang="en-US" dirty="0"/>
          </a:p>
          <a:p>
            <a:r>
              <a:rPr lang="en-US" dirty="0"/>
              <a:t>Let’s start with the medium-term strategies.</a:t>
            </a:r>
          </a:p>
        </p:txBody>
      </p:sp>
      <p:sp>
        <p:nvSpPr>
          <p:cNvPr id="4" name="Slide Number Placeholder 3">
            <a:extLst>
              <a:ext uri="{FF2B5EF4-FFF2-40B4-BE49-F238E27FC236}">
                <a16:creationId xmlns:a16="http://schemas.microsoft.com/office/drawing/2014/main" id="{78B422E2-CAEE-4A0B-78E7-43AC49A8586C}"/>
              </a:ext>
            </a:extLst>
          </p:cNvPr>
          <p:cNvSpPr>
            <a:spLocks noGrp="1"/>
          </p:cNvSpPr>
          <p:nvPr>
            <p:ph type="sldNum" sz="quarter" idx="5"/>
          </p:nvPr>
        </p:nvSpPr>
        <p:spPr/>
        <p:txBody>
          <a:bodyPr/>
          <a:lstStyle/>
          <a:p>
            <a:fld id="{560E63B2-D433-497B-82B7-B837A3F36A27}" type="slidenum">
              <a:rPr lang="en-US" smtClean="0"/>
              <a:t>22</a:t>
            </a:fld>
            <a:endParaRPr lang="en-US" dirty="0"/>
          </a:p>
        </p:txBody>
      </p:sp>
    </p:spTree>
    <p:extLst>
      <p:ext uri="{BB962C8B-B14F-4D97-AF65-F5344CB8AC3E}">
        <p14:creationId xmlns:p14="http://schemas.microsoft.com/office/powerpoint/2010/main" val="11289840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6B41F-0DA9-E79E-7C08-AF817A4A61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6ABA6A-4A05-6381-CBF0-A404DD0563C3}"/>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781C757D-9DA2-2A6B-949E-2B66ED760225}"/>
              </a:ext>
            </a:extLst>
          </p:cNvPr>
          <p:cNvSpPr>
            <a:spLocks noGrp="1"/>
          </p:cNvSpPr>
          <p:nvPr>
            <p:ph type="body" idx="1"/>
          </p:nvPr>
        </p:nvSpPr>
        <p:spPr/>
        <p:txBody>
          <a:bodyPr/>
          <a:lstStyle/>
          <a:p>
            <a:r>
              <a:rPr lang="en-US" dirty="0"/>
              <a:t>Before I walk you through our specific strategies, I want to take a moment to frame the broader context for why these considerations are so important right now.</a:t>
            </a:r>
          </a:p>
          <a:p>
            <a:endParaRPr lang="en-US" dirty="0"/>
          </a:p>
          <a:p>
            <a:r>
              <a:rPr lang="en-US" dirty="0"/>
              <a:t>Historically, the Bibb County School District has rolled back the millage rate. While that decision provided tax relief to our community, it has had a compounding effect over time. Each rollback limits our ability to capture growth in local tax revenue — revenue that is essential to sustaining and expanding the district’s operations. In practical terms, it means that even as property values have grown, the district has not fully benefited from that growth on the revenue side.</a:t>
            </a:r>
          </a:p>
          <a:p>
            <a:endParaRPr lang="en-US" dirty="0"/>
          </a:p>
          <a:p>
            <a:r>
              <a:rPr lang="en-US" dirty="0"/>
              <a:t>That brings us to where we are today. As we work to align our resources with strategic priorities and ensure the long-term sustainability of this district, we are considering a range of options to optimize efficiency and maximize our impact for students. These options span both medium-term and long-term time horizons, and I want to be transparent with this board about what each of those looks like.</a:t>
            </a:r>
          </a:p>
          <a:p>
            <a:endParaRPr lang="en-US" dirty="0"/>
          </a:p>
          <a:p>
            <a:r>
              <a:rPr lang="en-US" dirty="0"/>
              <a:t>The current financial model is not keeping pace with rising costs in salaries, benefits, maintenance, and unfunded mandates. That is why this administration is taking decisive action. We are conducting a thorough review of how we allocate every dollar, and we will make the difficult but necessary adjustments to protect the quality of education our students and families depend on.</a:t>
            </a:r>
          </a:p>
          <a:p>
            <a:endParaRPr lang="en-US" dirty="0"/>
          </a:p>
          <a:p>
            <a:r>
              <a:rPr lang="en-US" dirty="0"/>
              <a:t>Over the next three slides, I’m going to walk you through our response to this challenge in three parts. First, the medium-term actions we can take right now in FY27 — tactical steps like efficiency studies, pay restructuring, and rezoning analysis that deliver near-term results. Then, I’ll show you the structured planning framework we are building in FY27 across operational efficiency, financial sustainability, and compensation alignment. And finally, how that planning translates into concrete implementation and sustainability efforts starting in FY28 and continuing beyond.</a:t>
            </a:r>
          </a:p>
          <a:p>
            <a:endParaRPr lang="en-US" dirty="0"/>
          </a:p>
          <a:p>
            <a:r>
              <a:rPr lang="en-US" dirty="0"/>
              <a:t>Let’s start with the medium-term strategies.</a:t>
            </a:r>
          </a:p>
        </p:txBody>
      </p:sp>
      <p:sp>
        <p:nvSpPr>
          <p:cNvPr id="4" name="Slide Number Placeholder 3">
            <a:extLst>
              <a:ext uri="{FF2B5EF4-FFF2-40B4-BE49-F238E27FC236}">
                <a16:creationId xmlns:a16="http://schemas.microsoft.com/office/drawing/2014/main" id="{D69E54BD-95AC-4C6A-5FD5-BEBCE35CD2AD}"/>
              </a:ext>
            </a:extLst>
          </p:cNvPr>
          <p:cNvSpPr>
            <a:spLocks noGrp="1"/>
          </p:cNvSpPr>
          <p:nvPr>
            <p:ph type="sldNum" sz="quarter" idx="5"/>
          </p:nvPr>
        </p:nvSpPr>
        <p:spPr/>
        <p:txBody>
          <a:bodyPr/>
          <a:lstStyle/>
          <a:p>
            <a:fld id="{560E63B2-D433-497B-82B7-B837A3F36A27}" type="slidenum">
              <a:rPr lang="en-US" smtClean="0"/>
              <a:t>23</a:t>
            </a:fld>
            <a:endParaRPr lang="en-US" dirty="0"/>
          </a:p>
        </p:txBody>
      </p:sp>
    </p:spTree>
    <p:extLst>
      <p:ext uri="{BB962C8B-B14F-4D97-AF65-F5344CB8AC3E}">
        <p14:creationId xmlns:p14="http://schemas.microsoft.com/office/powerpoint/2010/main" val="10322487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408B3-5EB9-B87F-2F86-E6101D8F53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A8D4BA-298E-02C3-8EE8-5AAF92A77FA2}"/>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292BE480-C9E9-B558-DC21-C0EBC17EC652}"/>
              </a:ext>
            </a:extLst>
          </p:cNvPr>
          <p:cNvSpPr>
            <a:spLocks noGrp="1"/>
          </p:cNvSpPr>
          <p:nvPr>
            <p:ph type="body" idx="1"/>
          </p:nvPr>
        </p:nvSpPr>
        <p:spPr/>
        <p:txBody>
          <a:bodyPr/>
          <a:lstStyle/>
          <a:p>
            <a:r>
              <a:rPr lang="en-US" dirty="0"/>
              <a:t>Before I walk you through our specific strategies, I want to take a moment to frame the broader context for why these considerations are so important right now.</a:t>
            </a:r>
          </a:p>
          <a:p>
            <a:endParaRPr lang="en-US" dirty="0"/>
          </a:p>
          <a:p>
            <a:r>
              <a:rPr lang="en-US" dirty="0"/>
              <a:t>Historically, the Bibb County School District has rolled back the millage rate. While that decision provided tax relief to our community, it has had a compounding effect over time. Each rollback limits our ability to capture growth in local tax revenue — revenue that is essential to sustaining and expanding the district’s operations. In practical terms, it means that even as property values have grown, the district has not fully benefited from that growth on the revenue side.</a:t>
            </a:r>
          </a:p>
          <a:p>
            <a:endParaRPr lang="en-US" dirty="0"/>
          </a:p>
          <a:p>
            <a:r>
              <a:rPr lang="en-US" dirty="0"/>
              <a:t>That brings us to where we are today. As we work to align our resources with strategic priorities and ensure the long-term sustainability of this district, we are considering a range of options to optimize efficiency and maximize our impact for students. These options span both medium-term and long-term time horizons, and I want to be transparent with this board about what each of those looks like.</a:t>
            </a:r>
          </a:p>
          <a:p>
            <a:endParaRPr lang="en-US" dirty="0"/>
          </a:p>
          <a:p>
            <a:r>
              <a:rPr lang="en-US" dirty="0"/>
              <a:t>The current financial model is not keeping pace with rising costs in salaries, benefits, maintenance, and unfunded mandates. That is why this administration is taking decisive action. We are conducting a thorough review of how we allocate every dollar, and we will make the difficult but necessary adjustments to protect the quality of education our students and families depend on.</a:t>
            </a:r>
          </a:p>
          <a:p>
            <a:endParaRPr lang="en-US" dirty="0"/>
          </a:p>
          <a:p>
            <a:r>
              <a:rPr lang="en-US" dirty="0"/>
              <a:t>Over the next three slides, I’m going to walk you through our response to this challenge in three parts. First, the medium-term actions we can take right now in FY27 — tactical steps like efficiency studies, pay restructuring, and rezoning analysis that deliver near-term results. Then, I’ll show you the structured planning framework we are building in FY27 across operational efficiency, financial sustainability, and compensation alignment. And finally, how that planning translates into concrete implementation and sustainability efforts starting in FY28 and continuing beyond.</a:t>
            </a:r>
          </a:p>
          <a:p>
            <a:endParaRPr lang="en-US" dirty="0"/>
          </a:p>
          <a:p>
            <a:r>
              <a:rPr lang="en-US" dirty="0"/>
              <a:t>Let’s start with the medium-term strategies.</a:t>
            </a:r>
          </a:p>
        </p:txBody>
      </p:sp>
      <p:sp>
        <p:nvSpPr>
          <p:cNvPr id="4" name="Slide Number Placeholder 3">
            <a:extLst>
              <a:ext uri="{FF2B5EF4-FFF2-40B4-BE49-F238E27FC236}">
                <a16:creationId xmlns:a16="http://schemas.microsoft.com/office/drawing/2014/main" id="{7AA52A97-EDA8-E496-F851-9F31FA68F500}"/>
              </a:ext>
            </a:extLst>
          </p:cNvPr>
          <p:cNvSpPr>
            <a:spLocks noGrp="1"/>
          </p:cNvSpPr>
          <p:nvPr>
            <p:ph type="sldNum" sz="quarter" idx="5"/>
          </p:nvPr>
        </p:nvSpPr>
        <p:spPr/>
        <p:txBody>
          <a:bodyPr/>
          <a:lstStyle/>
          <a:p>
            <a:fld id="{560E63B2-D433-497B-82B7-B837A3F36A27}" type="slidenum">
              <a:rPr lang="en-US" smtClean="0"/>
              <a:t>24</a:t>
            </a:fld>
            <a:endParaRPr lang="en-US" dirty="0"/>
          </a:p>
        </p:txBody>
      </p:sp>
    </p:spTree>
    <p:extLst>
      <p:ext uri="{BB962C8B-B14F-4D97-AF65-F5344CB8AC3E}">
        <p14:creationId xmlns:p14="http://schemas.microsoft.com/office/powerpoint/2010/main" val="39035371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F1A35-81B2-E61D-4F42-DB7CEE5B00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BDE00A-5C54-A704-8418-61241743AE65}"/>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75BF4900-C30E-2097-B630-EA9AD5A60DA0}"/>
              </a:ext>
            </a:extLst>
          </p:cNvPr>
          <p:cNvSpPr>
            <a:spLocks noGrp="1"/>
          </p:cNvSpPr>
          <p:nvPr>
            <p:ph type="body" idx="1"/>
          </p:nvPr>
        </p:nvSpPr>
        <p:spPr/>
        <p:txBody>
          <a:bodyPr/>
          <a:lstStyle/>
          <a:p>
            <a:r>
              <a:rPr lang="en-US" dirty="0"/>
              <a:t>Before I walk you through our specific strategies, I want to take a moment to frame the broader context for why these considerations are so important right now.</a:t>
            </a:r>
          </a:p>
          <a:p>
            <a:endParaRPr lang="en-US" dirty="0"/>
          </a:p>
          <a:p>
            <a:r>
              <a:rPr lang="en-US" dirty="0"/>
              <a:t>Historically, the Bibb County School District has rolled back the millage rate. While that decision provided tax relief to our community, it has had a compounding effect over time. Each rollback limits our ability to capture growth in local tax revenue — revenue that is essential to sustaining and expanding the district’s operations. In practical terms, it means that even as property values have grown, the district has not fully benefited from that growth on the revenue side.</a:t>
            </a:r>
          </a:p>
          <a:p>
            <a:endParaRPr lang="en-US" dirty="0"/>
          </a:p>
          <a:p>
            <a:r>
              <a:rPr lang="en-US" dirty="0"/>
              <a:t>That brings us to where we are today. As we work to align our resources with strategic priorities and ensure the long-term sustainability of this district, we are considering a range of options to optimize efficiency and maximize our impact for students. These options span both medium-term and long-term time horizons, and I want to be transparent with this board about what each of those looks like.</a:t>
            </a:r>
          </a:p>
          <a:p>
            <a:endParaRPr lang="en-US" dirty="0"/>
          </a:p>
          <a:p>
            <a:r>
              <a:rPr lang="en-US" dirty="0"/>
              <a:t>The current financial model is not keeping pace with rising costs in salaries, benefits, maintenance, and unfunded mandates. That is why this administration is taking decisive action. We are conducting a thorough review of how we allocate every dollar, and we will make the difficult but necessary adjustments to protect the quality of education our students and families depend on.</a:t>
            </a:r>
          </a:p>
          <a:p>
            <a:endParaRPr lang="en-US" dirty="0"/>
          </a:p>
          <a:p>
            <a:r>
              <a:rPr lang="en-US" dirty="0"/>
              <a:t>Over the next three slides, I’m going to walk you through our response to this challenge in three parts. First, the medium-term actions we can take right now in FY27 — tactical steps like efficiency studies, pay restructuring, and rezoning analysis that deliver near-term results. Then, I’ll show you the structured planning framework we are building in FY27 across operational efficiency, financial sustainability, and compensation alignment. And finally, how that planning translates into concrete implementation and sustainability efforts starting in FY28 and continuing beyond.</a:t>
            </a:r>
          </a:p>
          <a:p>
            <a:endParaRPr lang="en-US" dirty="0"/>
          </a:p>
          <a:p>
            <a:r>
              <a:rPr lang="en-US" dirty="0"/>
              <a:t>Let’s start with the medium-term strategies.</a:t>
            </a:r>
          </a:p>
        </p:txBody>
      </p:sp>
      <p:sp>
        <p:nvSpPr>
          <p:cNvPr id="4" name="Slide Number Placeholder 3">
            <a:extLst>
              <a:ext uri="{FF2B5EF4-FFF2-40B4-BE49-F238E27FC236}">
                <a16:creationId xmlns:a16="http://schemas.microsoft.com/office/drawing/2014/main" id="{5F84727F-DAEA-CE7E-BBD6-D502353D2100}"/>
              </a:ext>
            </a:extLst>
          </p:cNvPr>
          <p:cNvSpPr>
            <a:spLocks noGrp="1"/>
          </p:cNvSpPr>
          <p:nvPr>
            <p:ph type="sldNum" sz="quarter" idx="5"/>
          </p:nvPr>
        </p:nvSpPr>
        <p:spPr/>
        <p:txBody>
          <a:bodyPr/>
          <a:lstStyle/>
          <a:p>
            <a:fld id="{560E63B2-D433-497B-82B7-B837A3F36A27}" type="slidenum">
              <a:rPr lang="en-US" smtClean="0"/>
              <a:t>25</a:t>
            </a:fld>
            <a:endParaRPr lang="en-US" dirty="0"/>
          </a:p>
        </p:txBody>
      </p:sp>
    </p:spTree>
    <p:extLst>
      <p:ext uri="{BB962C8B-B14F-4D97-AF65-F5344CB8AC3E}">
        <p14:creationId xmlns:p14="http://schemas.microsoft.com/office/powerpoint/2010/main" val="8605013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4D4EF-F836-7FD5-C08F-7FFC9C659D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7C5CC5-C58B-F3B4-7E20-7A7D92929607}"/>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DA1CB0DB-6123-2EB1-8713-C6D8F773B334}"/>
              </a:ext>
            </a:extLst>
          </p:cNvPr>
          <p:cNvSpPr>
            <a:spLocks noGrp="1"/>
          </p:cNvSpPr>
          <p:nvPr>
            <p:ph type="body" idx="1"/>
          </p:nvPr>
        </p:nvSpPr>
        <p:spPr/>
        <p:txBody>
          <a:bodyPr/>
          <a:lstStyle/>
          <a:p>
            <a:r>
              <a:rPr lang="en-US" dirty="0"/>
              <a:t>Before I walk you through our specific strategies, I want to take a moment to frame the broader context for why these considerations are so important right now.</a:t>
            </a:r>
          </a:p>
          <a:p>
            <a:endParaRPr lang="en-US" dirty="0"/>
          </a:p>
          <a:p>
            <a:r>
              <a:rPr lang="en-US" dirty="0"/>
              <a:t>Historically, the Bibb County School District has rolled back the millage rate. While that decision provided tax relief to our community, it has had a compounding effect over time. Each rollback limits our ability to capture growth in local tax revenue — revenue that is essential to sustaining and expanding the district’s operations. In practical terms, it means that even as property values have grown, the district has not fully benefited from that growth on the revenue side.</a:t>
            </a:r>
          </a:p>
          <a:p>
            <a:endParaRPr lang="en-US" dirty="0"/>
          </a:p>
          <a:p>
            <a:r>
              <a:rPr lang="en-US" dirty="0"/>
              <a:t>That brings us to where we are today. As we work to align our resources with strategic priorities and ensure the long-term sustainability of this district, we are considering a range of options to optimize efficiency and maximize our impact for students. These options span both medium-term and long-term time horizons, and I want to be transparent with this board about what each of those looks like.</a:t>
            </a:r>
          </a:p>
          <a:p>
            <a:endParaRPr lang="en-US" dirty="0"/>
          </a:p>
          <a:p>
            <a:r>
              <a:rPr lang="en-US" dirty="0"/>
              <a:t>The current financial model is not keeping pace with rising costs in salaries, benefits, maintenance, and unfunded mandates. That is why this administration is taking decisive action. We are conducting a thorough review of how we allocate every dollar, and we will make the difficult but necessary adjustments to protect the quality of education our students and families depend on.</a:t>
            </a:r>
          </a:p>
          <a:p>
            <a:endParaRPr lang="en-US" dirty="0"/>
          </a:p>
          <a:p>
            <a:r>
              <a:rPr lang="en-US" dirty="0"/>
              <a:t>Over the next three slides, I’m going to walk you through our response to this challenge in three parts. First, the medium-term actions we can take right now in FY27 — tactical steps like efficiency studies, pay restructuring, and rezoning analysis that deliver near-term results. Then, I’ll show you the structured planning framework we are building in FY27 across operational efficiency, financial sustainability, and compensation alignment. And finally, how that planning translates into concrete implementation and sustainability efforts starting in FY28 and continuing beyond.</a:t>
            </a:r>
          </a:p>
          <a:p>
            <a:endParaRPr lang="en-US" dirty="0"/>
          </a:p>
          <a:p>
            <a:r>
              <a:rPr lang="en-US" dirty="0"/>
              <a:t>Let’s start with the medium-term strategies.</a:t>
            </a:r>
          </a:p>
        </p:txBody>
      </p:sp>
      <p:sp>
        <p:nvSpPr>
          <p:cNvPr id="4" name="Slide Number Placeholder 3">
            <a:extLst>
              <a:ext uri="{FF2B5EF4-FFF2-40B4-BE49-F238E27FC236}">
                <a16:creationId xmlns:a16="http://schemas.microsoft.com/office/drawing/2014/main" id="{C68F1F5C-1089-A234-B915-6FBD28CF3726}"/>
              </a:ext>
            </a:extLst>
          </p:cNvPr>
          <p:cNvSpPr>
            <a:spLocks noGrp="1"/>
          </p:cNvSpPr>
          <p:nvPr>
            <p:ph type="sldNum" sz="quarter" idx="5"/>
          </p:nvPr>
        </p:nvSpPr>
        <p:spPr/>
        <p:txBody>
          <a:bodyPr/>
          <a:lstStyle/>
          <a:p>
            <a:fld id="{560E63B2-D433-497B-82B7-B837A3F36A27}" type="slidenum">
              <a:rPr lang="en-US" smtClean="0"/>
              <a:t>26</a:t>
            </a:fld>
            <a:endParaRPr lang="en-US" dirty="0"/>
          </a:p>
        </p:txBody>
      </p:sp>
    </p:spTree>
    <p:extLst>
      <p:ext uri="{BB962C8B-B14F-4D97-AF65-F5344CB8AC3E}">
        <p14:creationId xmlns:p14="http://schemas.microsoft.com/office/powerpoint/2010/main" val="41215583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50A96-EEB4-744C-9BF4-C299463B0F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2967E6-21BF-1526-00C6-561033F922C5}"/>
              </a:ext>
            </a:extLst>
          </p:cNvPr>
          <p:cNvSpPr>
            <a:spLocks noGrp="1" noRot="1" noChangeAspect="1"/>
          </p:cNvSpPr>
          <p:nvPr>
            <p:ph type="sldImg"/>
          </p:nvPr>
        </p:nvSpPr>
        <p:spPr>
          <a:xfrm>
            <a:off x="717550" y="1162050"/>
            <a:ext cx="5575300" cy="3136900"/>
          </a:xfrm>
        </p:spPr>
        <p:txBody>
          <a:bodyPr/>
          <a:lstStyle/>
          <a:p>
            <a:endParaRPr lang="en-US" dirty="0"/>
          </a:p>
        </p:txBody>
      </p:sp>
      <p:sp>
        <p:nvSpPr>
          <p:cNvPr id="3" name="Notes Placeholder 2">
            <a:extLst>
              <a:ext uri="{FF2B5EF4-FFF2-40B4-BE49-F238E27FC236}">
                <a16:creationId xmlns:a16="http://schemas.microsoft.com/office/drawing/2014/main" id="{9BD4A151-633F-17BC-5B98-114DE8BF3447}"/>
              </a:ext>
            </a:extLst>
          </p:cNvPr>
          <p:cNvSpPr>
            <a:spLocks noGrp="1"/>
          </p:cNvSpPr>
          <p:nvPr>
            <p:ph type="body" idx="1"/>
          </p:nvPr>
        </p:nvSpPr>
        <p:spPr/>
        <p:txBody>
          <a:bodyPr/>
          <a:lstStyle/>
          <a:p>
            <a:r>
              <a:rPr lang="en-US" dirty="0"/>
              <a:t>These are the tactical actions we can begin executing in FY27. They address immediate priorities and generate near-term results while we build out the longer-term framework.</a:t>
            </a:r>
          </a:p>
          <a:p>
            <a:endParaRPr lang="en-US" dirty="0"/>
          </a:p>
          <a:p>
            <a:r>
              <a:rPr lang="en-US" dirty="0"/>
              <a:t>First, Efficiency Studies. We are launching instructional efficiency studies designed to identify cost savings and streamline the services we provide to students and schools. The goal is straightforward: use hard data from these audits to align our staffing ratios and resource allocation to actual enrollment figures so that every dollar we spend directly supports student outcomes. We will also implement the attrition position evaluation process from Phase 4 of our operational efficiency study. That means when positions become vacant through attrition, we will evaluate each one individually to determine whether to continue, consolidate responsibilities, or eliminate the role entirely. This is a disciplined, data-driven approach to right-sizing our workforce without disruptive layoffs.</a:t>
            </a:r>
          </a:p>
          <a:p>
            <a:endParaRPr lang="en-US" dirty="0"/>
          </a:p>
          <a:p>
            <a:r>
              <a:rPr lang="en-US" dirty="0"/>
              <a:t>Second, Revenue and Expenditure Alignment. This administration will be proactive rather than reactive. We will anticipate future unfunded mandates and district expenditures before they arrive, so that we bring budget and millage recommendations to this board that are fully aligned with the district’s actual needs. No surprises — just transparent, forward-looking fiscal planning.</a:t>
            </a:r>
          </a:p>
          <a:p>
            <a:endParaRPr lang="en-US" dirty="0"/>
          </a:p>
          <a:p>
            <a:r>
              <a:rPr lang="en-US" dirty="0"/>
              <a:t>Third, Supplemental Pay Restructuring. We are reviewing and revising supplemental pay structures across the entire district. The objective is to standardize processes and pay where applicable, ensuring consistency and fairness while also identifying opportunities for savings.</a:t>
            </a:r>
          </a:p>
          <a:p>
            <a:endParaRPr lang="en-US" dirty="0"/>
          </a:p>
          <a:p>
            <a:r>
              <a:rPr lang="en-US" dirty="0"/>
              <a:t>Finally, Rezoning, Redistricting, and School Consolidation. Using the outcomes from our efficiency studies and redistricting analysis, we will finalize strategic school rezoning, redistricting, and consolidation scenarios. The timeline is clear: board decision-making in FY27, with implementation in FY28. The purpose is to redirect savings toward instructional priorities and concentrate resources where they can produce stronger student outcomes. We are also continuing our efforts to reimagine virtual learning offerings as part of this broader realignment.</a:t>
            </a:r>
          </a:p>
          <a:p>
            <a:endParaRPr lang="en-US" dirty="0"/>
          </a:p>
          <a:p>
            <a:r>
              <a:rPr lang="en-US" dirty="0"/>
              <a:t>Those are the near-term tactical actions. Now I want to shift from what we are doing right now to how we are building a sustainable operating model for the future. The next two slides lay out a structured planning-to-implementation framework — first the FY27 planning phase, then how that planning translates into implementation and sustainability starting in FY28.</a:t>
            </a:r>
          </a:p>
        </p:txBody>
      </p:sp>
      <p:sp>
        <p:nvSpPr>
          <p:cNvPr id="4" name="Slide Number Placeholder 3">
            <a:extLst>
              <a:ext uri="{FF2B5EF4-FFF2-40B4-BE49-F238E27FC236}">
                <a16:creationId xmlns:a16="http://schemas.microsoft.com/office/drawing/2014/main" id="{E7DB9EF0-A99F-3AA6-2DAF-3FD7E322E02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95197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04930-DC9C-F8DF-3085-EE7067900E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D8E8BD-E54B-C89A-4FCF-4671D2F1CDD6}"/>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35EDE85D-0862-5500-0E24-467D765AA57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179932C-DCA0-391C-701E-5612AC65E3EC}"/>
              </a:ext>
            </a:extLst>
          </p:cNvPr>
          <p:cNvSpPr>
            <a:spLocks noGrp="1"/>
          </p:cNvSpPr>
          <p:nvPr>
            <p:ph type="sldNum" sz="quarter" idx="5"/>
          </p:nvPr>
        </p:nvSpPr>
        <p:spPr/>
        <p:txBody>
          <a:bodyPr/>
          <a:lstStyle/>
          <a:p>
            <a:fld id="{560E63B2-D433-497B-82B7-B837A3F36A27}" type="slidenum">
              <a:rPr lang="en-US" smtClean="0"/>
              <a:t>29</a:t>
            </a:fld>
            <a:endParaRPr lang="en-US" dirty="0"/>
          </a:p>
        </p:txBody>
      </p:sp>
    </p:spTree>
    <p:extLst>
      <p:ext uri="{BB962C8B-B14F-4D97-AF65-F5344CB8AC3E}">
        <p14:creationId xmlns:p14="http://schemas.microsoft.com/office/powerpoint/2010/main" val="20510519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267CB-8257-E9FA-0AA2-37435AF06C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EEF8B9-677C-5630-60A7-36E486E65F93}"/>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0D791667-87F0-D42D-86A9-2DD43E49302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88446E6-EAB1-6261-C153-D1CF84111D25}"/>
              </a:ext>
            </a:extLst>
          </p:cNvPr>
          <p:cNvSpPr>
            <a:spLocks noGrp="1"/>
          </p:cNvSpPr>
          <p:nvPr>
            <p:ph type="sldNum" sz="quarter" idx="5"/>
          </p:nvPr>
        </p:nvSpPr>
        <p:spPr/>
        <p:txBody>
          <a:bodyPr/>
          <a:lstStyle/>
          <a:p>
            <a:fld id="{560E63B2-D433-497B-82B7-B837A3F36A27}" type="slidenum">
              <a:rPr lang="en-US" smtClean="0"/>
              <a:t>30</a:t>
            </a:fld>
            <a:endParaRPr lang="en-US" dirty="0"/>
          </a:p>
        </p:txBody>
      </p:sp>
    </p:spTree>
    <p:extLst>
      <p:ext uri="{BB962C8B-B14F-4D97-AF65-F5344CB8AC3E}">
        <p14:creationId xmlns:p14="http://schemas.microsoft.com/office/powerpoint/2010/main" val="41382099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31</a:t>
            </a:fld>
            <a:endParaRPr lang="en-US" dirty="0"/>
          </a:p>
        </p:txBody>
      </p:sp>
    </p:spTree>
    <p:extLst>
      <p:ext uri="{BB962C8B-B14F-4D97-AF65-F5344CB8AC3E}">
        <p14:creationId xmlns:p14="http://schemas.microsoft.com/office/powerpoint/2010/main" val="8644185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32</a:t>
            </a:fld>
            <a:endParaRPr lang="en-US" dirty="0"/>
          </a:p>
        </p:txBody>
      </p:sp>
    </p:spTree>
    <p:extLst>
      <p:ext uri="{BB962C8B-B14F-4D97-AF65-F5344CB8AC3E}">
        <p14:creationId xmlns:p14="http://schemas.microsoft.com/office/powerpoint/2010/main" val="31695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0D0DEDD-2100-479F-8AFE-1B577BCF7AED}" type="datetime1">
              <a:rPr lang="en-US" smtClean="0"/>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008476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A633C24-5059-4A10-91C5-30E1FC69CF86}" type="datetime1">
              <a:rPr lang="en-US" smtClean="0"/>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96197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ADE658-532D-439F-8955-7EA67870259F}" type="datetime1">
              <a:rPr lang="en-US" smtClean="0"/>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047049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AA69873-AC44-4C88-BF95-5C971F266334}" type="datetime1">
              <a:rPr lang="en-US" smtClean="0"/>
              <a:t>8/20/2026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981307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EC5017-3D62-4C8B-A5F0-54E20E4EC92F}" type="datetime1">
              <a:rPr lang="en-US" smtClean="0"/>
              <a:t>8/20/2026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446201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DD0931A-9D24-40AB-B977-0915E83358F4}" type="datetime1">
              <a:rPr lang="en-US" smtClean="0"/>
              <a:t>8/20/2026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745882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8A53B4-3458-44B1-BA8A-0955DF0E6CF3}" type="datetime1">
              <a:rPr lang="en-US" smtClean="0"/>
              <a:t>8/20/2026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366051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49114E-5631-488E-A408-88A30D3E9424}" type="datetime1">
              <a:rPr lang="en-US" smtClean="0"/>
              <a:t>8/20/2026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222235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EB1469E-CF11-464D-8AB0-A336ABD34677}" type="datetime1">
              <a:rPr lang="en-US" smtClean="0"/>
              <a:t>8/20/2026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784170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4BE148F-7255-49C8-9DA1-88DDD2F20968}" type="datetime1">
              <a:rPr lang="en-US" smtClean="0"/>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206490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ADEB89-A07A-45BC-A69F-A6B8F009D4C0}" type="datetime1">
              <a:rPr lang="en-US" smtClean="0"/>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5836635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1213772-5A8E-4CA2-9495-07BA94319129}" type="datetimeFigureOut">
              <a:rPr lang="en-US" smtClean="0"/>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4100265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4605644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213772-5A8E-4CA2-9495-07BA94319129}" type="datetimeFigureOut">
              <a:rPr lang="en-US" smtClean="0"/>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2424753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1213772-5A8E-4CA2-9495-07BA94319129}" type="datetimeFigureOut">
              <a:rPr lang="en-US" smtClean="0"/>
              <a:t>8/20/2026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8458035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1213772-5A8E-4CA2-9495-07BA94319129}" type="datetimeFigureOut">
              <a:rPr lang="en-US" smtClean="0"/>
              <a:t>8/20/2026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994714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213772-5A8E-4CA2-9495-07BA94319129}" type="datetimeFigureOut">
              <a:rPr lang="en-US" smtClean="0"/>
              <a:t>8/20/2026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3202011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213772-5A8E-4CA2-9495-07BA94319129}" type="datetimeFigureOut">
              <a:rPr lang="en-US" smtClean="0"/>
              <a:t>8/20/2026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5544467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8/20/2026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5791194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8/20/2026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42482806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9425218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096230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80128F-1B5B-46CE-AD68-3220C0794B98}" type="datetime1">
              <a:rPr lang="en-US" smtClean="0"/>
              <a:t>8/20/2026</a:t>
            </a:fld>
            <a:endParaRPr lang="en-US" dirty="0"/>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dirty="0"/>
          </a:p>
        </p:txBody>
      </p:sp>
    </p:spTree>
    <p:extLst>
      <p:ext uri="{BB962C8B-B14F-4D97-AF65-F5344CB8AC3E}">
        <p14:creationId xmlns:p14="http://schemas.microsoft.com/office/powerpoint/2010/main" val="8691684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213772-5A8E-4CA2-9495-07BA94319129}" type="datetimeFigureOut">
              <a:rPr lang="en-US" smtClean="0"/>
              <a:t>8/20/2026</a:t>
            </a:fld>
            <a:endParaRPr lang="en-US" dirty="0"/>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dirty="0"/>
          </a:p>
        </p:txBody>
      </p:sp>
    </p:spTree>
    <p:extLst>
      <p:ext uri="{BB962C8B-B14F-4D97-AF65-F5344CB8AC3E}">
        <p14:creationId xmlns:p14="http://schemas.microsoft.com/office/powerpoint/2010/main" val="368893292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pn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themeOverride" Target="../theme/themeOverride1.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3.xml"/><Relationship Id="rId1" Type="http://schemas.openxmlformats.org/officeDocument/2006/relationships/themeOverride" Target="../theme/themeOverride2.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8.emf"/><Relationship Id="rId4" Type="http://schemas.openxmlformats.org/officeDocument/2006/relationships/image" Target="../media/image17.emf"/></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0.emf"/><Relationship Id="rId4" Type="http://schemas.openxmlformats.org/officeDocument/2006/relationships/image" Target="../media/image19.emf"/></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2.emf"/><Relationship Id="rId5" Type="http://schemas.openxmlformats.org/officeDocument/2006/relationships/image" Target="../media/image20.emf"/><Relationship Id="rId4" Type="http://schemas.openxmlformats.org/officeDocument/2006/relationships/image" Target="../media/image21.emf"/></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3.emf"/><Relationship Id="rId4" Type="http://schemas.openxmlformats.org/officeDocument/2006/relationships/image" Target="../media/image20.emf"/></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5.emf"/><Relationship Id="rId5" Type="http://schemas.openxmlformats.org/officeDocument/2006/relationships/image" Target="../media/image24.emf"/><Relationship Id="rId4" Type="http://schemas.openxmlformats.org/officeDocument/2006/relationships/image" Target="../media/image20.emf"/></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3.xml"/><Relationship Id="rId1" Type="http://schemas.openxmlformats.org/officeDocument/2006/relationships/themeOverride" Target="../theme/themeOverride3.x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3.xml"/><Relationship Id="rId1" Type="http://schemas.openxmlformats.org/officeDocument/2006/relationships/themeOverride" Target="../theme/themeOverride4.xml"/><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6.emf"/></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03232"/>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EF4D4CC4-05C4-2D82-C2B7-CB8680E70154}"/>
              </a:ext>
            </a:extLst>
          </p:cNvPr>
          <p:cNvSpPr txBox="1"/>
          <p:nvPr/>
        </p:nvSpPr>
        <p:spPr>
          <a:xfrm>
            <a:off x="1691012" y="2067298"/>
            <a:ext cx="9023297" cy="2862322"/>
          </a:xfrm>
          <a:prstGeom prst="rect">
            <a:avLst/>
          </a:prstGeom>
          <a:noFill/>
        </p:spPr>
        <p:txBody>
          <a:bodyPr wrap="square" lIns="91440" tIns="45720" rIns="91440" bIns="45720" rtlCol="0" anchor="t">
            <a:spAutoFit/>
          </a:bodyPr>
          <a:lstStyle/>
          <a:p>
            <a:pPr algn="ctr" defTabSz="914400"/>
            <a:r>
              <a:rPr lang="en-US" sz="6000" b="1" dirty="0">
                <a:latin typeface="Trade Gothic Next HvyCd"/>
                <a:cs typeface="Calibri"/>
              </a:rPr>
              <a:t>Tentative Adoption </a:t>
            </a:r>
          </a:p>
          <a:p>
            <a:pPr algn="ctr" defTabSz="914400"/>
            <a:r>
              <a:rPr lang="en-US" sz="6000" b="1" dirty="0">
                <a:latin typeface="Trade Gothic Next HvyCd"/>
                <a:cs typeface="Calibri"/>
              </a:rPr>
              <a:t>of Millage Rate </a:t>
            </a:r>
          </a:p>
          <a:p>
            <a:pPr algn="ctr" defTabSz="914400"/>
            <a:r>
              <a:rPr lang="en-US" sz="6000" b="1" dirty="0">
                <a:latin typeface="Trade Gothic Next HvyCd" panose="020B0906040303020004" pitchFamily="34" charset="0"/>
                <a:cs typeface="Calibri" panose="020F0502020204030204" pitchFamily="34" charset="0"/>
              </a:rPr>
              <a:t>FY 2027, Calendar Year 2026 </a:t>
            </a:r>
          </a:p>
        </p:txBody>
      </p:sp>
      <p:sp>
        <p:nvSpPr>
          <p:cNvPr id="6" name="TextBox 5">
            <a:extLst>
              <a:ext uri="{FF2B5EF4-FFF2-40B4-BE49-F238E27FC236}">
                <a16:creationId xmlns:a16="http://schemas.microsoft.com/office/drawing/2014/main" id="{025D126C-8D9C-F3D1-9113-4BA6EBA51D3F}"/>
              </a:ext>
            </a:extLst>
          </p:cNvPr>
          <p:cNvSpPr txBox="1"/>
          <p:nvPr/>
        </p:nvSpPr>
        <p:spPr>
          <a:xfrm>
            <a:off x="136471" y="5616655"/>
            <a:ext cx="3104570" cy="830997"/>
          </a:xfrm>
          <a:prstGeom prst="rect">
            <a:avLst/>
          </a:prstGeom>
          <a:noFill/>
        </p:spPr>
        <p:txBody>
          <a:bodyPr wrap="square" rtlCol="0">
            <a:spAutoFit/>
          </a:bodyPr>
          <a:lstStyle/>
          <a:p>
            <a:r>
              <a:rPr lang="en-US" sz="2400" b="1" dirty="0">
                <a:solidFill>
                  <a:schemeClr val="bg1"/>
                </a:solidFill>
                <a:latin typeface="Trade Gothic Next HvyCd" panose="020B0906040303020004" pitchFamily="34" charset="0"/>
                <a:cs typeface="Calibri" panose="020F0502020204030204" pitchFamily="34" charset="0"/>
              </a:rPr>
              <a:t>Eric Bush</a:t>
            </a:r>
          </a:p>
          <a:p>
            <a:r>
              <a:rPr lang="en-US" sz="2400" i="1" dirty="0">
                <a:solidFill>
                  <a:schemeClr val="bg1"/>
                </a:solidFill>
                <a:latin typeface="Trade Gothic Next Cond" panose="020B0506040303020004" pitchFamily="34" charset="0"/>
                <a:cs typeface="Calibri" panose="020F0502020204030204" pitchFamily="34" charset="0"/>
              </a:rPr>
              <a:t>Chief Financial Officer</a:t>
            </a:r>
          </a:p>
        </p:txBody>
      </p:sp>
      <p:sp>
        <p:nvSpPr>
          <p:cNvPr id="7" name="TextBox 6">
            <a:extLst>
              <a:ext uri="{FF2B5EF4-FFF2-40B4-BE49-F238E27FC236}">
                <a16:creationId xmlns:a16="http://schemas.microsoft.com/office/drawing/2014/main" id="{93FBA676-AED3-5BE3-8DCA-C7D33605989E}"/>
              </a:ext>
            </a:extLst>
          </p:cNvPr>
          <p:cNvSpPr txBox="1"/>
          <p:nvPr/>
        </p:nvSpPr>
        <p:spPr>
          <a:xfrm>
            <a:off x="25328" y="6397766"/>
            <a:ext cx="8829875" cy="400110"/>
          </a:xfrm>
          <a:prstGeom prst="rect">
            <a:avLst/>
          </a:prstGeom>
          <a:noFill/>
        </p:spPr>
        <p:txBody>
          <a:bodyPr wrap="square" rtlCol="0">
            <a:spAutoFit/>
          </a:bodyPr>
          <a:lstStyle/>
          <a:p>
            <a:r>
              <a:rPr lang="en-US" sz="2000" b="1" i="1" dirty="0">
                <a:solidFill>
                  <a:srgbClr val="FFC700"/>
                </a:solidFill>
                <a:latin typeface="Trade Gothic Next HvyCd" panose="020B0906040303020004" pitchFamily="34" charset="0"/>
                <a:cs typeface="Calibri" panose="020F0502020204030204" pitchFamily="34" charset="0"/>
              </a:rPr>
              <a:t>   08/20/2026	</a:t>
            </a:r>
          </a:p>
        </p:txBody>
      </p:sp>
      <p:pic>
        <p:nvPicPr>
          <p:cNvPr id="12" name="Picture 11" descr="A picture containing symbol, logo, font, screenshot  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  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5B5F4DFD-055A-398B-5AD3-3A9CF56DABD6}"/>
              </a:ext>
            </a:extLst>
          </p:cNvPr>
          <p:cNvSpPr>
            <a:spLocks noGrp="1"/>
          </p:cNvSpPr>
          <p:nvPr>
            <p:ph type="sldNum" sz="quarter" idx="12"/>
          </p:nvPr>
        </p:nvSpPr>
        <p:spPr/>
        <p:txBody>
          <a:bodyPr/>
          <a:lstStyle/>
          <a:p>
            <a:fld id="{28E6F07D-F62F-4C3B-A21E-2367E9A39921}" type="slidenum">
              <a:rPr lang="en-US" smtClean="0"/>
              <a:t>1</a:t>
            </a:fld>
            <a:endParaRPr lang="en-US" dirty="0"/>
          </a:p>
        </p:txBody>
      </p:sp>
      <p:sp>
        <p:nvSpPr>
          <p:cNvPr id="9" name="TextBox 8">
            <a:extLst>
              <a:ext uri="{FF2B5EF4-FFF2-40B4-BE49-F238E27FC236}">
                <a16:creationId xmlns:a16="http://schemas.microsoft.com/office/drawing/2014/main" id="{1633C906-FC58-A2AC-663E-D9D2E5187887}"/>
              </a:ext>
            </a:extLst>
          </p:cNvPr>
          <p:cNvSpPr txBox="1"/>
          <p:nvPr/>
        </p:nvSpPr>
        <p:spPr>
          <a:xfrm>
            <a:off x="4832122" y="5622462"/>
            <a:ext cx="3104570" cy="830997"/>
          </a:xfrm>
          <a:prstGeom prst="rect">
            <a:avLst/>
          </a:prstGeom>
          <a:noFill/>
        </p:spPr>
        <p:txBody>
          <a:bodyPr wrap="square" rtlCol="0">
            <a:spAutoFit/>
          </a:bodyPr>
          <a:lstStyle/>
          <a:p>
            <a:r>
              <a:rPr lang="en-US" sz="2400" b="1" dirty="0">
                <a:solidFill>
                  <a:schemeClr val="bg1"/>
                </a:solidFill>
                <a:latin typeface="Trade Gothic Next HvyCd" panose="020B0906040303020004" pitchFamily="34" charset="0"/>
                <a:cs typeface="Calibri" panose="020F0502020204030204" pitchFamily="34" charset="0"/>
              </a:rPr>
              <a:t>Dr. Dan A. Sims</a:t>
            </a:r>
          </a:p>
          <a:p>
            <a:r>
              <a:rPr lang="en-US" sz="2400" i="1" dirty="0">
                <a:solidFill>
                  <a:schemeClr val="bg1"/>
                </a:solidFill>
                <a:latin typeface="Trade Gothic Next Cond" panose="020B0506040303020004" pitchFamily="34" charset="0"/>
                <a:cs typeface="Calibri" panose="020F0502020204030204" pitchFamily="34" charset="0"/>
              </a:rPr>
              <a:t>Superintendent</a:t>
            </a:r>
          </a:p>
        </p:txBody>
      </p:sp>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dirty="0">
                <a:ln/>
                <a:solidFill>
                  <a:schemeClr val="accent4"/>
                </a:solidFill>
                <a:latin typeface="Trade Gothic Next HvyCd" panose="020B0906040303020004" pitchFamily="34" charset="0"/>
              </a:rPr>
              <a:t>OUR MISSION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dirty="0">
              <a:solidFill>
                <a:prstClr val="white"/>
              </a:solidFill>
              <a:latin typeface="Calibri" panose="020F0502020204030204"/>
            </a:endParaRPr>
          </a:p>
        </p:txBody>
      </p:sp>
      <p:sp>
        <p:nvSpPr>
          <p:cNvPr id="10" name="Content Placeholder 9">
            <a:extLst>
              <a:ext uri="{FF2B5EF4-FFF2-40B4-BE49-F238E27FC236}">
                <a16:creationId xmlns:a16="http://schemas.microsoft.com/office/drawing/2014/main" id="{296B9615-37FC-391F-991F-CA7F1831FF7C}"/>
              </a:ext>
            </a:extLst>
          </p:cNvPr>
          <p:cNvSpPr>
            <a:spLocks noGrp="1"/>
          </p:cNvSpPr>
          <p:nvPr>
            <p:ph idx="1"/>
          </p:nvPr>
        </p:nvSpPr>
        <p:spPr>
          <a:xfrm>
            <a:off x="1047164" y="1643402"/>
            <a:ext cx="4213672" cy="1918887"/>
          </a:xfrm>
        </p:spPr>
        <p:txBody>
          <a:bodyPr anchor="t">
            <a:noAutofit/>
          </a:bodyPr>
          <a:lstStyle/>
          <a:p>
            <a:pPr marL="0" indent="0">
              <a:buNone/>
            </a:pPr>
            <a:r>
              <a:rPr lang="en-US" sz="2200" kern="100" dirty="0">
                <a:latin typeface="Trade Gothic Next HvyCd" panose="020B0906040303020004" pitchFamily="34" charset="0"/>
                <a:ea typeface="Calibri" panose="020F0502020204030204" pitchFamily="34" charset="0"/>
                <a:cs typeface="Calibri" panose="020F0502020204030204" pitchFamily="34" charset="0"/>
              </a:rPr>
              <a:t>The Bibb County School District maximizes student achievement and social-emotional well-being by building a sense of community in safe, equitable learning environments.</a:t>
            </a:r>
            <a:endParaRPr lang="en-US" sz="2200" dirty="0">
              <a:latin typeface="Trade Gothic Next HvyCd" panose="020B0906040303020004" pitchFamily="34" charset="0"/>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n/>
                <a:solidFill>
                  <a:srgbClr val="FFC000"/>
                </a:solidFill>
                <a:latin typeface="Trade Gothic Next HvyCd" panose="020B0906040303020004" pitchFamily="34" charset="0"/>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4746645"/>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kern="100" dirty="0">
                <a:solidFill>
                  <a:prstClr val="white"/>
                </a:solidFill>
                <a:latin typeface="Trade Gothic Next HvyCd" panose="020B0906040303020004" pitchFamily="34" charset="0"/>
                <a:ea typeface="Calibri" panose="020F0502020204030204" pitchFamily="34" charset="0"/>
                <a:cs typeface="Calibri" panose="020F0502020204030204" pitchFamily="34" charset="0"/>
              </a:rPr>
              <a:t>Students are empowered to learn, lead, innovate and serve as productive and caring citizens within their chosen paths of success.</a:t>
            </a:r>
            <a:endParaRPr lang="en-US" sz="2200" dirty="0">
              <a:solidFill>
                <a:prstClr val="white"/>
              </a:solidFill>
              <a:latin typeface="Trade Gothic Next HvyCd" panose="020B0906040303020004" pitchFamily="34" charset="0"/>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dirty="0">
              <a:solidFill>
                <a:prstClr val="white"/>
              </a:solidFill>
              <a:latin typeface="Calibri" panose="020F0502020204030204"/>
            </a:endParaRPr>
          </a:p>
        </p:txBody>
      </p:sp>
      <p:pic>
        <p:nvPicPr>
          <p:cNvPr id="9" name="Picture 8" descr="A group of people in graduation gowns  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3">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4">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Slide Number Placeholder 5">
            <a:extLst>
              <a:ext uri="{FF2B5EF4-FFF2-40B4-BE49-F238E27FC236}">
                <a16:creationId xmlns:a16="http://schemas.microsoft.com/office/drawing/2014/main" id="{3AD1ACA7-E949-81F8-8875-B62F689CCD90}"/>
              </a:ext>
            </a:extLst>
          </p:cNvPr>
          <p:cNvSpPr>
            <a:spLocks noGrp="1"/>
          </p:cNvSpPr>
          <p:nvPr>
            <p:ph type="sldNum" sz="quarter" idx="12"/>
          </p:nvPr>
        </p:nvSpPr>
        <p:spPr/>
        <p:txBody>
          <a:bodyPr/>
          <a:lstStyle/>
          <a:p>
            <a:fld id="{28E6F07D-F62F-4C3B-A21E-2367E9A39921}" type="slidenum">
              <a:rPr lang="en-US" smtClean="0"/>
              <a:t>2</a:t>
            </a:fld>
            <a:endParaRPr lang="en-US" dirty="0"/>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dirty="0">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dirty="0">
                <a:latin typeface="Trade Gothic Next HvyCd" panose="020B0906040303020004" pitchFamily="34" charset="0"/>
                <a:ea typeface="Calibri" panose="020F0502020204030204" pitchFamily="34" charset="0"/>
                <a:cs typeface="Calibri" panose="020F0502020204030204" pitchFamily="34" charset="0"/>
              </a:rPr>
              <a:t> Personalized Learning</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Calibri" panose="020F0502020204030204" pitchFamily="34" charset="0"/>
              </a:rPr>
              <a:t> Collaboration</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Calibri" panose="020F0502020204030204" pitchFamily="34" charset="0"/>
              </a:rPr>
              <a:t> Engagement</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Calibri" panose="020F0502020204030204" pitchFamily="34" charset="0"/>
              </a:rPr>
              <a:t> Safety</a:t>
            </a:r>
          </a:p>
          <a:p>
            <a:pPr>
              <a:buClr>
                <a:schemeClr val="accent4"/>
              </a:buClr>
              <a:buFont typeface="Wingdings" panose="05000000000000000000" pitchFamily="2" charset="2"/>
              <a:buChar char="Ø"/>
            </a:pPr>
            <a:r>
              <a:rPr lang="en-US" sz="2200" dirty="0">
                <a:latin typeface="Trade Gothic Next HvyCd" panose="020B0906040303020004" pitchFamily="34" charset="0"/>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3">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4"/>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ln w="0"/>
                <a:effectLst>
                  <a:outerShdw blurRad="38100" dist="38100" dir="2700000" algn="tl">
                    <a:srgbClr val="000000">
                      <a:alpha val="43137"/>
                    </a:srgbClr>
                  </a:outerShdw>
                </a:effectLst>
                <a:latin typeface="Trade Gothic Next HvyCd" panose="020B0906040303020004" pitchFamily="34" charset="0"/>
              </a:rPr>
              <a:t>LEARNER </a:t>
            </a:r>
            <a:br>
              <a:rPr lang="en-US" sz="4000" b="1" dirty="0">
                <a:ln w="0"/>
                <a:effectLst>
                  <a:outerShdw blurRad="38100" dist="38100" dir="2700000" algn="tl">
                    <a:srgbClr val="000000">
                      <a:alpha val="43137"/>
                    </a:srgbClr>
                  </a:outerShdw>
                </a:effectLst>
                <a:latin typeface="Trade Gothic Next HvyCd" panose="020B0906040303020004" pitchFamily="34" charset="0"/>
              </a:rPr>
            </a:br>
            <a:r>
              <a:rPr lang="en-US" sz="4000" b="1" dirty="0">
                <a:ln w="0"/>
                <a:effectLst>
                  <a:outerShdw blurRad="38100" dist="38100" dir="2700000" algn="tl">
                    <a:srgbClr val="000000">
                      <a:alpha val="43137"/>
                    </a:srgbClr>
                  </a:outerShdw>
                </a:effectLst>
                <a:latin typeface="Trade Gothic Next HvyCd" panose="020B0906040303020004" pitchFamily="34" charset="0"/>
              </a:rPr>
              <a:t>OUTCOMES</a:t>
            </a:r>
          </a:p>
          <a:p>
            <a:endParaRPr lang="en-US" sz="3200" b="1" dirty="0">
              <a:ln w="0"/>
              <a:latin typeface="Trade Gothic Next HvyCd" panose="020B0906040303020004" pitchFamily="34" charset="0"/>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FFC700"/>
                </a:solidFill>
                <a:effectLst>
                  <a:outerShdw blurRad="38100" dist="38100" dir="2700000" algn="tl">
                    <a:srgbClr val="000000">
                      <a:alpha val="43137"/>
                    </a:srgbClr>
                  </a:outerShdw>
                </a:effectLst>
                <a:latin typeface="Trade Gothic Next HvyCd" panose="020B0906040303020004" pitchFamily="34" charset="0"/>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dirty="0">
                <a:latin typeface="Trade Gothic Next HvyCd" panose="020B0906040303020004" pitchFamily="34" charset="0"/>
                <a:ea typeface="Calibri" panose="020F0502020204030204" pitchFamily="34" charset="0"/>
                <a:cs typeface="Calibri" panose="020F0502020204030204" pitchFamily="34" charset="0"/>
              </a:rPr>
              <a:t> Student Achievement</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Calibri" panose="020F0502020204030204" pitchFamily="34" charset="0"/>
              </a:rPr>
              <a:t> Staff Effectiveness</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Calibri" panose="020F050202020403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r>
              <a:rPr lang="en-US" sz="2000" dirty="0">
                <a:latin typeface="Trade Gothic Next" panose="020B0503040303020004" pitchFamily="34" charset="0"/>
              </a:rPr>
              <a:t>Each student </a:t>
            </a:r>
          </a:p>
          <a:p>
            <a:r>
              <a:rPr lang="en-US" sz="2000" dirty="0">
                <a:latin typeface="Trade Gothic Next" panose="020B0503040303020004" pitchFamily="34" charset="0"/>
              </a:rPr>
              <a:t>will graduate </a:t>
            </a:r>
            <a:r>
              <a:rPr lang="en-US" sz="2000" b="1" i="1" dirty="0">
                <a:latin typeface="Trade Gothic Next" panose="020B0503040303020004" pitchFamily="34" charset="0"/>
              </a:rPr>
              <a:t>empowered</a:t>
            </a:r>
            <a:r>
              <a:rPr lang="en-US" sz="2000" dirty="0">
                <a:latin typeface="Trade Gothic Next" panose="020B0503040303020004" pitchFamily="34" charset="0"/>
              </a:rPr>
              <a:t> to make a well-informed decision about their next step. They will learn about themselves as they </a:t>
            </a:r>
            <a:r>
              <a:rPr lang="en-US" sz="2000" b="1" i="1" dirty="0">
                <a:latin typeface="Trade Gothic Next" panose="020B0503040303020004" pitchFamily="34" charset="0"/>
              </a:rPr>
              <a:t>engage</a:t>
            </a:r>
            <a:r>
              <a:rPr lang="en-US" sz="2000" dirty="0">
                <a:latin typeface="Trade Gothic Next" panose="020B0503040303020004" pitchFamily="34" charset="0"/>
              </a:rPr>
              <a:t> in rigorous content and gain </a:t>
            </a:r>
            <a:r>
              <a:rPr lang="en-US" sz="2000" b="1" i="1" dirty="0">
                <a:latin typeface="Trade Gothic Next" panose="020B0503040303020004" pitchFamily="34" charset="0"/>
              </a:rPr>
              <a:t>exposure</a:t>
            </a:r>
            <a:r>
              <a:rPr lang="en-US" sz="2000" dirty="0">
                <a:latin typeface="Trade Gothic Next" panose="020B0503040303020004" pitchFamily="34" charset="0"/>
              </a:rPr>
              <a:t> through personalized learning </a:t>
            </a:r>
            <a:r>
              <a:rPr lang="en-US" sz="2000" b="1" i="1" dirty="0">
                <a:latin typeface="Trade Gothic Next" panose="020B0503040303020004" pitchFamily="34" charset="0"/>
              </a:rPr>
              <a:t>experiences</a:t>
            </a:r>
            <a:r>
              <a:rPr lang="en-US" sz="2000" dirty="0">
                <a:latin typeface="Trade Gothic Next" panose="020B0503040303020004" pitchFamily="34" charset="0"/>
              </a:rPr>
              <a:t>, thereby </a:t>
            </a:r>
            <a:r>
              <a:rPr lang="en-US" sz="2000" b="1" i="1" dirty="0">
                <a:latin typeface="Trade Gothic Next" panose="020B0503040303020004" pitchFamily="34" charset="0"/>
              </a:rPr>
              <a:t>enlightening</a:t>
            </a:r>
            <a:r>
              <a:rPr lang="en-US" sz="2000" dirty="0">
                <a:latin typeface="Trade Gothic Next" panose="020B0503040303020004" pitchFamily="34" charset="0"/>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5"/>
          <a:srcRect l="10026" r="6357" b="12015"/>
          <a:stretch/>
        </p:blipFill>
        <p:spPr>
          <a:xfrm>
            <a:off x="10593926" y="76200"/>
            <a:ext cx="1444436" cy="1513892"/>
          </a:xfrm>
          <a:prstGeom prst="rect">
            <a:avLst/>
          </a:prstGeom>
        </p:spPr>
      </p:pic>
      <p:sp>
        <p:nvSpPr>
          <p:cNvPr id="6" name="Slide Number Placeholder 5">
            <a:extLst>
              <a:ext uri="{FF2B5EF4-FFF2-40B4-BE49-F238E27FC236}">
                <a16:creationId xmlns:a16="http://schemas.microsoft.com/office/drawing/2014/main" id="{5A6D9390-4CB9-8D38-B9D6-A0EA53CDF515}"/>
              </a:ext>
            </a:extLst>
          </p:cNvPr>
          <p:cNvSpPr>
            <a:spLocks noGrp="1"/>
          </p:cNvSpPr>
          <p:nvPr>
            <p:ph type="sldNum" sz="quarter" idx="12"/>
          </p:nvPr>
        </p:nvSpPr>
        <p:spPr>
          <a:xfrm>
            <a:off x="9102213" y="6426496"/>
            <a:ext cx="2743200" cy="365125"/>
          </a:xfrm>
        </p:spPr>
        <p:txBody>
          <a:bodyPr/>
          <a:lstStyle/>
          <a:p>
            <a:fld id="{28E6F07D-F62F-4C3B-A21E-2367E9A39921}" type="slidenum">
              <a:rPr lang="en-US" smtClean="0"/>
              <a:t>3</a:t>
            </a:fld>
            <a:endParaRPr lang="en-US" dirty="0"/>
          </a:p>
        </p:txBody>
      </p:sp>
    </p:spTree>
    <p:extLst>
      <p:ext uri="{BB962C8B-B14F-4D97-AF65-F5344CB8AC3E}">
        <p14:creationId xmlns:p14="http://schemas.microsoft.com/office/powerpoint/2010/main" val="3574420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266408-62B9-17A3-32B4-0700193CF7B6}"/>
              </a:ext>
            </a:extLst>
          </p:cNvPr>
          <p:cNvPicPr>
            <a:picLocks noChangeAspect="1"/>
          </p:cNvPicPr>
          <p:nvPr/>
        </p:nvPicPr>
        <p:blipFill rotWithShape="1">
          <a:blip r:embed="rId2"/>
          <a:srcRect b="19"/>
          <a:stretch/>
        </p:blipFill>
        <p:spPr>
          <a:xfrm>
            <a:off x="20" y="1282"/>
            <a:ext cx="12191980" cy="6856718"/>
          </a:xfrm>
          <a:prstGeom prst="rect">
            <a:avLst/>
          </a:prstGeom>
        </p:spPr>
      </p:pic>
      <p:sp>
        <p:nvSpPr>
          <p:cNvPr id="2" name="Slide Number Placeholder 1">
            <a:extLst>
              <a:ext uri="{FF2B5EF4-FFF2-40B4-BE49-F238E27FC236}">
                <a16:creationId xmlns:a16="http://schemas.microsoft.com/office/drawing/2014/main" id="{1592ED8B-C4F6-60B2-FFD0-296EA3D536CB}"/>
              </a:ext>
            </a:extLst>
          </p:cNvPr>
          <p:cNvSpPr>
            <a:spLocks noGrp="1"/>
          </p:cNvSpPr>
          <p:nvPr>
            <p:ph type="sldNum" sz="quarter" idx="12"/>
          </p:nvPr>
        </p:nvSpPr>
        <p:spPr/>
        <p:txBody>
          <a:bodyPr/>
          <a:lstStyle/>
          <a:p>
            <a:fld id="{28E6F07D-F62F-4C3B-A21E-2367E9A39921}" type="slidenum">
              <a:rPr lang="en-US" smtClean="0"/>
              <a:t>4</a:t>
            </a:fld>
            <a:endParaRPr lang="en-US" dirty="0"/>
          </a:p>
        </p:txBody>
      </p:sp>
    </p:spTree>
    <p:extLst>
      <p:ext uri="{BB962C8B-B14F-4D97-AF65-F5344CB8AC3E}">
        <p14:creationId xmlns:p14="http://schemas.microsoft.com/office/powerpoint/2010/main" val="1043070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543415" y="1241875"/>
            <a:ext cx="11145230" cy="5472118"/>
          </a:xfrm>
          <a:noFill/>
        </p:spPr>
        <p:txBody>
          <a:bodyPr vert="horz" lIns="91440" tIns="45720" rIns="91440" bIns="45720" rtlCol="0" anchor="t">
            <a:noAutofit/>
          </a:bodyPr>
          <a:lstStyle/>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a:rPr>
              <a:t>Overview</a:t>
            </a:r>
          </a:p>
          <a:p>
            <a:pPr marL="0" indent="0">
              <a:lnSpc>
                <a:spcPct val="100000"/>
              </a:lnSpc>
              <a:spcBef>
                <a:spcPts val="0"/>
              </a:spcBef>
              <a:buNone/>
            </a:pPr>
            <a:r>
              <a:rPr lang="en-US" sz="2200" dirty="0">
                <a:latin typeface="Arial Narrow"/>
              </a:rPr>
              <a:t>The purpose of this presentation is to present the FY 2027 (CY 2026) preliminary Tax digest information and other supporting data for the tentative millage rate adoption, public hearings, and final millage rate adoption.  </a:t>
            </a: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a:rPr>
              <a:t>Roadmap</a:t>
            </a:r>
          </a:p>
          <a:p>
            <a:pPr marL="0" indent="0">
              <a:lnSpc>
                <a:spcPct val="100000"/>
              </a:lnSpc>
              <a:spcBef>
                <a:spcPts val="0"/>
              </a:spcBef>
              <a:buNone/>
            </a:pPr>
            <a:r>
              <a:rPr lang="en-US" sz="2200" dirty="0">
                <a:latin typeface="Arial Narrow"/>
              </a:rPr>
              <a:t>Each year we receive a preliminary tax digest from the tax commission, followed by the final tax digest.  </a:t>
            </a:r>
          </a:p>
          <a:p>
            <a:pPr marL="0" indent="0">
              <a:lnSpc>
                <a:spcPct val="100000"/>
              </a:lnSpc>
              <a:spcBef>
                <a:spcPts val="0"/>
              </a:spcBef>
              <a:buNone/>
            </a:pPr>
            <a:r>
              <a:rPr lang="en-US" sz="2200" dirty="0">
                <a:latin typeface="Arial Narrow"/>
              </a:rPr>
              <a:t>The information presented is based from the preliminary tax digest received June 16, 2026.  Final tax digest information is scheduled to be released by August 11,2026.  The digest was not received before this meeting, therefore we will be relying on the preliminary digest to inform rate decisions.</a:t>
            </a:r>
          </a:p>
          <a:p>
            <a:pPr marL="0" indent="0">
              <a:lnSpc>
                <a:spcPct val="100000"/>
              </a:lnSpc>
              <a:spcBef>
                <a:spcPts val="0"/>
              </a:spcBef>
              <a:buNone/>
            </a:pPr>
            <a:endParaRPr lang="en-US" sz="2200" dirty="0">
              <a:latin typeface="Arial Narrow"/>
            </a:endParaRPr>
          </a:p>
          <a:p>
            <a:pPr marL="0" indent="0">
              <a:lnSpc>
                <a:spcPct val="100000"/>
              </a:lnSpc>
              <a:spcBef>
                <a:spcPts val="0"/>
              </a:spcBef>
              <a:buNone/>
            </a:pPr>
            <a:r>
              <a:rPr lang="en-US" sz="3000" b="1" cap="all" dirty="0">
                <a:effectLst>
                  <a:outerShdw blurRad="38100" dist="38100" dir="2700000" algn="tl">
                    <a:srgbClr val="000000">
                      <a:alpha val="43137"/>
                    </a:srgbClr>
                  </a:outerShdw>
                </a:effectLst>
                <a:latin typeface="Trade Gothic Next HvyCd"/>
              </a:rPr>
              <a:t>Takeaways</a:t>
            </a:r>
          </a:p>
          <a:p>
            <a:pPr marL="0" indent="0">
              <a:lnSpc>
                <a:spcPct val="100000"/>
              </a:lnSpc>
              <a:spcBef>
                <a:spcPts val="0"/>
              </a:spcBef>
              <a:buNone/>
            </a:pPr>
            <a:r>
              <a:rPr lang="en-US" sz="2200" dirty="0">
                <a:latin typeface="Arial Narrow"/>
              </a:rPr>
              <a:t>The information in this presentation is to provide insight into the millage rate data for CY 2026, FY 2027, and guide decision making in advance of the </a:t>
            </a:r>
            <a:r>
              <a:rPr lang="en-US" sz="2200">
                <a:latin typeface="Arial Narrow"/>
              </a:rPr>
              <a:t>August 20, </a:t>
            </a:r>
            <a:r>
              <a:rPr lang="en-US" sz="2200" dirty="0">
                <a:latin typeface="Arial Narrow"/>
              </a:rPr>
              <a:t>2026 tentative adoption.</a:t>
            </a:r>
          </a:p>
          <a:p>
            <a:pPr marL="0" indent="0">
              <a:lnSpc>
                <a:spcPct val="100000"/>
              </a:lnSpc>
              <a:spcBef>
                <a:spcPts val="0"/>
              </a:spcBef>
              <a:buNone/>
            </a:pPr>
            <a:endParaRPr lang="en-US" sz="2200" dirty="0">
              <a:latin typeface="Calibri" panose="020F0502020204030204" pitchFamily="34" charset="0"/>
            </a:endParaRP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2" name="Slide Number Placeholder 1">
            <a:extLst>
              <a:ext uri="{FF2B5EF4-FFF2-40B4-BE49-F238E27FC236}">
                <a16:creationId xmlns:a16="http://schemas.microsoft.com/office/drawing/2014/main" id="{C18E05F4-7E95-6A6E-C3FD-F8B007C06174}"/>
              </a:ext>
            </a:extLst>
          </p:cNvPr>
          <p:cNvSpPr>
            <a:spLocks noGrp="1"/>
          </p:cNvSpPr>
          <p:nvPr>
            <p:ph type="sldNum" sz="quarter" idx="12"/>
          </p:nvPr>
        </p:nvSpPr>
        <p:spPr/>
        <p:txBody>
          <a:bodyPr/>
          <a:lstStyle/>
          <a:p>
            <a:fld id="{28E6F07D-F62F-4C3B-A21E-2367E9A39921}" type="slidenum">
              <a:rPr lang="en-US" smtClean="0"/>
              <a:t>5</a:t>
            </a:fld>
            <a:endParaRPr lang="en-US" dirty="0"/>
          </a:p>
        </p:txBody>
      </p:sp>
    </p:spTree>
    <p:extLst>
      <p:ext uri="{BB962C8B-B14F-4D97-AF65-F5344CB8AC3E}">
        <p14:creationId xmlns:p14="http://schemas.microsoft.com/office/powerpoint/2010/main" val="2700827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CE66E-4B5A-9577-12EF-B94A53C05785}"/>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01FFFE9-FC1D-386B-D4D6-F23989517536}"/>
              </a:ext>
            </a:extLst>
          </p:cNvPr>
          <p:cNvSpPr txBox="1"/>
          <p:nvPr/>
        </p:nvSpPr>
        <p:spPr>
          <a:xfrm>
            <a:off x="375458" y="2200335"/>
            <a:ext cx="10978342" cy="36317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atin typeface="Arial" panose="020B0604020202020204" pitchFamily="34" charset="0"/>
                <a:cs typeface="Arial" panose="020B0604020202020204" pitchFamily="34" charset="0"/>
              </a:rPr>
              <a:t>CY 2026 (FY 2027)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4000" b="1" dirty="0">
              <a:latin typeface="Arial" panose="020B0604020202020204" pitchFamily="34" charset="0"/>
              <a:cs typeface="Arial" panose="020B0604020202020204" pitchFamily="34" charset="0"/>
            </a:endParaRPr>
          </a:p>
          <a:p>
            <a:pPr algn="ctr"/>
            <a:r>
              <a:rPr lang="en-US" sz="4000" b="1" dirty="0">
                <a:latin typeface="Arial" panose="020B0604020202020204" pitchFamily="34" charset="0"/>
                <a:cs typeface="Arial" panose="020B0604020202020204" pitchFamily="34" charset="0"/>
              </a:rPr>
              <a:t>Tax Digest Overview</a:t>
            </a:r>
          </a:p>
          <a:p>
            <a:pPr algn="ctr"/>
            <a:r>
              <a:rPr lang="en-US" sz="4000" b="1" dirty="0">
                <a:latin typeface="Arial" panose="020B0604020202020204" pitchFamily="34" charset="0"/>
                <a:cs typeface="Arial" panose="020B0604020202020204" pitchFamily="34" charset="0"/>
              </a:rPr>
              <a:t>Tax Digest Received 8/14/2026</a:t>
            </a:r>
          </a:p>
          <a:p>
            <a:pPr algn="ctr"/>
            <a:endParaRPr lang="en-US" sz="3000" b="1" dirty="0">
              <a:latin typeface="Arial" panose="020B0604020202020204" pitchFamily="34" charset="0"/>
              <a:cs typeface="Arial" panose="020B0604020202020204" pitchFamily="34" charset="0"/>
            </a:endParaRPr>
          </a:p>
        </p:txBody>
      </p:sp>
      <p:pic>
        <p:nvPicPr>
          <p:cNvPr id="12" name="Picture 11" descr="A picture containing symbol, logo, font, screenshot&#10;&#10;Description automatically generated">
            <a:extLst>
              <a:ext uri="{FF2B5EF4-FFF2-40B4-BE49-F238E27FC236}">
                <a16:creationId xmlns:a16="http://schemas.microsoft.com/office/drawing/2014/main" id="{A197BC12-DC92-2F44-1A9D-5782F6B624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AB00F1E5-6385-613B-D713-24813F6ED103}"/>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E0CBFD83-EF4A-3C2D-4786-E45CA5D7B90B}"/>
              </a:ext>
            </a:extLst>
          </p:cNvPr>
          <p:cNvSpPr>
            <a:spLocks noGrp="1"/>
          </p:cNvSpPr>
          <p:nvPr>
            <p:ph type="sldNum" sz="quarter" idx="12"/>
          </p:nvPr>
        </p:nvSpPr>
        <p:spPr/>
        <p:txBody>
          <a:bodyPr/>
          <a:lstStyle/>
          <a:p>
            <a:fld id="{28E6F07D-F62F-4C3B-A21E-2367E9A39921}" type="slidenum">
              <a:rPr lang="en-US" smtClean="0"/>
              <a:t>6</a:t>
            </a:fld>
            <a:endParaRPr lang="en-US" dirty="0"/>
          </a:p>
        </p:txBody>
      </p:sp>
    </p:spTree>
    <p:extLst>
      <p:ext uri="{BB962C8B-B14F-4D97-AF65-F5344CB8AC3E}">
        <p14:creationId xmlns:p14="http://schemas.microsoft.com/office/powerpoint/2010/main" val="1007587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Terminology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22ED2C63-9A14-02F1-1957-78E0CF6AE854}"/>
              </a:ext>
            </a:extLst>
          </p:cNvPr>
          <p:cNvSpPr>
            <a:spLocks noGrp="1"/>
          </p:cNvSpPr>
          <p:nvPr>
            <p:ph type="sldNum" sz="quarter" idx="12"/>
          </p:nvPr>
        </p:nvSpPr>
        <p:spPr/>
        <p:txBody>
          <a:bodyPr/>
          <a:lstStyle/>
          <a:p>
            <a:fld id="{28E6F07D-F62F-4C3B-A21E-2367E9A39921}" type="slidenum">
              <a:rPr lang="en-US" smtClean="0"/>
              <a:t>7</a:t>
            </a:fld>
            <a:endParaRPr lang="en-US" dirty="0"/>
          </a:p>
        </p:txBody>
      </p:sp>
      <p:graphicFrame>
        <p:nvGraphicFramePr>
          <p:cNvPr id="18" name="TextBox 15">
            <a:extLst>
              <a:ext uri="{FF2B5EF4-FFF2-40B4-BE49-F238E27FC236}">
                <a16:creationId xmlns:a16="http://schemas.microsoft.com/office/drawing/2014/main" id="{2A7BF08A-83CC-324B-BE5A-42F583F68577}"/>
              </a:ext>
            </a:extLst>
          </p:cNvPr>
          <p:cNvGraphicFramePr/>
          <p:nvPr>
            <p:extLst>
              <p:ext uri="{D42A27DB-BD31-4B8C-83A1-F6EECF244321}">
                <p14:modId xmlns:p14="http://schemas.microsoft.com/office/powerpoint/2010/main" val="2309157103"/>
              </p:ext>
            </p:extLst>
          </p:nvPr>
        </p:nvGraphicFramePr>
        <p:xfrm>
          <a:off x="748709" y="1126989"/>
          <a:ext cx="10735720" cy="538266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5041523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161377" y="137124"/>
            <a:ext cx="10627939" cy="553998"/>
          </a:xfrm>
          <a:prstGeom prst="rect">
            <a:avLst/>
          </a:prstGeom>
          <a:noFill/>
        </p:spPr>
        <p:txBody>
          <a:bodyPr wrap="square" rtlCol="0">
            <a:spAutoFit/>
          </a:bodyPr>
          <a:lstStyle/>
          <a:p>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Comparative Tax Digest Schedule Preliminary CY 2026 vs. Final CY 2025</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Slide Number Placeholder 5">
            <a:extLst>
              <a:ext uri="{FF2B5EF4-FFF2-40B4-BE49-F238E27FC236}">
                <a16:creationId xmlns:a16="http://schemas.microsoft.com/office/drawing/2014/main" id="{9BFCB3EB-0C44-60C8-2348-466989CE4495}"/>
              </a:ext>
            </a:extLst>
          </p:cNvPr>
          <p:cNvSpPr>
            <a:spLocks noGrp="1"/>
          </p:cNvSpPr>
          <p:nvPr>
            <p:ph type="sldNum" sz="quarter" idx="12"/>
          </p:nvPr>
        </p:nvSpPr>
        <p:spPr>
          <a:xfrm>
            <a:off x="9417716" y="6407198"/>
            <a:ext cx="2743200" cy="365125"/>
          </a:xfrm>
        </p:spPr>
        <p:txBody>
          <a:bodyPr/>
          <a:lstStyle/>
          <a:p>
            <a:fld id="{28E6F07D-F62F-4C3B-A21E-2367E9A39921}" type="slidenum">
              <a:rPr lang="en-US" smtClean="0"/>
              <a:t>8</a:t>
            </a:fld>
            <a:endParaRPr lang="en-US" dirty="0"/>
          </a:p>
        </p:txBody>
      </p:sp>
      <p:pic>
        <p:nvPicPr>
          <p:cNvPr id="8" name="Picture 7">
            <a:extLst>
              <a:ext uri="{FF2B5EF4-FFF2-40B4-BE49-F238E27FC236}">
                <a16:creationId xmlns:a16="http://schemas.microsoft.com/office/drawing/2014/main" id="{0E1EAF24-F92C-A7CD-6B6C-FFA0A32DCA14}"/>
              </a:ext>
            </a:extLst>
          </p:cNvPr>
          <p:cNvPicPr>
            <a:picLocks noChangeAspect="1"/>
          </p:cNvPicPr>
          <p:nvPr/>
        </p:nvPicPr>
        <p:blipFill>
          <a:blip r:embed="rId4"/>
          <a:stretch>
            <a:fillRect/>
          </a:stretch>
        </p:blipFill>
        <p:spPr>
          <a:xfrm>
            <a:off x="393192" y="1157238"/>
            <a:ext cx="11183111" cy="5325858"/>
          </a:xfrm>
          <a:prstGeom prst="rect">
            <a:avLst/>
          </a:prstGeom>
        </p:spPr>
      </p:pic>
    </p:spTree>
    <p:extLst>
      <p:ext uri="{BB962C8B-B14F-4D97-AF65-F5344CB8AC3E}">
        <p14:creationId xmlns:p14="http://schemas.microsoft.com/office/powerpoint/2010/main" val="41932505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CY 2026 Preliminary Tax Digest by Category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9</a:t>
            </a:fld>
            <a:endParaRPr lang="en-US" dirty="0"/>
          </a:p>
        </p:txBody>
      </p:sp>
      <p:pic>
        <p:nvPicPr>
          <p:cNvPr id="7" name="Picture 6">
            <a:extLst>
              <a:ext uri="{FF2B5EF4-FFF2-40B4-BE49-F238E27FC236}">
                <a16:creationId xmlns:a16="http://schemas.microsoft.com/office/drawing/2014/main" id="{4E941637-02B7-89FA-1E96-4A32BAE16DA9}"/>
              </a:ext>
            </a:extLst>
          </p:cNvPr>
          <p:cNvPicPr>
            <a:picLocks noChangeAspect="1"/>
          </p:cNvPicPr>
          <p:nvPr/>
        </p:nvPicPr>
        <p:blipFill>
          <a:blip r:embed="rId4"/>
          <a:stretch>
            <a:fillRect/>
          </a:stretch>
        </p:blipFill>
        <p:spPr>
          <a:xfrm>
            <a:off x="2807208" y="1309842"/>
            <a:ext cx="6376547" cy="4964291"/>
          </a:xfrm>
          <a:prstGeom prst="rect">
            <a:avLst/>
          </a:prstGeom>
        </p:spPr>
      </p:pic>
    </p:spTree>
    <p:extLst>
      <p:ext uri="{BB962C8B-B14F-4D97-AF65-F5344CB8AC3E}">
        <p14:creationId xmlns:p14="http://schemas.microsoft.com/office/powerpoint/2010/main" val="3423759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CEDF5-0FAF-DEEF-C243-B19269888F2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0C9AC1D-BE8D-A61F-FF07-BA3FBDD715B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181E8FB9-9154-F42B-7BF5-9F35081F3165}"/>
              </a:ext>
            </a:extLst>
          </p:cNvPr>
          <p:cNvSpPr txBox="1"/>
          <p:nvPr/>
        </p:nvSpPr>
        <p:spPr>
          <a:xfrm>
            <a:off x="242714" y="28055"/>
            <a:ext cx="10627939" cy="1015663"/>
          </a:xfrm>
          <a:prstGeom prst="rect">
            <a:avLst/>
          </a:prstGeom>
          <a:noFill/>
        </p:spPr>
        <p:txBody>
          <a:bodyPr wrap="square" rtlCol="0">
            <a:spAutoFit/>
          </a:bodyPr>
          <a:lstStyle/>
          <a:p>
            <a:pPr algn="ct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History of Bibb County School District Tax Revenue                                              CY 2019 – CY 2026</a:t>
            </a:r>
          </a:p>
        </p:txBody>
      </p:sp>
      <p:pic>
        <p:nvPicPr>
          <p:cNvPr id="11" name="Picture 10">
            <a:extLst>
              <a:ext uri="{FF2B5EF4-FFF2-40B4-BE49-F238E27FC236}">
                <a16:creationId xmlns:a16="http://schemas.microsoft.com/office/drawing/2014/main" id="{0726FF95-1C28-1BB5-453D-94AA8EF55268}"/>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503FA931-37DC-020A-52AE-B14256615819}"/>
              </a:ext>
            </a:extLst>
          </p:cNvPr>
          <p:cNvSpPr>
            <a:spLocks noGrp="1"/>
          </p:cNvSpPr>
          <p:nvPr>
            <p:ph type="sldNum" sz="quarter" idx="12"/>
          </p:nvPr>
        </p:nvSpPr>
        <p:spPr>
          <a:xfrm>
            <a:off x="9329057" y="6456411"/>
            <a:ext cx="2743200" cy="365125"/>
          </a:xfrm>
        </p:spPr>
        <p:txBody>
          <a:bodyPr/>
          <a:lstStyle/>
          <a:p>
            <a:fld id="{28E6F07D-F62F-4C3B-A21E-2367E9A39921}" type="slidenum">
              <a:rPr lang="en-US" smtClean="0"/>
              <a:t>10</a:t>
            </a:fld>
            <a:endParaRPr lang="en-US" dirty="0"/>
          </a:p>
        </p:txBody>
      </p:sp>
      <p:pic>
        <p:nvPicPr>
          <p:cNvPr id="9" name="Picture 8">
            <a:extLst>
              <a:ext uri="{FF2B5EF4-FFF2-40B4-BE49-F238E27FC236}">
                <a16:creationId xmlns:a16="http://schemas.microsoft.com/office/drawing/2014/main" id="{F0E24110-80CB-4619-69CA-BB0970BAEB87}"/>
              </a:ext>
            </a:extLst>
          </p:cNvPr>
          <p:cNvPicPr>
            <a:picLocks noChangeAspect="1"/>
          </p:cNvPicPr>
          <p:nvPr/>
        </p:nvPicPr>
        <p:blipFill>
          <a:blip r:embed="rId4"/>
          <a:stretch>
            <a:fillRect/>
          </a:stretch>
        </p:blipFill>
        <p:spPr>
          <a:xfrm>
            <a:off x="330518" y="1022602"/>
            <a:ext cx="11419522" cy="5058923"/>
          </a:xfrm>
          <a:prstGeom prst="rect">
            <a:avLst/>
          </a:prstGeom>
        </p:spPr>
      </p:pic>
      <p:sp>
        <p:nvSpPr>
          <p:cNvPr id="10" name="TextBox 9">
            <a:extLst>
              <a:ext uri="{FF2B5EF4-FFF2-40B4-BE49-F238E27FC236}">
                <a16:creationId xmlns:a16="http://schemas.microsoft.com/office/drawing/2014/main" id="{7C86243A-51F6-8659-E922-097F2F4E7F7F}"/>
              </a:ext>
            </a:extLst>
          </p:cNvPr>
          <p:cNvSpPr txBox="1"/>
          <p:nvPr/>
        </p:nvSpPr>
        <p:spPr>
          <a:xfrm>
            <a:off x="448557" y="6169171"/>
            <a:ext cx="11316903" cy="646331"/>
          </a:xfrm>
          <a:prstGeom prst="rect">
            <a:avLst/>
          </a:prstGeom>
          <a:noFill/>
        </p:spPr>
        <p:txBody>
          <a:bodyPr wrap="square" rtlCol="0">
            <a:spAutoFit/>
          </a:bodyPr>
          <a:lstStyle/>
          <a:p>
            <a:r>
              <a:rPr lang="en-US" dirty="0"/>
              <a:t>Slide 10 shows the history of actual tax collections from FY 2022 to 2026, and projections for FY 2027 using the current millage rate of 14.674.  </a:t>
            </a:r>
          </a:p>
        </p:txBody>
      </p:sp>
    </p:spTree>
    <p:extLst>
      <p:ext uri="{BB962C8B-B14F-4D97-AF65-F5344CB8AC3E}">
        <p14:creationId xmlns:p14="http://schemas.microsoft.com/office/powerpoint/2010/main" val="42838076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4D4CC4-05C4-2D82-C2B7-CB8680E70154}"/>
              </a:ext>
            </a:extLst>
          </p:cNvPr>
          <p:cNvSpPr txBox="1"/>
          <p:nvPr/>
        </p:nvSpPr>
        <p:spPr>
          <a:xfrm>
            <a:off x="531977" y="2291599"/>
            <a:ext cx="10978342" cy="28623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t>
            </a:r>
            <a:r>
              <a:rPr lang="en-US" sz="3000" b="1" dirty="0">
                <a:latin typeface="Arial" panose="020B0604020202020204" pitchFamily="34" charset="0"/>
                <a:cs typeface="Arial" panose="020B0604020202020204" pitchFamily="34" charset="0"/>
              </a:rPr>
              <a:t>CY 2026 (FY 2027)</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000" b="1" dirty="0">
              <a:latin typeface="Arial" panose="020B0604020202020204" pitchFamily="34" charset="0"/>
              <a:cs typeface="Arial" panose="020B0604020202020204" pitchFamily="34" charset="0"/>
            </a:endParaRPr>
          </a:p>
          <a:p>
            <a:pPr algn="ctr"/>
            <a:r>
              <a:rPr lang="en-US" sz="3000" b="1" dirty="0">
                <a:solidFill>
                  <a:srgbClr val="00B050"/>
                </a:solidFill>
                <a:latin typeface="Arial" panose="020B0604020202020204" pitchFamily="34" charset="0"/>
                <a:cs typeface="Arial" panose="020B0604020202020204" pitchFamily="34" charset="0"/>
              </a:rPr>
              <a:t>Preliminary Outlook for Millage Rate Decisions</a:t>
            </a:r>
          </a:p>
          <a:p>
            <a:pPr algn="ctr"/>
            <a:endParaRPr lang="en-US" sz="3000" b="1" dirty="0">
              <a:latin typeface="Arial" panose="020B0604020202020204" pitchFamily="34" charset="0"/>
              <a:cs typeface="Arial" panose="020B0604020202020204" pitchFamily="34" charset="0"/>
            </a:endParaRPr>
          </a:p>
          <a:p>
            <a:pPr algn="ctr"/>
            <a:r>
              <a:rPr lang="en-US" sz="3000" b="1" dirty="0">
                <a:latin typeface="Arial" panose="020B0604020202020204" pitchFamily="34" charset="0"/>
                <a:cs typeface="Arial" panose="020B0604020202020204" pitchFamily="34" charset="0"/>
              </a:rPr>
              <a:t>Millage Rate Impact on </a:t>
            </a:r>
          </a:p>
          <a:p>
            <a:pPr algn="ctr"/>
            <a:r>
              <a:rPr lang="en-US" sz="3000" b="1" dirty="0">
                <a:latin typeface="Arial" panose="020B0604020202020204" pitchFamily="34" charset="0"/>
                <a:cs typeface="Arial" panose="020B0604020202020204" pitchFamily="34" charset="0"/>
              </a:rPr>
              <a:t>FY 2026 Budget and Beyond</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11</a:t>
            </a:fld>
            <a:endParaRPr lang="en-US" dirty="0"/>
          </a:p>
        </p:txBody>
      </p:sp>
    </p:spTree>
    <p:extLst>
      <p:ext uri="{BB962C8B-B14F-4D97-AF65-F5344CB8AC3E}">
        <p14:creationId xmlns:p14="http://schemas.microsoft.com/office/powerpoint/2010/main" val="12814318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1C753-B483-4C10-A647-A5D0C9F08DE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5A62A6F-0D8A-4EFB-6947-7368DCB5B54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AAF01311-E3FD-5813-1389-BEEC5E3CE307}"/>
              </a:ext>
            </a:extLst>
          </p:cNvPr>
          <p:cNvSpPr txBox="1"/>
          <p:nvPr/>
        </p:nvSpPr>
        <p:spPr>
          <a:xfrm>
            <a:off x="11010" y="165515"/>
            <a:ext cx="10842170" cy="1938992"/>
          </a:xfrm>
          <a:prstGeom prst="rect">
            <a:avLst/>
          </a:prstGeom>
          <a:noFill/>
        </p:spPr>
        <p:txBody>
          <a:bodyPr wrap="square" rtlCol="0">
            <a:spAutoFit/>
          </a:bodyPr>
          <a:lstStyle/>
          <a:p>
            <a:pPr algn="ct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FY 2027 Tax Revenue per Millage Rate Option</a:t>
            </a:r>
          </a:p>
          <a:p>
            <a:pPr algn="ct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 </a:t>
            </a:r>
          </a:p>
          <a:p>
            <a:pPr algn="ctr"/>
            <a:endPar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a:p>
            <a:pPr algn="ctr"/>
            <a:endPar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a:p>
            <a:pPr algn="ctr"/>
            <a:endPar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FFE555F2-E8C5-9322-6772-B32CFFEE8231}"/>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07AEB064-D9F6-FB37-87DE-65B25C99EF36}"/>
              </a:ext>
            </a:extLst>
          </p:cNvPr>
          <p:cNvSpPr>
            <a:spLocks noGrp="1"/>
          </p:cNvSpPr>
          <p:nvPr>
            <p:ph type="sldNum" sz="quarter" idx="12"/>
          </p:nvPr>
        </p:nvSpPr>
        <p:spPr>
          <a:xfrm>
            <a:off x="9365226" y="6492875"/>
            <a:ext cx="2743200" cy="365125"/>
          </a:xfrm>
        </p:spPr>
        <p:txBody>
          <a:bodyPr/>
          <a:lstStyle/>
          <a:p>
            <a:fld id="{28E6F07D-F62F-4C3B-A21E-2367E9A39921}" type="slidenum">
              <a:rPr lang="en-US" smtClean="0"/>
              <a:t>12</a:t>
            </a:fld>
            <a:endParaRPr lang="en-US" dirty="0"/>
          </a:p>
        </p:txBody>
      </p:sp>
      <p:pic>
        <p:nvPicPr>
          <p:cNvPr id="14" name="Picture 13">
            <a:extLst>
              <a:ext uri="{FF2B5EF4-FFF2-40B4-BE49-F238E27FC236}">
                <a16:creationId xmlns:a16="http://schemas.microsoft.com/office/drawing/2014/main" id="{11FC325F-BBFC-0C92-D71B-C02AFAEC0D6B}"/>
              </a:ext>
            </a:extLst>
          </p:cNvPr>
          <p:cNvPicPr>
            <a:picLocks noChangeAspect="1"/>
          </p:cNvPicPr>
          <p:nvPr/>
        </p:nvPicPr>
        <p:blipFill>
          <a:blip r:embed="rId4"/>
          <a:stretch>
            <a:fillRect/>
          </a:stretch>
        </p:blipFill>
        <p:spPr>
          <a:xfrm>
            <a:off x="108450" y="1359656"/>
            <a:ext cx="11999976" cy="4338554"/>
          </a:xfrm>
          <a:prstGeom prst="rect">
            <a:avLst/>
          </a:prstGeom>
        </p:spPr>
      </p:pic>
      <p:sp>
        <p:nvSpPr>
          <p:cNvPr id="15" name="TextBox 14">
            <a:extLst>
              <a:ext uri="{FF2B5EF4-FFF2-40B4-BE49-F238E27FC236}">
                <a16:creationId xmlns:a16="http://schemas.microsoft.com/office/drawing/2014/main" id="{C018A816-FE52-F5C2-0675-FE9C36FF9111}"/>
              </a:ext>
            </a:extLst>
          </p:cNvPr>
          <p:cNvSpPr txBox="1"/>
          <p:nvPr/>
        </p:nvSpPr>
        <p:spPr>
          <a:xfrm>
            <a:off x="404261" y="6054291"/>
            <a:ext cx="10530038" cy="646331"/>
          </a:xfrm>
          <a:prstGeom prst="rect">
            <a:avLst/>
          </a:prstGeom>
          <a:noFill/>
        </p:spPr>
        <p:txBody>
          <a:bodyPr wrap="square" rtlCol="0">
            <a:spAutoFit/>
          </a:bodyPr>
          <a:lstStyle/>
          <a:p>
            <a:r>
              <a:rPr lang="en-US" dirty="0"/>
              <a:t>This slide shows the basis used throughout the presentation to estimated net tax revenue per millage rate option.  The net amount equals gross tax minus fees for collections and uncollectible taxes. </a:t>
            </a:r>
          </a:p>
        </p:txBody>
      </p:sp>
    </p:spTree>
    <p:extLst>
      <p:ext uri="{BB962C8B-B14F-4D97-AF65-F5344CB8AC3E}">
        <p14:creationId xmlns:p14="http://schemas.microsoft.com/office/powerpoint/2010/main" val="38051159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1938992"/>
          </a:xfrm>
          <a:prstGeom prst="rect">
            <a:avLst/>
          </a:prstGeom>
          <a:noFill/>
        </p:spPr>
        <p:txBody>
          <a:bodyPr wrap="square" rtlCol="0">
            <a:spAutoFit/>
          </a:bodyPr>
          <a:lstStyle/>
          <a:p>
            <a:pPr algn="ct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FY 2027 Overall Budget Impact (Maintaining the Millage at 14.674)</a:t>
            </a:r>
          </a:p>
          <a:p>
            <a:pPr algn="ct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 </a:t>
            </a:r>
          </a:p>
          <a:p>
            <a:pPr algn="ctr"/>
            <a:endPar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a:p>
            <a:pPr algn="ctr"/>
            <a:endPar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a:p>
            <a:pPr algn="ctr"/>
            <a:endPar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9365226" y="6492875"/>
            <a:ext cx="2743200" cy="365125"/>
          </a:xfrm>
        </p:spPr>
        <p:txBody>
          <a:bodyPr/>
          <a:lstStyle/>
          <a:p>
            <a:fld id="{28E6F07D-F62F-4C3B-A21E-2367E9A39921}" type="slidenum">
              <a:rPr lang="en-US" smtClean="0"/>
              <a:t>13</a:t>
            </a:fld>
            <a:endParaRPr lang="en-US" dirty="0"/>
          </a:p>
        </p:txBody>
      </p:sp>
      <p:pic>
        <p:nvPicPr>
          <p:cNvPr id="6" name="Picture 5">
            <a:extLst>
              <a:ext uri="{FF2B5EF4-FFF2-40B4-BE49-F238E27FC236}">
                <a16:creationId xmlns:a16="http://schemas.microsoft.com/office/drawing/2014/main" id="{D599BA21-0454-9409-D3E4-28011108148C}"/>
              </a:ext>
            </a:extLst>
          </p:cNvPr>
          <p:cNvPicPr>
            <a:picLocks noChangeAspect="1"/>
          </p:cNvPicPr>
          <p:nvPr/>
        </p:nvPicPr>
        <p:blipFill>
          <a:blip r:embed="rId4"/>
          <a:stretch>
            <a:fillRect/>
          </a:stretch>
        </p:blipFill>
        <p:spPr>
          <a:xfrm>
            <a:off x="240631" y="1077638"/>
            <a:ext cx="11547107" cy="5040351"/>
          </a:xfrm>
          <a:prstGeom prst="rect">
            <a:avLst/>
          </a:prstGeom>
        </p:spPr>
      </p:pic>
    </p:spTree>
    <p:extLst>
      <p:ext uri="{BB962C8B-B14F-4D97-AF65-F5344CB8AC3E}">
        <p14:creationId xmlns:p14="http://schemas.microsoft.com/office/powerpoint/2010/main" val="2898049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36962-4217-C841-CE30-E5C860C738B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7437AD1-7FAF-C4BB-9515-3B7E84630538}"/>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3A987A5C-629A-CCCF-538F-F8BF63EFF1BA}"/>
              </a:ext>
            </a:extLst>
          </p:cNvPr>
          <p:cNvSpPr txBox="1"/>
          <p:nvPr/>
        </p:nvSpPr>
        <p:spPr>
          <a:xfrm>
            <a:off x="11010" y="165515"/>
            <a:ext cx="10842170" cy="1169551"/>
          </a:xfrm>
          <a:prstGeom prst="rect">
            <a:avLst/>
          </a:prstGeom>
          <a:noFill/>
        </p:spPr>
        <p:txBody>
          <a:bodyPr wrap="square" rtlCol="0">
            <a:spAutoFit/>
          </a:bodyPr>
          <a:lstStyle/>
          <a:p>
            <a:pPr algn="ct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Trends </a:t>
            </a:r>
            <a:r>
              <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rPr>
              <a:t>with Maintaining CY 2025 Millage Rate - Trend Projected Using Approved Budget Trends</a:t>
            </a:r>
          </a:p>
          <a:p>
            <a:pPr algn="ctr"/>
            <a:endPar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a:p>
            <a:pPr algn="ctr"/>
            <a:endPar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C0377420-F6DB-CDFB-E9DD-F1A5D24F8DED}"/>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B5520271-B769-2EB4-64EC-8F61F4C3C92C}"/>
              </a:ext>
            </a:extLst>
          </p:cNvPr>
          <p:cNvSpPr>
            <a:spLocks noGrp="1"/>
          </p:cNvSpPr>
          <p:nvPr>
            <p:ph type="sldNum" sz="quarter" idx="12"/>
          </p:nvPr>
        </p:nvSpPr>
        <p:spPr>
          <a:xfrm>
            <a:off x="9365226" y="6492875"/>
            <a:ext cx="2743200" cy="365125"/>
          </a:xfrm>
        </p:spPr>
        <p:txBody>
          <a:bodyPr/>
          <a:lstStyle/>
          <a:p>
            <a:fld id="{28E6F07D-F62F-4C3B-A21E-2367E9A39921}" type="slidenum">
              <a:rPr lang="en-US" smtClean="0"/>
              <a:t>14</a:t>
            </a:fld>
            <a:endParaRPr lang="en-US" dirty="0"/>
          </a:p>
        </p:txBody>
      </p:sp>
      <p:sp>
        <p:nvSpPr>
          <p:cNvPr id="8" name="TextBox 7">
            <a:extLst>
              <a:ext uri="{FF2B5EF4-FFF2-40B4-BE49-F238E27FC236}">
                <a16:creationId xmlns:a16="http://schemas.microsoft.com/office/drawing/2014/main" id="{116F83C2-1114-DDCD-C20A-5F54753A8F11}"/>
              </a:ext>
            </a:extLst>
          </p:cNvPr>
          <p:cNvSpPr txBox="1"/>
          <p:nvPr/>
        </p:nvSpPr>
        <p:spPr>
          <a:xfrm>
            <a:off x="192506" y="6142134"/>
            <a:ext cx="11752446" cy="646331"/>
          </a:xfrm>
          <a:prstGeom prst="rect">
            <a:avLst/>
          </a:prstGeom>
          <a:noFill/>
        </p:spPr>
        <p:txBody>
          <a:bodyPr wrap="square" rtlCol="0">
            <a:spAutoFit/>
          </a:bodyPr>
          <a:lstStyle/>
          <a:p>
            <a:r>
              <a:rPr lang="en-US" sz="1200" dirty="0"/>
              <a:t>Slide 14 illustrates the change in Revenues, Net Surplus (Deficit), Ending Fund Balance, for millage rate options.  At the bottom, projected Fund Balance to Expenditure Ratios for current year plus three future years is show to illustrate financial health of a district.   State law requires school districts maintain a minimum of 8% and a maximum of 25% fund balance to expense ratio. </a:t>
            </a:r>
          </a:p>
        </p:txBody>
      </p:sp>
      <p:pic>
        <p:nvPicPr>
          <p:cNvPr id="7" name="Picture 6">
            <a:extLst>
              <a:ext uri="{FF2B5EF4-FFF2-40B4-BE49-F238E27FC236}">
                <a16:creationId xmlns:a16="http://schemas.microsoft.com/office/drawing/2014/main" id="{DAE59BF9-71B3-4E24-5BB8-6C502A346931}"/>
              </a:ext>
            </a:extLst>
          </p:cNvPr>
          <p:cNvPicPr>
            <a:picLocks noChangeAspect="1"/>
          </p:cNvPicPr>
          <p:nvPr/>
        </p:nvPicPr>
        <p:blipFill>
          <a:blip r:embed="rId4"/>
          <a:stretch>
            <a:fillRect/>
          </a:stretch>
        </p:blipFill>
        <p:spPr>
          <a:xfrm>
            <a:off x="452388" y="1029082"/>
            <a:ext cx="11232682" cy="5087828"/>
          </a:xfrm>
          <a:prstGeom prst="rect">
            <a:avLst/>
          </a:prstGeom>
        </p:spPr>
      </p:pic>
    </p:spTree>
    <p:extLst>
      <p:ext uri="{BB962C8B-B14F-4D97-AF65-F5344CB8AC3E}">
        <p14:creationId xmlns:p14="http://schemas.microsoft.com/office/powerpoint/2010/main" val="24035245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29955-237F-C49C-BC76-B232BA2B574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69ABD3A-B614-05F1-8AB8-A4B97677AC05}"/>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D8D59EC1-548D-62F7-5C35-F08F5541E626}"/>
              </a:ext>
            </a:extLst>
          </p:cNvPr>
          <p:cNvSpPr txBox="1"/>
          <p:nvPr/>
        </p:nvSpPr>
        <p:spPr>
          <a:xfrm>
            <a:off x="11009" y="165515"/>
            <a:ext cx="10756289" cy="861774"/>
          </a:xfrm>
          <a:prstGeom prst="rect">
            <a:avLst/>
          </a:prstGeom>
          <a:noFill/>
        </p:spPr>
        <p:txBody>
          <a:bodyPr wrap="square" rtlCol="0">
            <a:spAutoFit/>
          </a:bodyPr>
          <a:lstStyle/>
          <a:p>
            <a:pPr algn="ct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Assumptions for Trends</a:t>
            </a:r>
            <a:endPar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a:p>
            <a:pPr marL="0" marR="0">
              <a:buNone/>
            </a:pPr>
            <a:r>
              <a:rPr lang="en-US" sz="2000" dirty="0">
                <a:effectLst/>
                <a:latin typeface="Aptos" panose="020B0004020202020204" pitchFamily="34" charset="0"/>
                <a:ea typeface="Aptos" panose="020B0004020202020204" pitchFamily="34" charset="0"/>
                <a:cs typeface="Aptos" panose="020B0004020202020204" pitchFamily="34" charset="0"/>
              </a:rPr>
              <a:t> </a:t>
            </a:r>
            <a:endPar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F228F29E-7C78-3713-215B-E6BCC51D68D7}"/>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4740FD13-6250-8148-4F66-9D0B62289618}"/>
              </a:ext>
            </a:extLst>
          </p:cNvPr>
          <p:cNvSpPr>
            <a:spLocks noGrp="1"/>
          </p:cNvSpPr>
          <p:nvPr>
            <p:ph type="sldNum" sz="quarter" idx="12"/>
          </p:nvPr>
        </p:nvSpPr>
        <p:spPr>
          <a:xfrm>
            <a:off x="9365226" y="6492875"/>
            <a:ext cx="2743200" cy="365125"/>
          </a:xfrm>
        </p:spPr>
        <p:txBody>
          <a:bodyPr/>
          <a:lstStyle/>
          <a:p>
            <a:fld id="{28E6F07D-F62F-4C3B-A21E-2367E9A39921}" type="slidenum">
              <a:rPr lang="en-US" smtClean="0"/>
              <a:t>15</a:t>
            </a:fld>
            <a:endParaRPr lang="en-US" dirty="0"/>
          </a:p>
        </p:txBody>
      </p:sp>
      <p:sp>
        <p:nvSpPr>
          <p:cNvPr id="4" name="TextBox 3">
            <a:extLst>
              <a:ext uri="{FF2B5EF4-FFF2-40B4-BE49-F238E27FC236}">
                <a16:creationId xmlns:a16="http://schemas.microsoft.com/office/drawing/2014/main" id="{20B790E6-71F9-3D5B-F3A0-5277F9223F2A}"/>
              </a:ext>
            </a:extLst>
          </p:cNvPr>
          <p:cNvSpPr txBox="1"/>
          <p:nvPr/>
        </p:nvSpPr>
        <p:spPr>
          <a:xfrm>
            <a:off x="455727" y="1226479"/>
            <a:ext cx="11451138" cy="3693319"/>
          </a:xfrm>
          <a:prstGeom prst="rect">
            <a:avLst/>
          </a:prstGeom>
          <a:noFill/>
        </p:spPr>
        <p:txBody>
          <a:bodyPr wrap="square" rtlCol="0">
            <a:spAutoFit/>
          </a:bodyPr>
          <a:lstStyle/>
          <a:p>
            <a:pPr marL="0" marR="0">
              <a:buNone/>
            </a:pPr>
            <a:r>
              <a:rPr lang="en-US" dirty="0"/>
              <a:t> </a:t>
            </a:r>
            <a:r>
              <a:rPr lang="en-US" sz="1800" dirty="0">
                <a:effectLst/>
                <a:latin typeface="Aptos" panose="020B0004020202020204" pitchFamily="34" charset="0"/>
                <a:ea typeface="Aptos" panose="020B0004020202020204" pitchFamily="34" charset="0"/>
                <a:cs typeface="Aptos" panose="020B0004020202020204" pitchFamily="34" charset="0"/>
              </a:rPr>
              <a:t> </a:t>
            </a:r>
          </a:p>
          <a:p>
            <a:pPr marL="342900" marR="0" lvl="0" indent="-342900">
              <a:buFont typeface="+mj-lt"/>
              <a:buAutoNum type="arabicPeriod"/>
              <a:tabLst>
                <a:tab pos="457200" algn="l"/>
              </a:tabLst>
            </a:pPr>
            <a:r>
              <a:rPr lang="en-US" sz="2200" dirty="0">
                <a:effectLst/>
                <a:latin typeface="Aptos" panose="020B0004020202020204" pitchFamily="34" charset="0"/>
                <a:ea typeface="Times New Roman" panose="02020603050405020304" pitchFamily="18" charset="0"/>
                <a:cs typeface="Aptos" panose="020B0004020202020204" pitchFamily="34" charset="0"/>
              </a:rPr>
              <a:t>A decrease of $2,000,000 in QBE revenue in 2028 and beyond, due to declining enrollment.</a:t>
            </a:r>
          </a:p>
          <a:p>
            <a:pPr marL="342900" marR="0" lvl="0" indent="-342900">
              <a:buFont typeface="+mj-lt"/>
              <a:buAutoNum type="arabicPeriod"/>
              <a:tabLst>
                <a:tab pos="457200" algn="l"/>
              </a:tabLst>
            </a:pPr>
            <a:endParaRPr lang="en-US" sz="2200" dirty="0">
              <a:effectLst/>
              <a:latin typeface="Aptos" panose="020B0004020202020204" pitchFamily="34" charset="0"/>
              <a:ea typeface="Aptos" panose="020B0004020202020204" pitchFamily="34" charset="0"/>
              <a:cs typeface="Aptos" panose="020B0004020202020204" pitchFamily="34" charset="0"/>
            </a:endParaRPr>
          </a:p>
          <a:p>
            <a:pPr marL="342900" marR="0" lvl="0" indent="-342900">
              <a:buFont typeface="+mj-lt"/>
              <a:buAutoNum type="arabicPeriod"/>
              <a:tabLst>
                <a:tab pos="457200" algn="l"/>
              </a:tabLst>
            </a:pPr>
            <a:r>
              <a:rPr lang="en-US" sz="2200" dirty="0">
                <a:effectLst/>
                <a:latin typeface="Aptos" panose="020B0004020202020204" pitchFamily="34" charset="0"/>
                <a:ea typeface="Times New Roman" panose="02020603050405020304" pitchFamily="18" charset="0"/>
                <a:cs typeface="Aptos" panose="020B0004020202020204" pitchFamily="34" charset="0"/>
              </a:rPr>
              <a:t>An increase in expense in 2028 and beyond of $4,000,000 to account for adding the book order back in. </a:t>
            </a:r>
          </a:p>
          <a:p>
            <a:pPr marL="342900" marR="0" lvl="0" indent="-342900">
              <a:buFont typeface="+mj-lt"/>
              <a:buAutoNum type="arabicPeriod"/>
              <a:tabLst>
                <a:tab pos="457200" algn="l"/>
              </a:tabLst>
            </a:pPr>
            <a:endParaRPr lang="en-US" sz="2200" dirty="0">
              <a:effectLst/>
              <a:latin typeface="Aptos" panose="020B0004020202020204" pitchFamily="34" charset="0"/>
              <a:ea typeface="Aptos" panose="020B0004020202020204" pitchFamily="34" charset="0"/>
              <a:cs typeface="Aptos" panose="020B0004020202020204" pitchFamily="34" charset="0"/>
            </a:endParaRPr>
          </a:p>
          <a:p>
            <a:pPr marL="342900" marR="0" lvl="0" indent="-342900">
              <a:buFont typeface="+mj-lt"/>
              <a:buAutoNum type="arabicPeriod"/>
              <a:tabLst>
                <a:tab pos="457200" algn="l"/>
              </a:tabLst>
            </a:pPr>
            <a:r>
              <a:rPr lang="en-US" sz="2200" dirty="0">
                <a:effectLst/>
                <a:latin typeface="Aptos" panose="020B0004020202020204" pitchFamily="34" charset="0"/>
                <a:ea typeface="Times New Roman" panose="02020603050405020304" pitchFamily="18" charset="0"/>
                <a:cs typeface="Aptos" panose="020B0004020202020204" pitchFamily="34" charset="0"/>
              </a:rPr>
              <a:t>An increase in revenue and expense equal to 2% to account for inflation in both directions.   </a:t>
            </a:r>
          </a:p>
          <a:p>
            <a:pPr marL="342900" marR="0" lvl="0" indent="-342900">
              <a:buFont typeface="+mj-lt"/>
              <a:buAutoNum type="arabicPeriod"/>
              <a:tabLst>
                <a:tab pos="457200" algn="l"/>
              </a:tabLst>
            </a:pPr>
            <a:endParaRPr lang="en-US" sz="2200" dirty="0">
              <a:effectLst/>
              <a:latin typeface="Aptos" panose="020B0004020202020204" pitchFamily="34" charset="0"/>
              <a:ea typeface="Aptos" panose="020B0004020202020204" pitchFamily="34" charset="0"/>
              <a:cs typeface="Aptos" panose="020B0004020202020204" pitchFamily="34" charset="0"/>
            </a:endParaRPr>
          </a:p>
          <a:p>
            <a:pPr marL="342900" marR="0" lvl="0" indent="-342900">
              <a:buFont typeface="+mj-lt"/>
              <a:buAutoNum type="arabicPeriod"/>
              <a:tabLst>
                <a:tab pos="457200" algn="l"/>
              </a:tabLst>
            </a:pPr>
            <a:r>
              <a:rPr lang="en-US" sz="2200" dirty="0">
                <a:effectLst/>
                <a:latin typeface="Aptos" panose="020B0004020202020204" pitchFamily="34" charset="0"/>
                <a:ea typeface="Times New Roman" panose="02020603050405020304" pitchFamily="18" charset="0"/>
                <a:cs typeface="Aptos" panose="020B0004020202020204" pitchFamily="34" charset="0"/>
              </a:rPr>
              <a:t>No assumptions for school rezoning or consolidation have been factored into the charts below.</a:t>
            </a:r>
            <a:endParaRPr lang="en-US" sz="2200" dirty="0">
              <a:effectLst/>
              <a:latin typeface="Aptos" panose="020B0004020202020204" pitchFamily="34" charset="0"/>
              <a:ea typeface="Aptos" panose="020B0004020202020204" pitchFamily="34" charset="0"/>
              <a:cs typeface="Aptos" panose="020B0004020202020204" pitchFamily="34" charset="0"/>
            </a:endParaRPr>
          </a:p>
          <a:p>
            <a:endParaRPr lang="en-US" dirty="0"/>
          </a:p>
        </p:txBody>
      </p:sp>
    </p:spTree>
    <p:extLst>
      <p:ext uri="{BB962C8B-B14F-4D97-AF65-F5344CB8AC3E}">
        <p14:creationId xmlns:p14="http://schemas.microsoft.com/office/powerpoint/2010/main" val="8946072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B77D5-C103-244D-409B-939DB513DDA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0ABF875-23D2-BAB5-E37B-B45FA8524183}"/>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9047B463-EA6B-5AC7-386E-CCD1ED942172}"/>
              </a:ext>
            </a:extLst>
          </p:cNvPr>
          <p:cNvSpPr txBox="1"/>
          <p:nvPr/>
        </p:nvSpPr>
        <p:spPr>
          <a:xfrm>
            <a:off x="11009" y="165515"/>
            <a:ext cx="10756289" cy="861774"/>
          </a:xfrm>
          <a:prstGeom prst="rect">
            <a:avLst/>
          </a:prstGeom>
          <a:noFill/>
        </p:spPr>
        <p:txBody>
          <a:bodyPr wrap="square" rtlCol="0">
            <a:spAutoFit/>
          </a:bodyPr>
          <a:lstStyle/>
          <a:p>
            <a:pPr algn="ct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Estimated Cost to Homeowners</a:t>
            </a:r>
            <a:endPar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a:p>
            <a:pPr marL="0" marR="0">
              <a:buNone/>
            </a:pPr>
            <a:r>
              <a:rPr lang="en-US" sz="2000" dirty="0">
                <a:effectLst/>
                <a:latin typeface="Aptos" panose="020B0004020202020204" pitchFamily="34" charset="0"/>
                <a:ea typeface="Aptos" panose="020B0004020202020204" pitchFamily="34" charset="0"/>
                <a:cs typeface="Aptos" panose="020B0004020202020204" pitchFamily="34" charset="0"/>
              </a:rPr>
              <a:t> </a:t>
            </a:r>
            <a:endPar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607EBF59-AACD-3869-BC85-30A75E0DCF5F}"/>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4DC1ECB9-8F65-3BAB-4750-372C0E9E179F}"/>
              </a:ext>
            </a:extLst>
          </p:cNvPr>
          <p:cNvSpPr>
            <a:spLocks noGrp="1"/>
          </p:cNvSpPr>
          <p:nvPr>
            <p:ph type="sldNum" sz="quarter" idx="12"/>
          </p:nvPr>
        </p:nvSpPr>
        <p:spPr>
          <a:xfrm>
            <a:off x="9365226" y="6492875"/>
            <a:ext cx="2743200" cy="365125"/>
          </a:xfrm>
        </p:spPr>
        <p:txBody>
          <a:bodyPr/>
          <a:lstStyle/>
          <a:p>
            <a:fld id="{28E6F07D-F62F-4C3B-A21E-2367E9A39921}" type="slidenum">
              <a:rPr lang="en-US" smtClean="0"/>
              <a:t>16</a:t>
            </a:fld>
            <a:endParaRPr lang="en-US" dirty="0"/>
          </a:p>
        </p:txBody>
      </p:sp>
      <p:pic>
        <p:nvPicPr>
          <p:cNvPr id="7" name="Picture 6">
            <a:extLst>
              <a:ext uri="{FF2B5EF4-FFF2-40B4-BE49-F238E27FC236}">
                <a16:creationId xmlns:a16="http://schemas.microsoft.com/office/drawing/2014/main" id="{C0B0B752-2684-C78B-1233-3BA1DC60C5E6}"/>
              </a:ext>
            </a:extLst>
          </p:cNvPr>
          <p:cNvPicPr>
            <a:picLocks noChangeAspect="1"/>
          </p:cNvPicPr>
          <p:nvPr/>
        </p:nvPicPr>
        <p:blipFill>
          <a:blip r:embed="rId4"/>
          <a:stretch>
            <a:fillRect/>
          </a:stretch>
        </p:blipFill>
        <p:spPr>
          <a:xfrm>
            <a:off x="651572" y="1185842"/>
            <a:ext cx="10465607" cy="5307033"/>
          </a:xfrm>
          <a:prstGeom prst="rect">
            <a:avLst/>
          </a:prstGeom>
        </p:spPr>
      </p:pic>
    </p:spTree>
    <p:extLst>
      <p:ext uri="{BB962C8B-B14F-4D97-AF65-F5344CB8AC3E}">
        <p14:creationId xmlns:p14="http://schemas.microsoft.com/office/powerpoint/2010/main" val="37282791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6295F-D71E-6C47-3F0E-013ACD6AFEA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B757443-5BFD-B359-A74F-22559599A39C}"/>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t>Bibb County Millage Rate and History of Taxes Levied</a:t>
            </a:r>
          </a:p>
        </p:txBody>
      </p:sp>
      <p:pic>
        <p:nvPicPr>
          <p:cNvPr id="11" name="Picture 10">
            <a:extLst>
              <a:ext uri="{FF2B5EF4-FFF2-40B4-BE49-F238E27FC236}">
                <a16:creationId xmlns:a16="http://schemas.microsoft.com/office/drawing/2014/main" id="{0357D5A7-47AC-679D-F659-3A786B7BA7C7}"/>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620C0426-3D37-FC3A-A4DC-AEADAE84BE04}"/>
              </a:ext>
            </a:extLst>
          </p:cNvPr>
          <p:cNvSpPr>
            <a:spLocks noGrp="1"/>
          </p:cNvSpPr>
          <p:nvPr>
            <p:ph type="sldNum" sz="quarter" idx="12"/>
          </p:nvPr>
        </p:nvSpPr>
        <p:spPr>
          <a:xfrm>
            <a:off x="9062300" y="6416204"/>
            <a:ext cx="2743200" cy="365125"/>
          </a:xfrm>
        </p:spPr>
        <p:txBody>
          <a:bodyPr/>
          <a:lstStyle/>
          <a:p>
            <a:fld id="{28E6F07D-F62F-4C3B-A21E-2367E9A39921}" type="slidenum">
              <a:rPr lang="en-US" smtClean="0"/>
              <a:t>17</a:t>
            </a:fld>
            <a:endParaRPr lang="en-US" dirty="0"/>
          </a:p>
        </p:txBody>
      </p:sp>
      <p:pic>
        <p:nvPicPr>
          <p:cNvPr id="13" name="Picture 12">
            <a:extLst>
              <a:ext uri="{FF2B5EF4-FFF2-40B4-BE49-F238E27FC236}">
                <a16:creationId xmlns:a16="http://schemas.microsoft.com/office/drawing/2014/main" id="{96F8EF16-A598-052B-B60B-C50CA9EA653F}"/>
              </a:ext>
            </a:extLst>
          </p:cNvPr>
          <p:cNvPicPr>
            <a:picLocks noChangeAspect="1"/>
          </p:cNvPicPr>
          <p:nvPr/>
        </p:nvPicPr>
        <p:blipFill>
          <a:blip r:embed="rId4"/>
          <a:stretch>
            <a:fillRect/>
          </a:stretch>
        </p:blipFill>
        <p:spPr>
          <a:xfrm>
            <a:off x="229517" y="1076927"/>
            <a:ext cx="11575983" cy="5035115"/>
          </a:xfrm>
          <a:prstGeom prst="rect">
            <a:avLst/>
          </a:prstGeom>
        </p:spPr>
      </p:pic>
    </p:spTree>
    <p:extLst>
      <p:ext uri="{BB962C8B-B14F-4D97-AF65-F5344CB8AC3E}">
        <p14:creationId xmlns:p14="http://schemas.microsoft.com/office/powerpoint/2010/main" val="8491274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A43DBC22-D351-36B4-9E8F-32BE1329330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4F2B376-9BB5-5466-FF9E-EA31DE2537E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B19CCD7C-25C4-90E6-E49D-F32E330ABB75}"/>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dirty="0">
                <a:solidFill>
                  <a:prstClr val="white"/>
                </a:solidFill>
                <a:effectLst>
                  <a:outerShdw blurRad="38100" dist="38100" dir="2700000" algn="tl">
                    <a:srgbClr val="000000">
                      <a:alpha val="43137"/>
                    </a:srgbClr>
                  </a:outerShdw>
                </a:effectLst>
                <a:latin typeface="Trade Gothic Next HvyCd"/>
              </a:rPr>
              <a:t>Considerations</a:t>
            </a: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a:ea typeface="+mn-ea"/>
                <a:cs typeface="+mn-cs"/>
              </a:rPr>
              <a:t>– (FY27)</a:t>
            </a:r>
            <a:endPar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DAFA7525-AD66-F8CB-9114-1069657A75EB}"/>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13" name="Content Placeholder 6">
            <a:extLst>
              <a:ext uri="{FF2B5EF4-FFF2-40B4-BE49-F238E27FC236}">
                <a16:creationId xmlns:a16="http://schemas.microsoft.com/office/drawing/2014/main" id="{D07FCFB3-9067-68E8-2EF6-77788CF10C2B}"/>
              </a:ext>
            </a:extLst>
          </p:cNvPr>
          <p:cNvSpPr>
            <a:spLocks noGrp="1"/>
          </p:cNvSpPr>
          <p:nvPr>
            <p:ph idx="1"/>
          </p:nvPr>
        </p:nvSpPr>
        <p:spPr>
          <a:xfrm>
            <a:off x="0" y="1000000"/>
            <a:ext cx="12192000" cy="5800000"/>
          </a:xfrm>
        </p:spPr>
        <p:txBody>
          <a:bodyPr vert="horz" lIns="91440" tIns="45720" rIns="91440" bIns="45720" rtlCol="0" anchor="t">
            <a:noAutofit/>
          </a:bodyPr>
          <a:lstStyle/>
          <a:p>
            <a:r>
              <a:rPr lang="en-US" sz="1800" b="1" dirty="0"/>
              <a:t>Setting the Budget and Millage Rate </a:t>
            </a:r>
            <a:endParaRPr lang="en-US" sz="1800" b="1" i="1" dirty="0">
              <a:solidFill>
                <a:srgbClr val="D4A017"/>
              </a:solidFill>
            </a:endParaRPr>
          </a:p>
          <a:p>
            <a:pPr lvl="1"/>
            <a:r>
              <a:rPr lang="en-US" sz="1800" dirty="0"/>
              <a:t>A primary function of the Board of Education is to set a millage rate and budget that provides needs of the district to ensure financial feasibility as well as sustainability for the future. </a:t>
            </a:r>
          </a:p>
          <a:p>
            <a:pPr lvl="1"/>
            <a:r>
              <a:rPr lang="en-US" sz="1800" dirty="0">
                <a:ea typeface="Calibri"/>
                <a:cs typeface="Calibri"/>
              </a:rPr>
              <a:t>We can accomplish this by responding accordingly to cost increases, especially mandated increase from the state in the areas of salary and benefit cost. </a:t>
            </a:r>
          </a:p>
          <a:p>
            <a:r>
              <a:rPr lang="en-US" sz="1800" b="1" dirty="0">
                <a:ea typeface="Calibri"/>
                <a:cs typeface="Calibri"/>
              </a:rPr>
              <a:t>Maintaining a proper Fund Balance </a:t>
            </a:r>
          </a:p>
          <a:p>
            <a:pPr lvl="1"/>
            <a:r>
              <a:rPr lang="en-US" sz="1800" dirty="0"/>
              <a:t>State law requires each LEA should maintain a fund balance no lower than 8% of expenditures, and no higher than 25%.</a:t>
            </a:r>
          </a:p>
          <a:p>
            <a:pPr lvl="1"/>
            <a:r>
              <a:rPr lang="en-US" sz="1800" dirty="0"/>
              <a:t>We recommend a minimum fund balance of $60 million, or approximately 20% fund balance to expense ratio.  </a:t>
            </a:r>
          </a:p>
          <a:p>
            <a:pPr lvl="1"/>
            <a:r>
              <a:rPr lang="en-US" sz="1800" dirty="0"/>
              <a:t>A $60 million fund balance provides approximately 75 days of cash on hand, or 2.5 months of free cash flow and would greatly reduce the need for a TAN or tax anticipation note in future years. </a:t>
            </a:r>
          </a:p>
          <a:p>
            <a:pPr lvl="1"/>
            <a:r>
              <a:rPr lang="en-US" sz="1800" dirty="0"/>
              <a:t>This would provide to the cash needs to support all operations including state and federal grants, considering we pay for these expenditures 1-3 months in advance of reimbursement.  </a:t>
            </a:r>
          </a:p>
          <a:p>
            <a:r>
              <a:rPr lang="en-US" sz="1800" b="1" dirty="0">
                <a:ea typeface="Calibri"/>
                <a:cs typeface="Calibri"/>
              </a:rPr>
              <a:t>Fluctuating Equalization Grant Revenue</a:t>
            </a:r>
            <a:endParaRPr lang="en-US" sz="1800" b="1" dirty="0"/>
          </a:p>
          <a:p>
            <a:pPr lvl="1"/>
            <a:r>
              <a:rPr lang="en-US" sz="1800" dirty="0">
                <a:ea typeface="Calibri"/>
                <a:cs typeface="Calibri"/>
              </a:rPr>
              <a:t>Bibbs Equalization Grant allocation has experienced high fluctuations in the past few years, increasing and decreasing $10 million in the past two years.  </a:t>
            </a:r>
          </a:p>
          <a:p>
            <a:pPr lvl="1"/>
            <a:r>
              <a:rPr lang="en-US" sz="1800" dirty="0">
                <a:ea typeface="Calibri"/>
                <a:cs typeface="Calibri"/>
              </a:rPr>
              <a:t>Consideration to provide adequate local funding must be given in order to reduce the risk of these fluctuations  </a:t>
            </a:r>
          </a:p>
          <a:p>
            <a:pPr marL="457200" lvl="1" indent="0">
              <a:buNone/>
            </a:pPr>
            <a:endParaRPr lang="en-US" sz="1200" dirty="0"/>
          </a:p>
        </p:txBody>
      </p:sp>
      <p:sp>
        <p:nvSpPr>
          <p:cNvPr id="4" name="Slide Number Placeholder 3">
            <a:extLst>
              <a:ext uri="{FF2B5EF4-FFF2-40B4-BE49-F238E27FC236}">
                <a16:creationId xmlns:a16="http://schemas.microsoft.com/office/drawing/2014/main" id="{2D740D28-2D75-680D-E195-845ED57E0829}"/>
              </a:ext>
            </a:extLst>
          </p:cNvPr>
          <p:cNvSpPr>
            <a:spLocks noGrp="1"/>
          </p:cNvSpPr>
          <p:nvPr>
            <p:ph type="sldNum" sz="quarter" idx="12"/>
          </p:nvPr>
        </p:nvSpPr>
        <p:spPr>
          <a:xfrm>
            <a:off x="9013723" y="6377174"/>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3241150"/>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B5EAD-7E68-003A-5F8E-414BFCFE41E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D1E4448-70CF-8891-BB5C-5035E0EA83A6}"/>
              </a:ext>
            </a:extLst>
          </p:cNvPr>
          <p:cNvSpPr txBox="1"/>
          <p:nvPr/>
        </p:nvSpPr>
        <p:spPr>
          <a:xfrm>
            <a:off x="531977" y="2291599"/>
            <a:ext cx="10978342" cy="28623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t>
            </a:r>
            <a:r>
              <a:rPr lang="en-US" sz="3000" b="1" dirty="0">
                <a:latin typeface="Arial" panose="020B0604020202020204" pitchFamily="34" charset="0"/>
                <a:cs typeface="Arial" panose="020B0604020202020204" pitchFamily="34" charset="0"/>
              </a:rPr>
              <a:t>CY 2026 (FY 2027)</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000" b="1" dirty="0">
              <a:latin typeface="Arial" panose="020B0604020202020204" pitchFamily="34" charset="0"/>
              <a:cs typeface="Arial" panose="020B0604020202020204" pitchFamily="34" charset="0"/>
            </a:endParaRPr>
          </a:p>
          <a:p>
            <a:pPr algn="ctr"/>
            <a:r>
              <a:rPr lang="en-US" sz="3000" b="1" dirty="0">
                <a:latin typeface="Arial" panose="020B0604020202020204" pitchFamily="34" charset="0"/>
                <a:cs typeface="Arial" panose="020B0604020202020204" pitchFamily="34" charset="0"/>
              </a:rPr>
              <a:t>Surrounding County and Similar Sized District Data Overview </a:t>
            </a:r>
          </a:p>
          <a:p>
            <a:pPr algn="ctr"/>
            <a:endParaRPr lang="en-US" sz="3000" b="1" dirty="0">
              <a:latin typeface="Arial" panose="020B0604020202020204" pitchFamily="34" charset="0"/>
              <a:cs typeface="Arial" panose="020B0604020202020204" pitchFamily="34" charset="0"/>
            </a:endParaRPr>
          </a:p>
          <a:p>
            <a:pPr algn="ctr"/>
            <a:r>
              <a:rPr lang="en-US" sz="3000" b="1" dirty="0">
                <a:latin typeface="Arial" panose="020B0604020202020204" pitchFamily="34" charset="0"/>
                <a:cs typeface="Arial" panose="020B0604020202020204" pitchFamily="34" charset="0"/>
              </a:rPr>
              <a:t>Slides 19 - 24</a:t>
            </a:r>
          </a:p>
        </p:txBody>
      </p:sp>
      <p:pic>
        <p:nvPicPr>
          <p:cNvPr id="12" name="Picture 11" descr="A picture containing symbol, logo, font, screenshot&#10;&#10;Description automatically generated">
            <a:extLst>
              <a:ext uri="{FF2B5EF4-FFF2-40B4-BE49-F238E27FC236}">
                <a16:creationId xmlns:a16="http://schemas.microsoft.com/office/drawing/2014/main" id="{44DF6CC7-BFCC-3BC1-4C95-17EEF4930B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D888A91C-2A30-A12A-3394-31A35925C247}"/>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79F24528-040C-52A3-FFBC-0BB5A8C9C58A}"/>
              </a:ext>
            </a:extLst>
          </p:cNvPr>
          <p:cNvSpPr>
            <a:spLocks noGrp="1"/>
          </p:cNvSpPr>
          <p:nvPr>
            <p:ph type="sldNum" sz="quarter" idx="12"/>
          </p:nvPr>
        </p:nvSpPr>
        <p:spPr/>
        <p:txBody>
          <a:bodyPr/>
          <a:lstStyle/>
          <a:p>
            <a:fld id="{28E6F07D-F62F-4C3B-A21E-2367E9A39921}" type="slidenum">
              <a:rPr lang="en-US" smtClean="0"/>
              <a:t>19</a:t>
            </a:fld>
            <a:endParaRPr lang="en-US" dirty="0"/>
          </a:p>
        </p:txBody>
      </p:sp>
    </p:spTree>
    <p:extLst>
      <p:ext uri="{BB962C8B-B14F-4D97-AF65-F5344CB8AC3E}">
        <p14:creationId xmlns:p14="http://schemas.microsoft.com/office/powerpoint/2010/main" val="32154232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BA1835E6-0676-B053-1A9D-4FEC80ED03A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EA23867-404E-C619-889B-40754DD44A0C}"/>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2E26182F-C4E8-3F11-0C4B-789518AB6149}"/>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a:ea typeface="+mn-ea"/>
                <a:cs typeface="+mn-cs"/>
              </a:rPr>
              <a:t>Surrounding and Like Size District Data</a:t>
            </a:r>
            <a:endPar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79E5E9F0-0CFF-559E-3AAE-74B627F409C3}"/>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13" name="Content Placeholder 6">
            <a:extLst>
              <a:ext uri="{FF2B5EF4-FFF2-40B4-BE49-F238E27FC236}">
                <a16:creationId xmlns:a16="http://schemas.microsoft.com/office/drawing/2014/main" id="{5B0674BC-4E3C-A2BA-7BA5-24C8D39590F6}"/>
              </a:ext>
            </a:extLst>
          </p:cNvPr>
          <p:cNvSpPr>
            <a:spLocks noGrp="1"/>
          </p:cNvSpPr>
          <p:nvPr>
            <p:ph idx="1"/>
          </p:nvPr>
        </p:nvSpPr>
        <p:spPr>
          <a:xfrm>
            <a:off x="0" y="1000000"/>
            <a:ext cx="12192000" cy="5800000"/>
          </a:xfrm>
        </p:spPr>
        <p:txBody>
          <a:bodyPr vert="horz" lIns="91440" tIns="45720" rIns="91440" bIns="45720" rtlCol="0" anchor="t">
            <a:noAutofit/>
          </a:bodyPr>
          <a:lstStyle/>
          <a:p>
            <a:pPr marL="457200" lvl="1" indent="0">
              <a:buNone/>
            </a:pPr>
            <a:r>
              <a:rPr lang="en-US" sz="1800" dirty="0"/>
              <a:t>The following slides are presented to illustrate how Bibb County School District compares to our peers, either locally or as similar sized districts. </a:t>
            </a:r>
          </a:p>
          <a:p>
            <a:pPr marL="457200" lvl="1" indent="0">
              <a:buNone/>
            </a:pPr>
            <a:endParaRPr lang="en-US" sz="1800" b="1" u="sng" dirty="0"/>
          </a:p>
          <a:p>
            <a:pPr marL="457200" lvl="1" indent="0">
              <a:buNone/>
            </a:pPr>
            <a:r>
              <a:rPr lang="en-US" sz="1600" b="1" u="sng" dirty="0"/>
              <a:t>Context of following Slides</a:t>
            </a:r>
          </a:p>
          <a:p>
            <a:pPr lvl="1"/>
            <a:r>
              <a:rPr lang="en-US" sz="1600" dirty="0"/>
              <a:t>Slide 1 of 6 provided enrollment data, showing many districts are experiencing a declining enrollment</a:t>
            </a:r>
          </a:p>
          <a:p>
            <a:pPr lvl="1"/>
            <a:r>
              <a:rPr lang="en-US" sz="1600" dirty="0"/>
              <a:t>Slide 2 of 6 provides QBE revenue comparisons which can vary by district depending on student body composition and categorical grant allocations, including the state equalization grant. </a:t>
            </a:r>
          </a:p>
          <a:p>
            <a:pPr lvl="1"/>
            <a:r>
              <a:rPr lang="en-US" sz="1600" dirty="0"/>
              <a:t>Slide 3 of 6 provides Net Tax Digest values for each district</a:t>
            </a:r>
          </a:p>
          <a:p>
            <a:pPr lvl="1"/>
            <a:r>
              <a:rPr lang="en-US" sz="1600" dirty="0"/>
              <a:t>Slide 4 of 6 provides Tax Revenue per district. </a:t>
            </a:r>
          </a:p>
          <a:p>
            <a:pPr lvl="1"/>
            <a:r>
              <a:rPr lang="en-US" sz="1600" dirty="0"/>
              <a:t>Slide 5 of 6 provides additional data on Tax Revenue per district</a:t>
            </a:r>
          </a:p>
          <a:p>
            <a:pPr lvl="1"/>
            <a:r>
              <a:rPr lang="en-US" sz="1600" dirty="0"/>
              <a:t>Slide 6 of 6 provides a summary data on the mixture of QBE and Tax Revenue per district. </a:t>
            </a:r>
          </a:p>
          <a:p>
            <a:pPr marL="457200" lvl="1" indent="0">
              <a:buNone/>
            </a:pPr>
            <a:endParaRPr lang="en-US" sz="1600" dirty="0"/>
          </a:p>
          <a:p>
            <a:pPr marL="457200" lvl="1" indent="0">
              <a:buNone/>
            </a:pPr>
            <a:r>
              <a:rPr lang="en-US" sz="1600" b="1" u="sng" dirty="0"/>
              <a:t>Considerations</a:t>
            </a:r>
          </a:p>
          <a:p>
            <a:pPr marL="457200" lvl="1" indent="0">
              <a:buNone/>
            </a:pPr>
            <a:r>
              <a:rPr lang="en-US" sz="1600" dirty="0"/>
              <a:t>The following data show that Bibb County has much less revenue per student to operate our district than our similar sized and surrounding counties.  Most notably, slide 5 of 6 shows that the increase in revenue per student from 2021 to 2026, Bibb is receiving $596 increased local funding per student while most others are receiving $2,000, almost 4 times more. </a:t>
            </a:r>
          </a:p>
          <a:p>
            <a:pPr marL="457200" lvl="1" indent="0">
              <a:buNone/>
            </a:pPr>
            <a:r>
              <a:rPr lang="en-US" sz="1600" dirty="0"/>
              <a:t>This is directly attributed to maintaining a low millage rate and not responding to increase cost pressures appropriately, which directly challenges our ability to be financially stable.</a:t>
            </a:r>
          </a:p>
          <a:p>
            <a:pPr marL="457200" lvl="1" indent="0">
              <a:buNone/>
            </a:pPr>
            <a:endParaRPr lang="en-US" sz="1600" dirty="0"/>
          </a:p>
          <a:p>
            <a:pPr marL="457200" lvl="1" indent="0">
              <a:buNone/>
            </a:pPr>
            <a:endParaRPr lang="en-US" sz="1800" dirty="0"/>
          </a:p>
        </p:txBody>
      </p:sp>
      <p:sp>
        <p:nvSpPr>
          <p:cNvPr id="4" name="Slide Number Placeholder 3">
            <a:extLst>
              <a:ext uri="{FF2B5EF4-FFF2-40B4-BE49-F238E27FC236}">
                <a16:creationId xmlns:a16="http://schemas.microsoft.com/office/drawing/2014/main" id="{13C187C8-D0E1-D86F-3BA0-2660F3CB5710}"/>
              </a:ext>
            </a:extLst>
          </p:cNvPr>
          <p:cNvSpPr>
            <a:spLocks noGrp="1"/>
          </p:cNvSpPr>
          <p:nvPr>
            <p:ph type="sldNum" sz="quarter" idx="12"/>
          </p:nvPr>
        </p:nvSpPr>
        <p:spPr>
          <a:xfrm>
            <a:off x="9013723" y="6377174"/>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2903779"/>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C88A8-19D3-016A-DF31-FF72FAECF4A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94940ED-B48D-E0BB-A3F3-4B2901360976}"/>
              </a:ext>
            </a:extLst>
          </p:cNvPr>
          <p:cNvSpPr/>
          <p:nvPr/>
        </p:nvSpPr>
        <p:spPr>
          <a:xfrm>
            <a:off x="-11009" y="106275"/>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bg1"/>
                </a:solidFill>
                <a:latin typeface="Trade Gothic Next HvyCd" panose="020B0906040303020004" pitchFamily="34" charset="0"/>
                <a:cs typeface="Calibri" panose="020F0502020204030204" pitchFamily="34" charset="0"/>
              </a:rPr>
              <a:t>Enrollment Comparisons (Slide 1 of 6)	</a:t>
            </a:r>
            <a:endParaRPr lang="en-US" sz="4000" b="1" dirty="0">
              <a:solidFill>
                <a:srgbClr val="EEB500"/>
              </a:solidFill>
              <a:latin typeface="Trade Gothic Next HvyCd" panose="020B0906040303020004" pitchFamily="34" charset="0"/>
              <a:cs typeface="Calibri" panose="020F0502020204030204" pitchFamily="34" charset="0"/>
            </a:endParaRPr>
          </a:p>
        </p:txBody>
      </p:sp>
      <p:pic>
        <p:nvPicPr>
          <p:cNvPr id="11" name="Picture 10">
            <a:extLst>
              <a:ext uri="{FF2B5EF4-FFF2-40B4-BE49-F238E27FC236}">
                <a16:creationId xmlns:a16="http://schemas.microsoft.com/office/drawing/2014/main" id="{560BB0B5-642C-A8C4-6280-B9C25B11C567}"/>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FEF9EBDD-08F7-5A1D-54CD-8CAF5BABDA9D}"/>
              </a:ext>
            </a:extLst>
          </p:cNvPr>
          <p:cNvSpPr>
            <a:spLocks noGrp="1"/>
          </p:cNvSpPr>
          <p:nvPr>
            <p:ph type="sldNum" sz="quarter" idx="12"/>
          </p:nvPr>
        </p:nvSpPr>
        <p:spPr/>
        <p:txBody>
          <a:bodyPr/>
          <a:lstStyle/>
          <a:p>
            <a:fld id="{28E6F07D-F62F-4C3B-A21E-2367E9A39921}" type="slidenum">
              <a:rPr lang="en-US" smtClean="0"/>
              <a:t>21</a:t>
            </a:fld>
            <a:endParaRPr lang="en-US" dirty="0"/>
          </a:p>
        </p:txBody>
      </p:sp>
      <p:pic>
        <p:nvPicPr>
          <p:cNvPr id="6" name="Picture 5">
            <a:extLst>
              <a:ext uri="{FF2B5EF4-FFF2-40B4-BE49-F238E27FC236}">
                <a16:creationId xmlns:a16="http://schemas.microsoft.com/office/drawing/2014/main" id="{94285EC7-2583-8D0A-D2CC-B30977AED91C}"/>
              </a:ext>
            </a:extLst>
          </p:cNvPr>
          <p:cNvPicPr>
            <a:picLocks noChangeAspect="1"/>
          </p:cNvPicPr>
          <p:nvPr/>
        </p:nvPicPr>
        <p:blipFill>
          <a:blip r:embed="rId4"/>
          <a:stretch>
            <a:fillRect/>
          </a:stretch>
        </p:blipFill>
        <p:spPr>
          <a:xfrm>
            <a:off x="141391" y="1108137"/>
            <a:ext cx="11887200" cy="5248217"/>
          </a:xfrm>
          <a:prstGeom prst="rect">
            <a:avLst/>
          </a:prstGeom>
        </p:spPr>
      </p:pic>
    </p:spTree>
    <p:extLst>
      <p:ext uri="{BB962C8B-B14F-4D97-AF65-F5344CB8AC3E}">
        <p14:creationId xmlns:p14="http://schemas.microsoft.com/office/powerpoint/2010/main" val="1643294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0040F-EF71-67DA-B2FB-5EAB62B90FD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91A8BFD-D260-B8F4-2BB1-F6EB13741AED}"/>
              </a:ext>
            </a:extLst>
          </p:cNvPr>
          <p:cNvSpPr/>
          <p:nvPr/>
        </p:nvSpPr>
        <p:spPr>
          <a:xfrm>
            <a:off x="-11009" y="106275"/>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bg1"/>
                </a:solidFill>
                <a:latin typeface="Trade Gothic Next HvyCd" panose="020B0906040303020004" pitchFamily="34" charset="0"/>
                <a:cs typeface="Calibri" panose="020F0502020204030204" pitchFamily="34" charset="0"/>
              </a:rPr>
              <a:t>QBE Revenue Comparison (Slide 2 of 6)	</a:t>
            </a:r>
            <a:endParaRPr lang="en-US" sz="4000" b="1" dirty="0">
              <a:solidFill>
                <a:srgbClr val="EEB500"/>
              </a:solidFill>
              <a:latin typeface="Trade Gothic Next HvyCd" panose="020B0906040303020004" pitchFamily="34" charset="0"/>
              <a:cs typeface="Calibri" panose="020F0502020204030204" pitchFamily="34" charset="0"/>
            </a:endParaRPr>
          </a:p>
        </p:txBody>
      </p:sp>
      <p:pic>
        <p:nvPicPr>
          <p:cNvPr id="11" name="Picture 10">
            <a:extLst>
              <a:ext uri="{FF2B5EF4-FFF2-40B4-BE49-F238E27FC236}">
                <a16:creationId xmlns:a16="http://schemas.microsoft.com/office/drawing/2014/main" id="{653FB80B-CE79-748A-F414-1FDEAABDEEEF}"/>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2B5B102A-5004-81F7-26EB-3BFD8793BF8C}"/>
              </a:ext>
            </a:extLst>
          </p:cNvPr>
          <p:cNvSpPr>
            <a:spLocks noGrp="1"/>
          </p:cNvSpPr>
          <p:nvPr>
            <p:ph type="sldNum" sz="quarter" idx="12"/>
          </p:nvPr>
        </p:nvSpPr>
        <p:spPr/>
        <p:txBody>
          <a:bodyPr/>
          <a:lstStyle/>
          <a:p>
            <a:fld id="{28E6F07D-F62F-4C3B-A21E-2367E9A39921}" type="slidenum">
              <a:rPr lang="en-US" smtClean="0"/>
              <a:t>22</a:t>
            </a:fld>
            <a:endParaRPr lang="en-US" dirty="0"/>
          </a:p>
        </p:txBody>
      </p:sp>
      <p:pic>
        <p:nvPicPr>
          <p:cNvPr id="10" name="Picture 9">
            <a:extLst>
              <a:ext uri="{FF2B5EF4-FFF2-40B4-BE49-F238E27FC236}">
                <a16:creationId xmlns:a16="http://schemas.microsoft.com/office/drawing/2014/main" id="{341FD4C1-1935-0452-2161-9FA89AF90538}"/>
              </a:ext>
            </a:extLst>
          </p:cNvPr>
          <p:cNvPicPr>
            <a:picLocks noChangeAspect="1"/>
          </p:cNvPicPr>
          <p:nvPr/>
        </p:nvPicPr>
        <p:blipFill>
          <a:blip r:embed="rId4"/>
          <a:stretch>
            <a:fillRect/>
          </a:stretch>
        </p:blipFill>
        <p:spPr>
          <a:xfrm>
            <a:off x="11009" y="1218247"/>
            <a:ext cx="1123950" cy="4695825"/>
          </a:xfrm>
          <a:prstGeom prst="rect">
            <a:avLst/>
          </a:prstGeom>
        </p:spPr>
      </p:pic>
      <p:pic>
        <p:nvPicPr>
          <p:cNvPr id="13" name="Picture 12">
            <a:extLst>
              <a:ext uri="{FF2B5EF4-FFF2-40B4-BE49-F238E27FC236}">
                <a16:creationId xmlns:a16="http://schemas.microsoft.com/office/drawing/2014/main" id="{2BB5528A-0B78-676D-E1BF-0C5200FD16AE}"/>
              </a:ext>
            </a:extLst>
          </p:cNvPr>
          <p:cNvPicPr>
            <a:picLocks noChangeAspect="1"/>
          </p:cNvPicPr>
          <p:nvPr/>
        </p:nvPicPr>
        <p:blipFill>
          <a:blip r:embed="rId5"/>
          <a:stretch>
            <a:fillRect/>
          </a:stretch>
        </p:blipFill>
        <p:spPr>
          <a:xfrm>
            <a:off x="1134959" y="1218246"/>
            <a:ext cx="10993873" cy="4695825"/>
          </a:xfrm>
          <a:prstGeom prst="rect">
            <a:avLst/>
          </a:prstGeom>
        </p:spPr>
      </p:pic>
      <p:sp>
        <p:nvSpPr>
          <p:cNvPr id="14" name="TextBox 13">
            <a:extLst>
              <a:ext uri="{FF2B5EF4-FFF2-40B4-BE49-F238E27FC236}">
                <a16:creationId xmlns:a16="http://schemas.microsoft.com/office/drawing/2014/main" id="{934609A2-A5BF-7217-BA5F-D9AC202F5B48}"/>
              </a:ext>
            </a:extLst>
          </p:cNvPr>
          <p:cNvSpPr txBox="1"/>
          <p:nvPr/>
        </p:nvSpPr>
        <p:spPr>
          <a:xfrm>
            <a:off x="914401" y="6053328"/>
            <a:ext cx="9482327" cy="646331"/>
          </a:xfrm>
          <a:prstGeom prst="rect">
            <a:avLst/>
          </a:prstGeom>
          <a:noFill/>
        </p:spPr>
        <p:txBody>
          <a:bodyPr wrap="square" rtlCol="0">
            <a:spAutoFit/>
          </a:bodyPr>
          <a:lstStyle/>
          <a:p>
            <a:r>
              <a:rPr lang="en-US" dirty="0"/>
              <a:t>QBE revenue varies due to several factors, including enrollment per grade level, student needs, transportation, and various categorical grants including the state equalization grant.</a:t>
            </a:r>
          </a:p>
        </p:txBody>
      </p:sp>
    </p:spTree>
    <p:extLst>
      <p:ext uri="{BB962C8B-B14F-4D97-AF65-F5344CB8AC3E}">
        <p14:creationId xmlns:p14="http://schemas.microsoft.com/office/powerpoint/2010/main" val="33339771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65812-4E11-25D2-9BDD-4FF5E705DD0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884BD3A-4F00-5702-72AD-C0B31D9132A1}"/>
              </a:ext>
            </a:extLst>
          </p:cNvPr>
          <p:cNvSpPr/>
          <p:nvPr/>
        </p:nvSpPr>
        <p:spPr>
          <a:xfrm>
            <a:off x="-11009" y="106275"/>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bg1"/>
                </a:solidFill>
                <a:latin typeface="Trade Gothic Next HvyCd" panose="020B0906040303020004" pitchFamily="34" charset="0"/>
                <a:cs typeface="Calibri" panose="020F0502020204030204" pitchFamily="34" charset="0"/>
              </a:rPr>
              <a:t>Tax Digest Net Value Comparison (Slide 3 of 6)</a:t>
            </a:r>
            <a:endParaRPr lang="en-US" sz="4000" b="1" dirty="0">
              <a:solidFill>
                <a:srgbClr val="EEB500"/>
              </a:solidFill>
              <a:latin typeface="Trade Gothic Next HvyCd" panose="020B0906040303020004" pitchFamily="34" charset="0"/>
              <a:cs typeface="Calibri" panose="020F0502020204030204" pitchFamily="34" charset="0"/>
            </a:endParaRPr>
          </a:p>
        </p:txBody>
      </p:sp>
      <p:pic>
        <p:nvPicPr>
          <p:cNvPr id="11" name="Picture 10">
            <a:extLst>
              <a:ext uri="{FF2B5EF4-FFF2-40B4-BE49-F238E27FC236}">
                <a16:creationId xmlns:a16="http://schemas.microsoft.com/office/drawing/2014/main" id="{E9767C3B-03B5-FB3F-912E-3644CB5C3670}"/>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6" name="Picture 5">
            <a:extLst>
              <a:ext uri="{FF2B5EF4-FFF2-40B4-BE49-F238E27FC236}">
                <a16:creationId xmlns:a16="http://schemas.microsoft.com/office/drawing/2014/main" id="{E3FAA292-9CBE-368E-A26E-A02CDC48A5DC}"/>
              </a:ext>
            </a:extLst>
          </p:cNvPr>
          <p:cNvPicPr>
            <a:picLocks noChangeAspect="1"/>
          </p:cNvPicPr>
          <p:nvPr/>
        </p:nvPicPr>
        <p:blipFill>
          <a:blip r:embed="rId4"/>
          <a:stretch>
            <a:fillRect/>
          </a:stretch>
        </p:blipFill>
        <p:spPr>
          <a:xfrm>
            <a:off x="1902946" y="997393"/>
            <a:ext cx="9962483" cy="5728619"/>
          </a:xfrm>
          <a:prstGeom prst="rect">
            <a:avLst/>
          </a:prstGeom>
        </p:spPr>
      </p:pic>
      <p:sp>
        <p:nvSpPr>
          <p:cNvPr id="2" name="Slide Number Placeholder 1">
            <a:extLst>
              <a:ext uri="{FF2B5EF4-FFF2-40B4-BE49-F238E27FC236}">
                <a16:creationId xmlns:a16="http://schemas.microsoft.com/office/drawing/2014/main" id="{7D91141A-2CD2-BD44-FACF-492C1D83D003}"/>
              </a:ext>
            </a:extLst>
          </p:cNvPr>
          <p:cNvSpPr>
            <a:spLocks noGrp="1"/>
          </p:cNvSpPr>
          <p:nvPr>
            <p:ph type="sldNum" sz="quarter" idx="12"/>
          </p:nvPr>
        </p:nvSpPr>
        <p:spPr>
          <a:xfrm>
            <a:off x="9332976" y="6413562"/>
            <a:ext cx="2743200" cy="365125"/>
          </a:xfrm>
        </p:spPr>
        <p:txBody>
          <a:bodyPr/>
          <a:lstStyle/>
          <a:p>
            <a:fld id="{28E6F07D-F62F-4C3B-A21E-2367E9A39921}" type="slidenum">
              <a:rPr lang="en-US" smtClean="0"/>
              <a:t>23</a:t>
            </a:fld>
            <a:endParaRPr lang="en-US" dirty="0"/>
          </a:p>
        </p:txBody>
      </p:sp>
      <p:pic>
        <p:nvPicPr>
          <p:cNvPr id="9" name="Picture 8">
            <a:extLst>
              <a:ext uri="{FF2B5EF4-FFF2-40B4-BE49-F238E27FC236}">
                <a16:creationId xmlns:a16="http://schemas.microsoft.com/office/drawing/2014/main" id="{510D5865-6559-1D97-97CC-37BAE9CBEC5F}"/>
              </a:ext>
            </a:extLst>
          </p:cNvPr>
          <p:cNvPicPr>
            <a:picLocks noChangeAspect="1"/>
          </p:cNvPicPr>
          <p:nvPr/>
        </p:nvPicPr>
        <p:blipFill>
          <a:blip r:embed="rId5"/>
          <a:stretch>
            <a:fillRect/>
          </a:stretch>
        </p:blipFill>
        <p:spPr>
          <a:xfrm>
            <a:off x="375105" y="997392"/>
            <a:ext cx="1527841" cy="5728619"/>
          </a:xfrm>
          <a:prstGeom prst="rect">
            <a:avLst/>
          </a:prstGeom>
        </p:spPr>
      </p:pic>
    </p:spTree>
    <p:extLst>
      <p:ext uri="{BB962C8B-B14F-4D97-AF65-F5344CB8AC3E}">
        <p14:creationId xmlns:p14="http://schemas.microsoft.com/office/powerpoint/2010/main" val="42202082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A6468-41DF-D747-C1D1-218E37D8246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53C4498-58B4-C0CD-E345-3FDB6361DEC2}"/>
              </a:ext>
            </a:extLst>
          </p:cNvPr>
          <p:cNvSpPr/>
          <p:nvPr/>
        </p:nvSpPr>
        <p:spPr>
          <a:xfrm>
            <a:off x="-11009" y="106275"/>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bg1"/>
                </a:solidFill>
                <a:latin typeface="Trade Gothic Next HvyCd" panose="020B0906040303020004" pitchFamily="34" charset="0"/>
                <a:cs typeface="Calibri" panose="020F0502020204030204" pitchFamily="34" charset="0"/>
              </a:rPr>
              <a:t>Taxes Levied Comparison (Slide 4 of 6) 	</a:t>
            </a:r>
            <a:endParaRPr lang="en-US" sz="4000" b="1" dirty="0">
              <a:solidFill>
                <a:srgbClr val="EEB500"/>
              </a:solidFill>
              <a:latin typeface="Trade Gothic Next HvyCd" panose="020B0906040303020004" pitchFamily="34" charset="0"/>
              <a:cs typeface="Calibri" panose="020F0502020204030204" pitchFamily="34" charset="0"/>
            </a:endParaRPr>
          </a:p>
        </p:txBody>
      </p:sp>
      <p:pic>
        <p:nvPicPr>
          <p:cNvPr id="11" name="Picture 10">
            <a:extLst>
              <a:ext uri="{FF2B5EF4-FFF2-40B4-BE49-F238E27FC236}">
                <a16:creationId xmlns:a16="http://schemas.microsoft.com/office/drawing/2014/main" id="{BE1EC1B4-98AC-E0B5-F7E4-00C9AD926D26}"/>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C1283747-3A07-2FC0-3D2E-04ACCB92FE32}"/>
              </a:ext>
            </a:extLst>
          </p:cNvPr>
          <p:cNvSpPr>
            <a:spLocks noGrp="1"/>
          </p:cNvSpPr>
          <p:nvPr>
            <p:ph type="sldNum" sz="quarter" idx="12"/>
          </p:nvPr>
        </p:nvSpPr>
        <p:spPr/>
        <p:txBody>
          <a:bodyPr/>
          <a:lstStyle/>
          <a:p>
            <a:fld id="{28E6F07D-F62F-4C3B-A21E-2367E9A39921}" type="slidenum">
              <a:rPr lang="en-US" smtClean="0"/>
              <a:t>24</a:t>
            </a:fld>
            <a:endParaRPr lang="en-US" dirty="0"/>
          </a:p>
        </p:txBody>
      </p:sp>
      <p:pic>
        <p:nvPicPr>
          <p:cNvPr id="15" name="Picture 14">
            <a:extLst>
              <a:ext uri="{FF2B5EF4-FFF2-40B4-BE49-F238E27FC236}">
                <a16:creationId xmlns:a16="http://schemas.microsoft.com/office/drawing/2014/main" id="{9551C4AB-7804-524B-5EFE-2C8A7830E691}"/>
              </a:ext>
            </a:extLst>
          </p:cNvPr>
          <p:cNvPicPr>
            <a:picLocks noChangeAspect="1"/>
          </p:cNvPicPr>
          <p:nvPr/>
        </p:nvPicPr>
        <p:blipFill>
          <a:blip r:embed="rId4"/>
          <a:stretch>
            <a:fillRect/>
          </a:stretch>
        </p:blipFill>
        <p:spPr>
          <a:xfrm>
            <a:off x="2311868" y="6502404"/>
            <a:ext cx="3381375" cy="219075"/>
          </a:xfrm>
          <a:prstGeom prst="rect">
            <a:avLst/>
          </a:prstGeom>
        </p:spPr>
      </p:pic>
      <p:pic>
        <p:nvPicPr>
          <p:cNvPr id="6" name="Picture 5">
            <a:extLst>
              <a:ext uri="{FF2B5EF4-FFF2-40B4-BE49-F238E27FC236}">
                <a16:creationId xmlns:a16="http://schemas.microsoft.com/office/drawing/2014/main" id="{102B6C68-768A-DCE9-DF99-96D7D5C3543F}"/>
              </a:ext>
            </a:extLst>
          </p:cNvPr>
          <p:cNvPicPr>
            <a:picLocks noChangeAspect="1"/>
          </p:cNvPicPr>
          <p:nvPr/>
        </p:nvPicPr>
        <p:blipFill>
          <a:blip r:embed="rId5"/>
          <a:stretch>
            <a:fillRect/>
          </a:stretch>
        </p:blipFill>
        <p:spPr>
          <a:xfrm>
            <a:off x="154644" y="1034664"/>
            <a:ext cx="1625411" cy="5321691"/>
          </a:xfrm>
          <a:prstGeom prst="rect">
            <a:avLst/>
          </a:prstGeom>
        </p:spPr>
      </p:pic>
      <p:pic>
        <p:nvPicPr>
          <p:cNvPr id="12" name="Picture 11">
            <a:extLst>
              <a:ext uri="{FF2B5EF4-FFF2-40B4-BE49-F238E27FC236}">
                <a16:creationId xmlns:a16="http://schemas.microsoft.com/office/drawing/2014/main" id="{BA24EFA4-C3F7-74C2-7667-C772D413E877}"/>
              </a:ext>
            </a:extLst>
          </p:cNvPr>
          <p:cNvPicPr>
            <a:picLocks noChangeAspect="1"/>
          </p:cNvPicPr>
          <p:nvPr/>
        </p:nvPicPr>
        <p:blipFill>
          <a:blip r:embed="rId6"/>
          <a:stretch>
            <a:fillRect/>
          </a:stretch>
        </p:blipFill>
        <p:spPr>
          <a:xfrm>
            <a:off x="1780056" y="1034664"/>
            <a:ext cx="10161574" cy="5321690"/>
          </a:xfrm>
          <a:prstGeom prst="rect">
            <a:avLst/>
          </a:prstGeom>
        </p:spPr>
      </p:pic>
    </p:spTree>
    <p:extLst>
      <p:ext uri="{BB962C8B-B14F-4D97-AF65-F5344CB8AC3E}">
        <p14:creationId xmlns:p14="http://schemas.microsoft.com/office/powerpoint/2010/main" val="13373320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D2FF6C-7EE6-61B1-676B-F8296B93A3E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F5C19A5-FF05-D33F-61C6-3254A3A83F55}"/>
              </a:ext>
            </a:extLst>
          </p:cNvPr>
          <p:cNvSpPr/>
          <p:nvPr/>
        </p:nvSpPr>
        <p:spPr>
          <a:xfrm>
            <a:off x="-11009" y="106275"/>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bg1"/>
                </a:solidFill>
                <a:latin typeface="Trade Gothic Next HvyCd" panose="020B0906040303020004" pitchFamily="34" charset="0"/>
                <a:cs typeface="Calibri" panose="020F0502020204030204" pitchFamily="34" charset="0"/>
              </a:rPr>
              <a:t>Tax Revenue Summary	 (Slide 5 of 6)</a:t>
            </a:r>
            <a:endParaRPr lang="en-US" sz="4000" b="1" dirty="0">
              <a:solidFill>
                <a:srgbClr val="EEB500"/>
              </a:solidFill>
              <a:latin typeface="Trade Gothic Next HvyCd" panose="020B0906040303020004" pitchFamily="34" charset="0"/>
              <a:cs typeface="Calibri" panose="020F0502020204030204" pitchFamily="34" charset="0"/>
            </a:endParaRPr>
          </a:p>
        </p:txBody>
      </p:sp>
      <p:pic>
        <p:nvPicPr>
          <p:cNvPr id="11" name="Picture 10">
            <a:extLst>
              <a:ext uri="{FF2B5EF4-FFF2-40B4-BE49-F238E27FC236}">
                <a16:creationId xmlns:a16="http://schemas.microsoft.com/office/drawing/2014/main" id="{C273A27F-D1A1-349C-6E0D-40B67FBEB29C}"/>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B2DE123E-D28F-BAF2-FE22-86C1AFE88226}"/>
              </a:ext>
            </a:extLst>
          </p:cNvPr>
          <p:cNvSpPr>
            <a:spLocks noGrp="1"/>
          </p:cNvSpPr>
          <p:nvPr>
            <p:ph type="sldNum" sz="quarter" idx="12"/>
          </p:nvPr>
        </p:nvSpPr>
        <p:spPr>
          <a:xfrm>
            <a:off x="8887691" y="6514624"/>
            <a:ext cx="2743200" cy="365125"/>
          </a:xfrm>
        </p:spPr>
        <p:txBody>
          <a:bodyPr/>
          <a:lstStyle/>
          <a:p>
            <a:fld id="{28E6F07D-F62F-4C3B-A21E-2367E9A39921}" type="slidenum">
              <a:rPr lang="en-US" smtClean="0"/>
              <a:t>25</a:t>
            </a:fld>
            <a:endParaRPr lang="en-US" dirty="0"/>
          </a:p>
        </p:txBody>
      </p:sp>
      <p:pic>
        <p:nvPicPr>
          <p:cNvPr id="5" name="Picture 4">
            <a:extLst>
              <a:ext uri="{FF2B5EF4-FFF2-40B4-BE49-F238E27FC236}">
                <a16:creationId xmlns:a16="http://schemas.microsoft.com/office/drawing/2014/main" id="{6A525325-FDBB-C051-E51A-266EDD862E59}"/>
              </a:ext>
            </a:extLst>
          </p:cNvPr>
          <p:cNvPicPr>
            <a:picLocks noChangeAspect="1"/>
          </p:cNvPicPr>
          <p:nvPr/>
        </p:nvPicPr>
        <p:blipFill>
          <a:blip r:embed="rId4"/>
          <a:stretch>
            <a:fillRect/>
          </a:stretch>
        </p:blipFill>
        <p:spPr>
          <a:xfrm>
            <a:off x="95936" y="1035178"/>
            <a:ext cx="1569609" cy="5595534"/>
          </a:xfrm>
          <a:prstGeom prst="rect">
            <a:avLst/>
          </a:prstGeom>
        </p:spPr>
      </p:pic>
      <p:pic>
        <p:nvPicPr>
          <p:cNvPr id="8" name="Picture 7">
            <a:extLst>
              <a:ext uri="{FF2B5EF4-FFF2-40B4-BE49-F238E27FC236}">
                <a16:creationId xmlns:a16="http://schemas.microsoft.com/office/drawing/2014/main" id="{FC24B920-49E1-27A6-2E56-76480B3A2255}"/>
              </a:ext>
            </a:extLst>
          </p:cNvPr>
          <p:cNvPicPr>
            <a:picLocks noChangeAspect="1"/>
          </p:cNvPicPr>
          <p:nvPr/>
        </p:nvPicPr>
        <p:blipFill>
          <a:blip r:embed="rId5"/>
          <a:stretch>
            <a:fillRect/>
          </a:stretch>
        </p:blipFill>
        <p:spPr>
          <a:xfrm>
            <a:off x="1607305" y="1035179"/>
            <a:ext cx="9616440" cy="5595533"/>
          </a:xfrm>
          <a:prstGeom prst="rect">
            <a:avLst/>
          </a:prstGeom>
        </p:spPr>
      </p:pic>
      <p:sp>
        <p:nvSpPr>
          <p:cNvPr id="22" name="Oval 21">
            <a:extLst>
              <a:ext uri="{FF2B5EF4-FFF2-40B4-BE49-F238E27FC236}">
                <a16:creationId xmlns:a16="http://schemas.microsoft.com/office/drawing/2014/main" id="{5276DD5A-A3D6-208D-CAB7-CB23CBD96001}"/>
              </a:ext>
            </a:extLst>
          </p:cNvPr>
          <p:cNvSpPr/>
          <p:nvPr/>
        </p:nvSpPr>
        <p:spPr>
          <a:xfrm>
            <a:off x="5150531" y="5975221"/>
            <a:ext cx="1569609" cy="357136"/>
          </a:xfrm>
          <a:prstGeom prst="ellipse">
            <a:avLst/>
          </a:prstGeom>
          <a:noFill/>
          <a:ln w="57150">
            <a:solidFill>
              <a:srgbClr val="FF0000">
                <a:alpha val="65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FD6A1CEA-9626-8C67-330C-568A08ADD1C3}"/>
              </a:ext>
            </a:extLst>
          </p:cNvPr>
          <p:cNvSpPr/>
          <p:nvPr/>
        </p:nvSpPr>
        <p:spPr>
          <a:xfrm>
            <a:off x="9681794" y="6047839"/>
            <a:ext cx="1615101" cy="357136"/>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AB59CA1F-8086-B2F1-8DD9-713C5DA3C242}"/>
              </a:ext>
            </a:extLst>
          </p:cNvPr>
          <p:cNvSpPr/>
          <p:nvPr/>
        </p:nvSpPr>
        <p:spPr>
          <a:xfrm>
            <a:off x="3492337" y="6047839"/>
            <a:ext cx="1538880" cy="343376"/>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866624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BD47CD-A959-5B1E-28FC-FB0A1608D03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192BFC9-7328-BA8F-A0F0-DD883CC2F960}"/>
              </a:ext>
            </a:extLst>
          </p:cNvPr>
          <p:cNvSpPr/>
          <p:nvPr/>
        </p:nvSpPr>
        <p:spPr>
          <a:xfrm>
            <a:off x="-11009" y="106275"/>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Trade Gothic Next HvyCd" panose="020B0906040303020004" pitchFamily="34" charset="0"/>
                <a:cs typeface="Calibri" panose="020F0502020204030204" pitchFamily="34" charset="0"/>
              </a:rPr>
              <a:t>QBE and Property Tax Revenue Summary (Slide 6 of 6) 	</a:t>
            </a:r>
            <a:endParaRPr lang="en-US" sz="3200" b="1" dirty="0">
              <a:solidFill>
                <a:srgbClr val="EEB500"/>
              </a:solidFill>
              <a:latin typeface="Trade Gothic Next HvyCd" panose="020B0906040303020004" pitchFamily="34" charset="0"/>
              <a:cs typeface="Calibri" panose="020F0502020204030204" pitchFamily="34" charset="0"/>
            </a:endParaRPr>
          </a:p>
        </p:txBody>
      </p:sp>
      <p:pic>
        <p:nvPicPr>
          <p:cNvPr id="11" name="Picture 10">
            <a:extLst>
              <a:ext uri="{FF2B5EF4-FFF2-40B4-BE49-F238E27FC236}">
                <a16:creationId xmlns:a16="http://schemas.microsoft.com/office/drawing/2014/main" id="{D48CD42C-7C31-8A8D-6247-363C8EA75BB3}"/>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6" name="Picture 5">
            <a:extLst>
              <a:ext uri="{FF2B5EF4-FFF2-40B4-BE49-F238E27FC236}">
                <a16:creationId xmlns:a16="http://schemas.microsoft.com/office/drawing/2014/main" id="{8D91C9C3-EC4A-E816-139E-AF340691FB81}"/>
              </a:ext>
            </a:extLst>
          </p:cNvPr>
          <p:cNvPicPr>
            <a:picLocks noChangeAspect="1"/>
          </p:cNvPicPr>
          <p:nvPr/>
        </p:nvPicPr>
        <p:blipFill>
          <a:blip r:embed="rId4"/>
          <a:stretch>
            <a:fillRect/>
          </a:stretch>
        </p:blipFill>
        <p:spPr>
          <a:xfrm>
            <a:off x="649239" y="1095360"/>
            <a:ext cx="1929376" cy="5628807"/>
          </a:xfrm>
          <a:prstGeom prst="rect">
            <a:avLst/>
          </a:prstGeom>
        </p:spPr>
      </p:pic>
      <p:pic>
        <p:nvPicPr>
          <p:cNvPr id="9" name="Picture 8">
            <a:extLst>
              <a:ext uri="{FF2B5EF4-FFF2-40B4-BE49-F238E27FC236}">
                <a16:creationId xmlns:a16="http://schemas.microsoft.com/office/drawing/2014/main" id="{64DF0359-5EFE-87A3-23F7-88743083E6EC}"/>
              </a:ext>
            </a:extLst>
          </p:cNvPr>
          <p:cNvPicPr>
            <a:picLocks noChangeAspect="1"/>
          </p:cNvPicPr>
          <p:nvPr/>
        </p:nvPicPr>
        <p:blipFill>
          <a:blip r:embed="rId5"/>
          <a:stretch>
            <a:fillRect/>
          </a:stretch>
        </p:blipFill>
        <p:spPr>
          <a:xfrm>
            <a:off x="4637763" y="1127279"/>
            <a:ext cx="6978760" cy="5548158"/>
          </a:xfrm>
          <a:prstGeom prst="rect">
            <a:avLst/>
          </a:prstGeom>
        </p:spPr>
      </p:pic>
      <p:sp>
        <p:nvSpPr>
          <p:cNvPr id="2" name="Slide Number Placeholder 1">
            <a:extLst>
              <a:ext uri="{FF2B5EF4-FFF2-40B4-BE49-F238E27FC236}">
                <a16:creationId xmlns:a16="http://schemas.microsoft.com/office/drawing/2014/main" id="{C710731E-F0BF-C2A8-FF10-23FA0F1F61A2}"/>
              </a:ext>
            </a:extLst>
          </p:cNvPr>
          <p:cNvSpPr>
            <a:spLocks noGrp="1"/>
          </p:cNvSpPr>
          <p:nvPr>
            <p:ph type="sldNum" sz="quarter" idx="12"/>
          </p:nvPr>
        </p:nvSpPr>
        <p:spPr>
          <a:xfrm>
            <a:off x="9364256" y="6386600"/>
            <a:ext cx="2743200" cy="365125"/>
          </a:xfrm>
        </p:spPr>
        <p:txBody>
          <a:bodyPr/>
          <a:lstStyle/>
          <a:p>
            <a:fld id="{28E6F07D-F62F-4C3B-A21E-2367E9A39921}" type="slidenum">
              <a:rPr lang="en-US" smtClean="0"/>
              <a:t>26</a:t>
            </a:fld>
            <a:endParaRPr lang="en-US" dirty="0"/>
          </a:p>
        </p:txBody>
      </p:sp>
      <p:sp>
        <p:nvSpPr>
          <p:cNvPr id="14" name="Oval 13">
            <a:extLst>
              <a:ext uri="{FF2B5EF4-FFF2-40B4-BE49-F238E27FC236}">
                <a16:creationId xmlns:a16="http://schemas.microsoft.com/office/drawing/2014/main" id="{2C2A15CA-95A7-AFC6-3A5E-85D96E25DF6E}"/>
              </a:ext>
            </a:extLst>
          </p:cNvPr>
          <p:cNvSpPr/>
          <p:nvPr/>
        </p:nvSpPr>
        <p:spPr>
          <a:xfrm>
            <a:off x="7627043" y="6048272"/>
            <a:ext cx="1814563" cy="338328"/>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a:extLst>
              <a:ext uri="{FF2B5EF4-FFF2-40B4-BE49-F238E27FC236}">
                <a16:creationId xmlns:a16="http://schemas.microsoft.com/office/drawing/2014/main" id="{46E0F0DA-F19D-82FF-79A7-616DB884FA31}"/>
              </a:ext>
            </a:extLst>
          </p:cNvPr>
          <p:cNvPicPr>
            <a:picLocks noChangeAspect="1"/>
          </p:cNvPicPr>
          <p:nvPr/>
        </p:nvPicPr>
        <p:blipFill>
          <a:blip r:embed="rId6"/>
          <a:stretch>
            <a:fillRect/>
          </a:stretch>
        </p:blipFill>
        <p:spPr>
          <a:xfrm>
            <a:off x="2578615" y="1176009"/>
            <a:ext cx="2042160" cy="5548158"/>
          </a:xfrm>
          <a:prstGeom prst="rect">
            <a:avLst/>
          </a:prstGeom>
        </p:spPr>
      </p:pic>
    </p:spTree>
    <p:extLst>
      <p:ext uri="{BB962C8B-B14F-4D97-AF65-F5344CB8AC3E}">
        <p14:creationId xmlns:p14="http://schemas.microsoft.com/office/powerpoint/2010/main" val="32213932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94B04-2A34-F2AC-01F9-C614B88CDD6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86D3236-5967-8203-98EB-43C92E2439ED}"/>
              </a:ext>
            </a:extLst>
          </p:cNvPr>
          <p:cNvSpPr txBox="1"/>
          <p:nvPr/>
        </p:nvSpPr>
        <p:spPr>
          <a:xfrm>
            <a:off x="522352" y="2570731"/>
            <a:ext cx="10978342"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t>
            </a:r>
            <a:r>
              <a:rPr lang="en-US" sz="3600" b="1" dirty="0">
                <a:latin typeface="Arial" panose="020B0604020202020204" pitchFamily="34" charset="0"/>
                <a:cs typeface="Arial" panose="020B0604020202020204" pitchFamily="34" charset="0"/>
              </a:rPr>
              <a:t>CY 2026 (FY 2027)</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600" b="1" dirty="0">
              <a:latin typeface="Arial" panose="020B0604020202020204" pitchFamily="34" charset="0"/>
              <a:cs typeface="Arial" panose="020B0604020202020204" pitchFamily="34" charset="0"/>
            </a:endParaRPr>
          </a:p>
          <a:p>
            <a:pPr algn="ctr"/>
            <a:r>
              <a:rPr lang="en-US" sz="3600" b="1" dirty="0">
                <a:latin typeface="Arial" panose="020B0604020202020204" pitchFamily="34" charset="0"/>
                <a:cs typeface="Arial" panose="020B0604020202020204" pitchFamily="34" charset="0"/>
              </a:rPr>
              <a:t>Mid-Term Strategies and Next Steps</a:t>
            </a:r>
          </a:p>
          <a:p>
            <a:pPr algn="ctr"/>
            <a:endParaRPr lang="en-US" sz="3600" b="1" dirty="0">
              <a:latin typeface="Arial" panose="020B0604020202020204" pitchFamily="34" charset="0"/>
              <a:cs typeface="Arial" panose="020B0604020202020204" pitchFamily="34" charset="0"/>
            </a:endParaRPr>
          </a:p>
        </p:txBody>
      </p:sp>
      <p:pic>
        <p:nvPicPr>
          <p:cNvPr id="12" name="Picture 11" descr="A picture containing symbol, logo, font, screenshot&#10;&#10;Description automatically generated">
            <a:extLst>
              <a:ext uri="{FF2B5EF4-FFF2-40B4-BE49-F238E27FC236}">
                <a16:creationId xmlns:a16="http://schemas.microsoft.com/office/drawing/2014/main" id="{F297A8C9-EE2C-8C77-1ABB-8F8FEDED5B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3F9E27D0-55D1-43AD-2323-60231129936E}"/>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CA6DC290-3D26-B399-5AFE-48088057C7DA}"/>
              </a:ext>
            </a:extLst>
          </p:cNvPr>
          <p:cNvSpPr>
            <a:spLocks noGrp="1"/>
          </p:cNvSpPr>
          <p:nvPr>
            <p:ph type="sldNum" sz="quarter" idx="12"/>
          </p:nvPr>
        </p:nvSpPr>
        <p:spPr/>
        <p:txBody>
          <a:bodyPr/>
          <a:lstStyle/>
          <a:p>
            <a:fld id="{28E6F07D-F62F-4C3B-A21E-2367E9A39921}" type="slidenum">
              <a:rPr lang="en-US" smtClean="0"/>
              <a:t>27</a:t>
            </a:fld>
            <a:endParaRPr lang="en-US" dirty="0"/>
          </a:p>
        </p:txBody>
      </p:sp>
    </p:spTree>
    <p:extLst>
      <p:ext uri="{BB962C8B-B14F-4D97-AF65-F5344CB8AC3E}">
        <p14:creationId xmlns:p14="http://schemas.microsoft.com/office/powerpoint/2010/main" val="24236568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B9C52A03-D050-DE50-F723-EBC25FF1267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049A0D8-FCE2-EA6C-24DC-82AEA2EA8D5E}"/>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2D8BCA70-633A-4A5E-0C31-285CAA04DFBD}"/>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a:ea typeface="+mn-ea"/>
                <a:cs typeface="+mn-cs"/>
              </a:rPr>
              <a:t>Medium-Term Strategies – (FY27)</a:t>
            </a:r>
            <a:endPar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0240C2DB-A84C-0794-22FB-D7B95AB4EAB9}"/>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13" name="Content Placeholder 6">
            <a:extLst>
              <a:ext uri="{FF2B5EF4-FFF2-40B4-BE49-F238E27FC236}">
                <a16:creationId xmlns:a16="http://schemas.microsoft.com/office/drawing/2014/main" id="{67FDA3EF-FFB1-1750-431D-28C6A2A1DEAE}"/>
              </a:ext>
            </a:extLst>
          </p:cNvPr>
          <p:cNvSpPr>
            <a:spLocks noGrp="1"/>
          </p:cNvSpPr>
          <p:nvPr>
            <p:ph idx="1"/>
          </p:nvPr>
        </p:nvSpPr>
        <p:spPr>
          <a:xfrm>
            <a:off x="0" y="1000000"/>
            <a:ext cx="12192000" cy="5800000"/>
          </a:xfrm>
        </p:spPr>
        <p:txBody>
          <a:bodyPr vert="horz" lIns="91440" tIns="45720" rIns="91440" bIns="45720" rtlCol="0" anchor="t">
            <a:noAutofit/>
          </a:bodyPr>
          <a:lstStyle/>
          <a:p>
            <a:r>
              <a:rPr lang="en-US" sz="1800" b="1" dirty="0"/>
              <a:t>Efficiency Studies</a:t>
            </a:r>
            <a:endParaRPr lang="en-US" sz="1800" b="1" i="1" dirty="0">
              <a:solidFill>
                <a:srgbClr val="D4A017"/>
              </a:solidFill>
            </a:endParaRPr>
          </a:p>
          <a:p>
            <a:pPr lvl="1"/>
            <a:r>
              <a:rPr lang="en-US" sz="1800" dirty="0"/>
              <a:t>Launch instructional efficiency studies to identify potential cost savings and streamline services provided to students and schools.</a:t>
            </a:r>
            <a:endParaRPr lang="en-US" sz="1800" dirty="0">
              <a:ea typeface="Calibri"/>
              <a:cs typeface="Calibri"/>
            </a:endParaRPr>
          </a:p>
          <a:p>
            <a:pPr lvl="1"/>
            <a:r>
              <a:rPr lang="en-US" sz="1800" dirty="0"/>
              <a:t>Use efficiency audit findings to align staffing ratios and resource allocation to actual enrollment, ensuring every dollar directly supports student outcomes.</a:t>
            </a:r>
          </a:p>
          <a:p>
            <a:pPr lvl="1"/>
            <a:r>
              <a:rPr lang="en-US" sz="1800" dirty="0">
                <a:ea typeface="Calibri"/>
                <a:cs typeface="Calibri"/>
              </a:rPr>
              <a:t>Implement attrition position evaluation process from Phase 4 of the operational efficiency study to identify positions for continuation, consolidation of responsibilities or elimination.</a:t>
            </a:r>
          </a:p>
          <a:p>
            <a:r>
              <a:rPr lang="en-US" sz="1800" b="1" dirty="0">
                <a:ea typeface="Calibri"/>
                <a:cs typeface="Calibri"/>
              </a:rPr>
              <a:t>Revenue/Expenditure Alignment</a:t>
            </a:r>
          </a:p>
          <a:p>
            <a:pPr lvl="1"/>
            <a:r>
              <a:rPr lang="en-US" sz="1800" dirty="0"/>
              <a:t>Anticipate future unfunded mandates and district expenditures to bring budget and millage recommendations to the board in alignment with the district’s needs.</a:t>
            </a:r>
          </a:p>
          <a:p>
            <a:r>
              <a:rPr lang="en-US" sz="1800" b="1" dirty="0">
                <a:ea typeface="Calibri"/>
                <a:cs typeface="Calibri"/>
              </a:rPr>
              <a:t>Supplemental Pay Restructuring</a:t>
            </a:r>
            <a:endParaRPr lang="en-US" sz="1800" b="1" dirty="0"/>
          </a:p>
          <a:p>
            <a:pPr lvl="1"/>
            <a:r>
              <a:rPr lang="en-US" sz="1800" dirty="0">
                <a:ea typeface="Calibri"/>
                <a:cs typeface="Calibri"/>
              </a:rPr>
              <a:t>Review and revise supplemental pay structures across the district and standardize processes and pay where applicable.</a:t>
            </a:r>
          </a:p>
          <a:p>
            <a:r>
              <a:rPr lang="en-US" sz="1800" b="1" dirty="0"/>
              <a:t>Rezoning/Redistricting vs. School Consolidation</a:t>
            </a:r>
          </a:p>
          <a:p>
            <a:pPr lvl="1"/>
            <a:r>
              <a:rPr lang="en-US" sz="1800" dirty="0"/>
              <a:t>Using efficiency and redistricting outcomes,  finalize strategic school rezoning/redistricting &amp; consolidation scenarios for FY27 board decision making and FY28 implementation to redirect savings toward instructional priorities and concentrate resources for stronger student outcomes.</a:t>
            </a:r>
          </a:p>
          <a:p>
            <a:pPr lvl="1"/>
            <a:r>
              <a:rPr lang="en-US" sz="1800" dirty="0"/>
              <a:t>Continue efforts to reimagine virtual learning offerings.</a:t>
            </a:r>
          </a:p>
          <a:p>
            <a:pPr lvl="1"/>
            <a:endParaRPr lang="en-US" sz="1200" dirty="0"/>
          </a:p>
        </p:txBody>
      </p:sp>
      <p:sp>
        <p:nvSpPr>
          <p:cNvPr id="4" name="Slide Number Placeholder 3">
            <a:extLst>
              <a:ext uri="{FF2B5EF4-FFF2-40B4-BE49-F238E27FC236}">
                <a16:creationId xmlns:a16="http://schemas.microsoft.com/office/drawing/2014/main" id="{F9B0FC67-5BFB-EF05-6161-CD92DD396C34}"/>
              </a:ext>
            </a:extLst>
          </p:cNvPr>
          <p:cNvSpPr>
            <a:spLocks noGrp="1"/>
          </p:cNvSpPr>
          <p:nvPr>
            <p:ph type="sldNum" sz="quarter" idx="12"/>
          </p:nvPr>
        </p:nvSpPr>
        <p:spPr>
          <a:xfrm>
            <a:off x="9013723" y="6377174"/>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5806709"/>
      </p:ext>
    </p:extLst>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624DBF36-9E52-39EF-8431-D25A1757B2B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5F019E8-31D3-ADEF-4AB2-591067D0141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a:solidFill>
                  <a:schemeClr val="bg1"/>
                </a:solidFill>
                <a:latin typeface="Trade Gothic Next HvyCd" panose="020B0906040303020004" pitchFamily="34" charset="0"/>
                <a:cs typeface="Calibri" panose="020F0502020204030204" pitchFamily="34" charset="0"/>
              </a:rPr>
              <a:t>NEXT STEPS – BUDGET AND MILLAGE RATE</a:t>
            </a:r>
          </a:p>
        </p:txBody>
      </p:sp>
      <p:pic>
        <p:nvPicPr>
          <p:cNvPr id="11" name="Picture 10">
            <a:extLst>
              <a:ext uri="{FF2B5EF4-FFF2-40B4-BE49-F238E27FC236}">
                <a16:creationId xmlns:a16="http://schemas.microsoft.com/office/drawing/2014/main" id="{40A517F2-5A28-7615-575B-DDCED453715D}"/>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6528E188-E4BD-4608-A296-2BDAB1F26CEB}"/>
              </a:ext>
            </a:extLst>
          </p:cNvPr>
          <p:cNvSpPr txBox="1"/>
          <p:nvPr/>
        </p:nvSpPr>
        <p:spPr>
          <a:xfrm>
            <a:off x="333446" y="1126989"/>
            <a:ext cx="11547126" cy="5016758"/>
          </a:xfrm>
          <a:prstGeom prst="rect">
            <a:avLst/>
          </a:prstGeom>
          <a:noFill/>
        </p:spPr>
        <p:txBody>
          <a:bodyPr wrap="square">
            <a:spAutoFit/>
          </a:bodyPr>
          <a:lstStyle/>
          <a:p>
            <a:pPr marL="571500" indent="-571500">
              <a:buFont typeface="Arial" panose="020B0604020202020204" pitchFamily="34" charset="0"/>
              <a:buChar char="•"/>
            </a:pPr>
            <a:endParaRPr lang="en-US" sz="3200" dirty="0">
              <a:cs typeface="Calibri" panose="020F0502020204030204" pitchFamily="34" charset="0"/>
            </a:endParaRPr>
          </a:p>
          <a:p>
            <a:r>
              <a:rPr lang="en-US" sz="2400" dirty="0">
                <a:cs typeface="Calibri" panose="020F0502020204030204" pitchFamily="34" charset="0"/>
              </a:rPr>
              <a:t>1.  The Board shall adopt a tentative millage rate for the calendar year 2026</a:t>
            </a:r>
          </a:p>
          <a:p>
            <a:r>
              <a:rPr lang="en-US" sz="2400" dirty="0">
                <a:cs typeface="Calibri" panose="020F0502020204030204" pitchFamily="34" charset="0"/>
              </a:rPr>
              <a:t> </a:t>
            </a:r>
          </a:p>
          <a:p>
            <a:r>
              <a:rPr lang="en-US" sz="2400" dirty="0">
                <a:cs typeface="Calibri" panose="020F0502020204030204" pitchFamily="34" charset="0"/>
              </a:rPr>
              <a:t>2. The tentative millage rate announcement and five-year millage rate history shall be advertised in the local newspaper one week before each public hearing. </a:t>
            </a:r>
          </a:p>
          <a:p>
            <a:endParaRPr lang="en-US" sz="2400" dirty="0">
              <a:cs typeface="Calibri" panose="020F0502020204030204" pitchFamily="34" charset="0"/>
            </a:endParaRPr>
          </a:p>
          <a:p>
            <a:r>
              <a:rPr lang="en-US" sz="2400" dirty="0">
                <a:cs typeface="Calibri" panose="020F0502020204030204" pitchFamily="34" charset="0"/>
              </a:rPr>
              <a:t>3. Law states that we must hold three public hearings in order to adopt an effective increase in the millage rate.  One meeting must be held before 12:00 PM and an another must be held between 6:00 and 7:00 PM to allow time for public comment. </a:t>
            </a:r>
          </a:p>
          <a:p>
            <a:endParaRPr lang="en-US" sz="2400" dirty="0">
              <a:cs typeface="Calibri" panose="020F0502020204030204" pitchFamily="34" charset="0"/>
            </a:endParaRPr>
          </a:p>
          <a:p>
            <a:r>
              <a:rPr lang="en-US" sz="2400" dirty="0">
                <a:cs typeface="Calibri" panose="020F0502020204030204" pitchFamily="34" charset="0"/>
              </a:rPr>
              <a:t>4. The Board must approve and adopt the millage rate. </a:t>
            </a:r>
          </a:p>
          <a:p>
            <a:endParaRPr lang="en-US" sz="2400" dirty="0">
              <a:cs typeface="Calibri" panose="020F0502020204030204" pitchFamily="34" charset="0"/>
            </a:endParaRPr>
          </a:p>
          <a:p>
            <a:r>
              <a:rPr lang="en-US" sz="2400" dirty="0">
                <a:cs typeface="Calibri" panose="020F0502020204030204" pitchFamily="34" charset="0"/>
              </a:rPr>
              <a:t>5.  Provide required documentation to the Tax Commissioner. </a:t>
            </a:r>
          </a:p>
        </p:txBody>
      </p:sp>
      <p:sp>
        <p:nvSpPr>
          <p:cNvPr id="4" name="Slide Number Placeholder 3">
            <a:extLst>
              <a:ext uri="{FF2B5EF4-FFF2-40B4-BE49-F238E27FC236}">
                <a16:creationId xmlns:a16="http://schemas.microsoft.com/office/drawing/2014/main" id="{DCFA2C33-7341-8B4D-0F97-0FC54703844A}"/>
              </a:ext>
            </a:extLst>
          </p:cNvPr>
          <p:cNvSpPr>
            <a:spLocks noGrp="1"/>
          </p:cNvSpPr>
          <p:nvPr>
            <p:ph type="sldNum" sz="quarter" idx="12"/>
          </p:nvPr>
        </p:nvSpPr>
        <p:spPr/>
        <p:txBody>
          <a:bodyPr/>
          <a:lstStyle/>
          <a:p>
            <a:fld id="{28E6F07D-F62F-4C3B-A21E-2367E9A39921}" type="slidenum">
              <a:rPr lang="en-US" smtClean="0"/>
              <a:t>29</a:t>
            </a:fld>
            <a:endParaRPr lang="en-US" dirty="0"/>
          </a:p>
        </p:txBody>
      </p:sp>
    </p:spTree>
    <p:extLst>
      <p:ext uri="{BB962C8B-B14F-4D97-AF65-F5344CB8AC3E}">
        <p14:creationId xmlns:p14="http://schemas.microsoft.com/office/powerpoint/2010/main" val="3098411061"/>
      </p:ext>
    </p:ext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C3B9B-22D3-2653-6385-4CE31C7422C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EEDD7F2-26AB-2A75-A709-AB1BB202FA5E}"/>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a:solidFill>
                  <a:schemeClr val="bg1"/>
                </a:solidFill>
                <a:latin typeface="Trade Gothic Next HvyCd" panose="020B0906040303020004" pitchFamily="34" charset="0"/>
                <a:cs typeface="Calibri" panose="020F0502020204030204" pitchFamily="34" charset="0"/>
              </a:rPr>
              <a:t>CALENDAR OF EVENTS – MILLAGE ADOPTION</a:t>
            </a:r>
          </a:p>
        </p:txBody>
      </p:sp>
      <p:pic>
        <p:nvPicPr>
          <p:cNvPr id="11" name="Picture 10">
            <a:extLst>
              <a:ext uri="{FF2B5EF4-FFF2-40B4-BE49-F238E27FC236}">
                <a16:creationId xmlns:a16="http://schemas.microsoft.com/office/drawing/2014/main" id="{9391F4BE-D92A-A043-6659-1E3C21604061}"/>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Slide Number Placeholder 5">
            <a:extLst>
              <a:ext uri="{FF2B5EF4-FFF2-40B4-BE49-F238E27FC236}">
                <a16:creationId xmlns:a16="http://schemas.microsoft.com/office/drawing/2014/main" id="{41EC53EB-ABA6-4F51-509D-5BE8C2F6E6F1}"/>
              </a:ext>
            </a:extLst>
          </p:cNvPr>
          <p:cNvSpPr>
            <a:spLocks noGrp="1"/>
          </p:cNvSpPr>
          <p:nvPr>
            <p:ph type="sldNum" sz="quarter" idx="12"/>
          </p:nvPr>
        </p:nvSpPr>
        <p:spPr>
          <a:xfrm>
            <a:off x="9196590" y="6532533"/>
            <a:ext cx="2743200" cy="365125"/>
          </a:xfrm>
        </p:spPr>
        <p:txBody>
          <a:bodyPr/>
          <a:lstStyle/>
          <a:p>
            <a:fld id="{28E6F07D-F62F-4C3B-A21E-2367E9A39921}" type="slidenum">
              <a:rPr lang="en-US" smtClean="0"/>
              <a:t>30</a:t>
            </a:fld>
            <a:endParaRPr lang="en-US" dirty="0"/>
          </a:p>
        </p:txBody>
      </p:sp>
      <p:pic>
        <p:nvPicPr>
          <p:cNvPr id="4" name="Picture 3">
            <a:extLst>
              <a:ext uri="{FF2B5EF4-FFF2-40B4-BE49-F238E27FC236}">
                <a16:creationId xmlns:a16="http://schemas.microsoft.com/office/drawing/2014/main" id="{3EAAE36A-16C8-DAB0-D43E-2416F32DBE36}"/>
              </a:ext>
            </a:extLst>
          </p:cNvPr>
          <p:cNvPicPr>
            <a:picLocks noChangeAspect="1"/>
          </p:cNvPicPr>
          <p:nvPr/>
        </p:nvPicPr>
        <p:blipFill>
          <a:blip r:embed="rId4"/>
          <a:stretch>
            <a:fillRect/>
          </a:stretch>
        </p:blipFill>
        <p:spPr>
          <a:xfrm>
            <a:off x="384048" y="1126989"/>
            <a:ext cx="10991087" cy="5405544"/>
          </a:xfrm>
          <a:prstGeom prst="rect">
            <a:avLst/>
          </a:prstGeom>
        </p:spPr>
      </p:pic>
    </p:spTree>
    <p:extLst>
      <p:ext uri="{BB962C8B-B14F-4D97-AF65-F5344CB8AC3E}">
        <p14:creationId xmlns:p14="http://schemas.microsoft.com/office/powerpoint/2010/main" val="2637252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  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
        <p:nvSpPr>
          <p:cNvPr id="5" name="Slide Number Placeholder 4">
            <a:extLst>
              <a:ext uri="{FF2B5EF4-FFF2-40B4-BE49-F238E27FC236}">
                <a16:creationId xmlns:a16="http://schemas.microsoft.com/office/drawing/2014/main" id="{2BE78F9E-CBFD-1FF3-B9B2-4AC5956D0828}"/>
              </a:ext>
            </a:extLst>
          </p:cNvPr>
          <p:cNvSpPr>
            <a:spLocks noGrp="1"/>
          </p:cNvSpPr>
          <p:nvPr>
            <p:ph type="sldNum" sz="quarter" idx="12"/>
          </p:nvPr>
        </p:nvSpPr>
        <p:spPr/>
        <p:txBody>
          <a:bodyPr/>
          <a:lstStyle/>
          <a:p>
            <a:fld id="{28E6F07D-F62F-4C3B-A21E-2367E9A39921}" type="slidenum">
              <a:rPr lang="en-US" smtClean="0"/>
              <a:t>31</a:t>
            </a:fld>
            <a:endParaRPr lang="en-US" dirty="0"/>
          </a:p>
        </p:txBody>
      </p:sp>
    </p:spTree>
    <p:extLst>
      <p:ext uri="{BB962C8B-B14F-4D97-AF65-F5344CB8AC3E}">
        <p14:creationId xmlns:p14="http://schemas.microsoft.com/office/powerpoint/2010/main" val="22046430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ack and yellow logo with a graduation cap  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3" y="809582"/>
            <a:ext cx="7866303" cy="3903232"/>
          </a:xfrm>
          <a:prstGeom prst="rect">
            <a:avLst/>
          </a:prstGeom>
        </p:spPr>
      </p:pic>
      <p:sp>
        <p:nvSpPr>
          <p:cNvPr id="2" name="Rectangle 1">
            <a:extLst>
              <a:ext uri="{FF2B5EF4-FFF2-40B4-BE49-F238E27FC236}">
                <a16:creationId xmlns:a16="http://schemas.microsoft.com/office/drawing/2014/main" id="{6E43ECD2-B840-6524-D696-42A5B7DD8535}"/>
              </a:ext>
            </a:extLst>
          </p:cNvPr>
          <p:cNvSpPr/>
          <p:nvPr/>
        </p:nvSpPr>
        <p:spPr>
          <a:xfrm>
            <a:off x="-10450" y="5540413"/>
            <a:ext cx="12197225"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65E18203-ED93-24BE-9F57-00D0DD946266}"/>
              </a:ext>
            </a:extLst>
          </p:cNvPr>
          <p:cNvPicPr>
            <a:picLocks noChangeAspect="1"/>
          </p:cNvPicPr>
          <p:nvPr/>
        </p:nvPicPr>
        <p:blipFill>
          <a:blip r:embed="rId4"/>
          <a:stretch>
            <a:fillRect/>
          </a:stretch>
        </p:blipFill>
        <p:spPr>
          <a:xfrm>
            <a:off x="10795100" y="5540413"/>
            <a:ext cx="1391675" cy="1386174"/>
          </a:xfrm>
          <a:prstGeom prst="rect">
            <a:avLst/>
          </a:prstGeom>
        </p:spPr>
      </p:pic>
      <p:sp>
        <p:nvSpPr>
          <p:cNvPr id="5" name="Slide Number Placeholder 4">
            <a:extLst>
              <a:ext uri="{FF2B5EF4-FFF2-40B4-BE49-F238E27FC236}">
                <a16:creationId xmlns:a16="http://schemas.microsoft.com/office/drawing/2014/main" id="{5C8C986D-9CF8-3FB3-C8C0-82A78B24D49B}"/>
              </a:ext>
            </a:extLst>
          </p:cNvPr>
          <p:cNvSpPr>
            <a:spLocks noGrp="1"/>
          </p:cNvSpPr>
          <p:nvPr>
            <p:ph type="sldNum" sz="quarter" idx="12"/>
          </p:nvPr>
        </p:nvSpPr>
        <p:spPr/>
        <p:txBody>
          <a:bodyPr/>
          <a:lstStyle/>
          <a:p>
            <a:fld id="{28E6F07D-F62F-4C3B-A21E-2367E9A39921}" type="slidenum">
              <a:rPr lang="en-US" smtClean="0"/>
              <a:t>32</a:t>
            </a:fld>
            <a:endParaRPr lang="en-US" dirty="0"/>
          </a:p>
        </p:txBody>
      </p:sp>
    </p:spTree>
    <p:extLst>
      <p:ext uri="{BB962C8B-B14F-4D97-AF65-F5344CB8AC3E}">
        <p14:creationId xmlns:p14="http://schemas.microsoft.com/office/powerpoint/2010/main" val="33374431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2822B361BA15646A2EDADC28614D046" ma:contentTypeVersion="11" ma:contentTypeDescription="Create a new document." ma:contentTypeScope="" ma:versionID="8feebba8389acf6412677a7bf1610b71">
  <xsd:schema xmlns:xsd="http://www.w3.org/2001/XMLSchema" xmlns:xs="http://www.w3.org/2001/XMLSchema" xmlns:p="http://schemas.microsoft.com/office/2006/metadata/properties" xmlns:ns2="8396738b-b1ae-4af0-8e65-3374ccaab230" xmlns:ns3="2748f444-86b2-4035-8ea6-11a2636eff2f" targetNamespace="http://schemas.microsoft.com/office/2006/metadata/properties" ma:root="true" ma:fieldsID="41381172cb9aacba24f461ed8875f5ef" ns2:_="" ns3:_="">
    <xsd:import namespace="8396738b-b1ae-4af0-8e65-3374ccaab230"/>
    <xsd:import namespace="2748f444-86b2-4035-8ea6-11a2636eff2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_Flow_SignoffStatu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96738b-b1ae-4af0-8e65-3374ccaab2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_Flow_SignoffStatus" ma:index="11" nillable="true" ma:displayName="Sign-off status" ma:internalName="_x0024_Resources_x003a_core_x002c_Signoff_Status">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7d8b5c29-6ec2-45ab-accb-d02a3b8c9870"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748f444-86b2-4035-8ea6-11a2636eff2f"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6f685ca1-a437-46cc-9ae3-5a6d322b94ec}" ma:internalName="TaxCatchAll" ma:showField="CatchAllData" ma:web="2748f444-86b2-4035-8ea6-11a2636eff2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Flow_SignoffStatus xmlns="8396738b-b1ae-4af0-8e65-3374ccaab230" xsi:nil="true"/>
    <lcf76f155ced4ddcb4097134ff3c332f xmlns="8396738b-b1ae-4af0-8e65-3374ccaab230">
      <Terms xmlns="http://schemas.microsoft.com/office/infopath/2007/PartnerControls"/>
    </lcf76f155ced4ddcb4097134ff3c332f>
    <TaxCatchAll xmlns="2748f444-86b2-4035-8ea6-11a2636eff2f" xsi:nil="true"/>
  </documentManagement>
</p:properties>
</file>

<file path=customXml/itemProps1.xml><?xml version="1.0" encoding="utf-8"?>
<ds:datastoreItem xmlns:ds="http://schemas.openxmlformats.org/officeDocument/2006/customXml" ds:itemID="{ED9DD05E-937F-4F9B-82C8-3E28732FA53F}">
  <ds:schemaRefs>
    <ds:schemaRef ds:uri="2748f444-86b2-4035-8ea6-11a2636eff2f"/>
    <ds:schemaRef ds:uri="8396738b-b1ae-4af0-8e65-3374ccaab23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D6618AF-33DC-4AEA-A704-CCC022FC5D66}">
  <ds:schemaRefs>
    <ds:schemaRef ds:uri="http://schemas.microsoft.com/sharepoint/v3/contenttype/forms"/>
  </ds:schemaRefs>
</ds:datastoreItem>
</file>

<file path=customXml/itemProps3.xml><?xml version="1.0" encoding="utf-8"?>
<ds:datastoreItem xmlns:ds="http://schemas.openxmlformats.org/officeDocument/2006/customXml" ds:itemID="{356B429F-01E4-44FF-B265-FD321C8B3224}">
  <ds:schemaRefs>
    <ds:schemaRef ds:uri="http://purl.org/dc/elements/1.1/"/>
    <ds:schemaRef ds:uri="http://purl.org/dc/dcmitype/"/>
    <ds:schemaRef ds:uri="http://www.w3.org/XML/1998/namespace"/>
    <ds:schemaRef ds:uri="http://schemas.microsoft.com/office/2006/metadata/properties"/>
    <ds:schemaRef ds:uri="http://schemas.microsoft.com/office/2006/documentManagement/types"/>
    <ds:schemaRef ds:uri="8396738b-b1ae-4af0-8e65-3374ccaab230"/>
    <ds:schemaRef ds:uri="http://purl.org/dc/terms/"/>
    <ds:schemaRef ds:uri="http://schemas.microsoft.com/office/infopath/2007/PartnerControls"/>
    <ds:schemaRef ds:uri="http://schemas.openxmlformats.org/package/2006/metadata/core-properties"/>
    <ds:schemaRef ds:uri="2748f444-86b2-4035-8ea6-11a2636eff2f"/>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2501</TotalTime>
  <Words>5183</Words>
  <Application>Microsoft Office PowerPoint</Application>
  <PresentationFormat>Widescreen</PresentationFormat>
  <Paragraphs>312</Paragraphs>
  <Slides>32</Slides>
  <Notes>26</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32</vt:i4>
      </vt:variant>
    </vt:vector>
  </HeadingPairs>
  <TitlesOfParts>
    <vt:vector size="43" baseType="lpstr">
      <vt:lpstr>Aptos</vt:lpstr>
      <vt:lpstr>Arial</vt:lpstr>
      <vt:lpstr>Arial Narrow</vt:lpstr>
      <vt:lpstr>Calibri</vt:lpstr>
      <vt:lpstr>Calibri Light</vt:lpstr>
      <vt:lpstr>Trade Gothic Next</vt:lpstr>
      <vt:lpstr>Trade Gothic Next Cond</vt:lpstr>
      <vt:lpstr>Trade Gothic Next HvyCd</vt:lpstr>
      <vt:lpstr>Wingdings</vt:lpstr>
      <vt:lpstr>Office Theme</vt:lpstr>
      <vt:lpstr>1_Office Theme</vt:lpstr>
      <vt:lpstr>PowerPoint Presentation</vt:lpstr>
      <vt:lpstr>OUR MISSION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Lovett, Katika</dc:creator>
  <cp:lastModifiedBy>Everidge, Tiffany</cp:lastModifiedBy>
  <cp:revision>10</cp:revision>
  <cp:lastPrinted>2026-08-17T12:29:33Z</cp:lastPrinted>
  <dcterms:created xsi:type="dcterms:W3CDTF">2023-05-01T16:02:45Z</dcterms:created>
  <dcterms:modified xsi:type="dcterms:W3CDTF">2026-08-20T15:14:21Z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0x01010022822B361BA15646A2EDADC28614D046</vt:lpwstr>
  </property>
  <property fmtid="{D5CDD505-2E9C-101B-9397-08002B2CF9AE}" pid="3" name="MediaServiceImageTags">
    <vt:lpwstr/>
  </property>
</Properties>
</file>