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0"/>
  </p:notesMasterIdLst>
  <p:sldIdLst>
    <p:sldId id="292" r:id="rId2"/>
    <p:sldId id="404" r:id="rId3"/>
    <p:sldId id="298" r:id="rId4"/>
    <p:sldId id="297" r:id="rId5"/>
    <p:sldId id="405" r:id="rId6"/>
    <p:sldId id="309" r:id="rId7"/>
    <p:sldId id="451" r:id="rId8"/>
    <p:sldId id="394" r:id="rId9"/>
    <p:sldId id="406" r:id="rId10"/>
    <p:sldId id="415" r:id="rId11"/>
    <p:sldId id="491" r:id="rId12"/>
    <p:sldId id="418" r:id="rId13"/>
    <p:sldId id="423" r:id="rId14"/>
    <p:sldId id="458" r:id="rId15"/>
    <p:sldId id="464" r:id="rId16"/>
    <p:sldId id="469" r:id="rId17"/>
    <p:sldId id="468" r:id="rId18"/>
    <p:sldId id="463" r:id="rId19"/>
    <p:sldId id="470" r:id="rId20"/>
    <p:sldId id="478" r:id="rId21"/>
    <p:sldId id="480" r:id="rId22"/>
    <p:sldId id="471" r:id="rId23"/>
    <p:sldId id="486" r:id="rId24"/>
    <p:sldId id="490" r:id="rId25"/>
    <p:sldId id="493" r:id="rId26"/>
    <p:sldId id="494" r:id="rId27"/>
    <p:sldId id="495" r:id="rId28"/>
    <p:sldId id="496" r:id="rId29"/>
    <p:sldId id="417" r:id="rId30"/>
    <p:sldId id="295" r:id="rId31"/>
    <p:sldId id="497" r:id="rId32"/>
    <p:sldId id="459" r:id="rId33"/>
    <p:sldId id="472" r:id="rId34"/>
    <p:sldId id="500" r:id="rId35"/>
    <p:sldId id="501" r:id="rId36"/>
    <p:sldId id="473" r:id="rId37"/>
    <p:sldId id="474" r:id="rId38"/>
    <p:sldId id="475"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3597FB8-2A1A-4D1D-9AB0-8AF3531F636B}" v="2" dt="2025-04-17T15:29:31.56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978" autoAdjust="0"/>
  </p:normalViewPr>
  <p:slideViewPr>
    <p:cSldViewPr snapToGrid="0">
      <p:cViewPr varScale="1">
        <p:scale>
          <a:sx n="78" d="100"/>
          <a:sy n="78" d="100"/>
        </p:scale>
        <p:origin x="948" y="294"/>
      </p:cViewPr>
      <p:guideLst/>
    </p:cSldViewPr>
  </p:slideViewPr>
  <p:notesTextViewPr>
    <p:cViewPr>
      <p:scale>
        <a:sx n="1" d="1"/>
        <a:sy n="1" d="1"/>
      </p:scale>
      <p:origin x="0" y="0"/>
    </p:cViewPr>
  </p:notesTextViewPr>
  <p:sorterViewPr>
    <p:cViewPr>
      <p:scale>
        <a:sx n="100" d="100"/>
        <a:sy n="100" d="100"/>
      </p:scale>
      <p:origin x="0" y="-770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vett, Katika" userId="f620913a-5078-4dd7-98e1-525786881964" providerId="ADAL" clId="{53597FB8-2A1A-4D1D-9AB0-8AF3531F636B}"/>
    <pc:docChg chg="custSel modSld">
      <pc:chgData name="Lovett, Katika" userId="f620913a-5078-4dd7-98e1-525786881964" providerId="ADAL" clId="{53597FB8-2A1A-4D1D-9AB0-8AF3531F636B}" dt="2025-04-17T15:32:42.989" v="2" actId="6549"/>
      <pc:docMkLst>
        <pc:docMk/>
      </pc:docMkLst>
      <pc:sldChg chg="modNotesTx">
        <pc:chgData name="Lovett, Katika" userId="f620913a-5078-4dd7-98e1-525786881964" providerId="ADAL" clId="{53597FB8-2A1A-4D1D-9AB0-8AF3531F636B}" dt="2025-04-17T15:29:10.010" v="0" actId="34807"/>
        <pc:sldMkLst>
          <pc:docMk/>
          <pc:sldMk cId="3230257025" sldId="493"/>
        </pc:sldMkLst>
      </pc:sldChg>
      <pc:sldChg chg="modNotesTx">
        <pc:chgData name="Lovett, Katika" userId="f620913a-5078-4dd7-98e1-525786881964" providerId="ADAL" clId="{53597FB8-2A1A-4D1D-9AB0-8AF3531F636B}" dt="2025-04-17T15:32:42.989" v="2" actId="6549"/>
        <pc:sldMkLst>
          <pc:docMk/>
          <pc:sldMk cId="3676976836" sldId="495"/>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0B248B-D84E-4E0A-A858-F0DA1A0C2F6B}" type="doc">
      <dgm:prSet loTypeId="urn:microsoft.com/office/officeart/2005/8/layout/hList6" loCatId="list" qsTypeId="urn:microsoft.com/office/officeart/2005/8/quickstyle/simple1" qsCatId="simple" csTypeId="urn:microsoft.com/office/officeart/2005/8/colors/colorful5" csCatId="colorful" phldr="1"/>
      <dgm:spPr/>
      <dgm:t>
        <a:bodyPr/>
        <a:lstStyle/>
        <a:p>
          <a:endParaRPr lang="en-US"/>
        </a:p>
      </dgm:t>
    </dgm:pt>
    <dgm:pt modelId="{1616F231-75BD-4755-8B7D-4C836982BFA6}">
      <dgm:prSet phldrT="[Text]" custT="1"/>
      <dgm:spPr/>
      <dgm:t>
        <a:bodyPr/>
        <a:lstStyle/>
        <a:p>
          <a:pPr marL="0" lvl="0" algn="l" defTabSz="1244600">
            <a:lnSpc>
              <a:spcPct val="90000"/>
            </a:lnSpc>
            <a:spcBef>
              <a:spcPct val="0"/>
            </a:spcBef>
            <a:spcAft>
              <a:spcPct val="35000"/>
            </a:spcAft>
            <a:buNone/>
          </a:pPr>
          <a:r>
            <a:rPr lang="en-US" sz="2800" kern="1200">
              <a:effectLst>
                <a:outerShdw blurRad="38100" dist="38100" dir="2700000" algn="tl">
                  <a:srgbClr val="000000">
                    <a:alpha val="43137"/>
                  </a:srgbClr>
                </a:outerShdw>
              </a:effectLst>
              <a:latin typeface="Trade Gothic Next HvyCd" panose="020B0906040303020004" pitchFamily="34" charset="0"/>
            </a:rPr>
            <a:t>Phase 1</a:t>
          </a:r>
        </a:p>
      </dgm:t>
    </dgm:pt>
    <dgm:pt modelId="{6AC6B298-DACB-4CAC-B2B8-E8317116AAD0}" type="parTrans" cxnId="{8DC5BD5C-1902-49B8-8564-6E7B9D134DB1}">
      <dgm:prSet/>
      <dgm:spPr/>
      <dgm:t>
        <a:bodyPr/>
        <a:lstStyle/>
        <a:p>
          <a:endParaRPr lang="en-US"/>
        </a:p>
      </dgm:t>
    </dgm:pt>
    <dgm:pt modelId="{7752CB15-D1F9-4A74-8B6F-5BF7D9E785A5}" type="sibTrans" cxnId="{8DC5BD5C-1902-49B8-8564-6E7B9D134DB1}">
      <dgm:prSet/>
      <dgm:spPr/>
      <dgm:t>
        <a:bodyPr/>
        <a:lstStyle/>
        <a:p>
          <a:endParaRPr lang="en-US"/>
        </a:p>
      </dgm:t>
    </dgm:pt>
    <dgm:pt modelId="{32320644-AB4F-4A10-993C-95AE2637103A}">
      <dgm:prSet phldrT="[Text]" custT="1"/>
      <dgm:spPr/>
      <dgm:t>
        <a:bodyPr/>
        <a:lstStyle/>
        <a:p>
          <a:pPr marL="171450" lvl="1" indent="-171450" algn="l" defTabSz="800100">
            <a:lnSpc>
              <a:spcPct val="90000"/>
            </a:lnSpc>
            <a:spcBef>
              <a:spcPct val="0"/>
            </a:spcBef>
            <a:spcAft>
              <a:spcPct val="15000"/>
            </a:spcAft>
            <a:buNone/>
          </a:pPr>
          <a:r>
            <a:rPr lang="en-US" sz="1800" b="1" kern="1200">
              <a:effectLst>
                <a:outerShdw blurRad="38100" dist="38100" dir="2700000" algn="tl">
                  <a:srgbClr val="000000">
                    <a:alpha val="43137"/>
                  </a:srgbClr>
                </a:outerShdw>
              </a:effectLst>
              <a:latin typeface="Calibri" panose="020F0502020204030204"/>
              <a:ea typeface="+mn-ea"/>
              <a:cs typeface="+mn-cs"/>
            </a:rPr>
            <a:t>Planning</a:t>
          </a:r>
        </a:p>
      </dgm:t>
    </dgm:pt>
    <dgm:pt modelId="{0E405034-D324-4690-8E95-CC77B3E6B7C1}" type="parTrans" cxnId="{A314C9E2-AA05-4DC5-B9E5-E3B584741C88}">
      <dgm:prSet/>
      <dgm:spPr/>
      <dgm:t>
        <a:bodyPr/>
        <a:lstStyle/>
        <a:p>
          <a:endParaRPr lang="en-US"/>
        </a:p>
      </dgm:t>
    </dgm:pt>
    <dgm:pt modelId="{A17C51F2-96F2-4169-A738-253D8CF2B87C}" type="sibTrans" cxnId="{A314C9E2-AA05-4DC5-B9E5-E3B584741C88}">
      <dgm:prSet/>
      <dgm:spPr/>
      <dgm:t>
        <a:bodyPr/>
        <a:lstStyle/>
        <a:p>
          <a:endParaRPr lang="en-US"/>
        </a:p>
      </dgm:t>
    </dgm:pt>
    <dgm:pt modelId="{16CBABED-DCC8-4190-8E1A-A00BEAA4CDC1}">
      <dgm:prSet phldrT="[Text]" custT="1"/>
      <dgm:spPr/>
      <dgm:t>
        <a:bodyPr/>
        <a:lstStyle/>
        <a:p>
          <a:pPr algn="l">
            <a:buNone/>
          </a:pPr>
          <a:r>
            <a:rPr lang="en-US" sz="2800" kern="1200">
              <a:effectLst>
                <a:outerShdw blurRad="38100" dist="38100" dir="2700000" algn="tl">
                  <a:srgbClr val="000000">
                    <a:alpha val="43137"/>
                  </a:srgbClr>
                </a:outerShdw>
              </a:effectLst>
              <a:latin typeface="Trade Gothic Next HvyCd" panose="020B0906040303020004" pitchFamily="34" charset="0"/>
            </a:rPr>
            <a:t>Phase 2</a:t>
          </a:r>
        </a:p>
        <a:p>
          <a:pPr algn="l">
            <a:buNone/>
          </a:pPr>
          <a:r>
            <a:rPr lang="en-US" sz="1800" b="1" kern="1200">
              <a:effectLst>
                <a:outerShdw blurRad="38100" dist="38100" dir="2700000" algn="tl">
                  <a:srgbClr val="000000">
                    <a:alpha val="43137"/>
                  </a:srgbClr>
                </a:outerShdw>
              </a:effectLst>
              <a:latin typeface="Calibri" panose="020F0502020204030204"/>
              <a:ea typeface="+mn-ea"/>
              <a:cs typeface="+mn-cs"/>
            </a:rPr>
            <a:t>Data</a:t>
          </a:r>
          <a:r>
            <a:rPr lang="en-US" sz="2700" kern="1200"/>
            <a:t> </a:t>
          </a:r>
          <a:r>
            <a:rPr lang="en-US" sz="1800" b="1" kern="1200">
              <a:effectLst>
                <a:outerShdw blurRad="38100" dist="38100" dir="2700000" algn="tl">
                  <a:srgbClr val="000000">
                    <a:alpha val="43137"/>
                  </a:srgbClr>
                </a:outerShdw>
              </a:effectLst>
              <a:latin typeface="Calibri" panose="020F0502020204030204"/>
              <a:ea typeface="+mn-ea"/>
              <a:cs typeface="+mn-cs"/>
            </a:rPr>
            <a:t>Collection and Analysis</a:t>
          </a:r>
          <a:endParaRPr lang="en-US" sz="2800" kern="1200">
            <a:effectLst>
              <a:outerShdw blurRad="38100" dist="38100" dir="2700000" algn="tl">
                <a:srgbClr val="000000">
                  <a:alpha val="43137"/>
                </a:srgbClr>
              </a:outerShdw>
            </a:effectLst>
            <a:latin typeface="Trade Gothic Next HvyCd" panose="020B0906040303020004" pitchFamily="34" charset="0"/>
          </a:endParaRPr>
        </a:p>
      </dgm:t>
    </dgm:pt>
    <dgm:pt modelId="{B4C04DFE-10DA-490F-A509-132D6651A9BC}" type="parTrans" cxnId="{881ED7C5-79FB-4B2E-A05A-3D0926D66BDD}">
      <dgm:prSet/>
      <dgm:spPr/>
      <dgm:t>
        <a:bodyPr/>
        <a:lstStyle/>
        <a:p>
          <a:endParaRPr lang="en-US"/>
        </a:p>
      </dgm:t>
    </dgm:pt>
    <dgm:pt modelId="{9439BA23-1F91-420A-A1DC-8AADDAA3A35F}" type="sibTrans" cxnId="{881ED7C5-79FB-4B2E-A05A-3D0926D66BDD}">
      <dgm:prSet/>
      <dgm:spPr/>
      <dgm:t>
        <a:bodyPr/>
        <a:lstStyle/>
        <a:p>
          <a:endParaRPr lang="en-US"/>
        </a:p>
      </dgm:t>
    </dgm:pt>
    <dgm:pt modelId="{F391AFCC-85FD-457B-9E93-317AC8ECB6E1}">
      <dgm:prSet phldrT="[Text]" custT="1"/>
      <dgm:spPr/>
      <dgm:t>
        <a:bodyPr/>
        <a:lstStyle/>
        <a:p>
          <a:pPr algn="l">
            <a:buNone/>
          </a:pPr>
          <a:r>
            <a:rPr lang="en-US" sz="2800" b="1">
              <a:effectLst>
                <a:outerShdw blurRad="38100" dist="38100" dir="2700000" algn="tl">
                  <a:srgbClr val="000000">
                    <a:alpha val="43137"/>
                  </a:srgbClr>
                </a:outerShdw>
              </a:effectLst>
              <a:latin typeface="Trade Gothic Next HvyCd" panose="020B0906040303020004" pitchFamily="34" charset="0"/>
            </a:rPr>
            <a:t>Phase 3</a:t>
          </a:r>
        </a:p>
      </dgm:t>
    </dgm:pt>
    <dgm:pt modelId="{ED4DCC79-7222-4300-A6F4-01B3503A4645}" type="parTrans" cxnId="{FC43159D-3FFF-427E-823B-6558B465472B}">
      <dgm:prSet/>
      <dgm:spPr/>
      <dgm:t>
        <a:bodyPr/>
        <a:lstStyle/>
        <a:p>
          <a:endParaRPr lang="en-US"/>
        </a:p>
      </dgm:t>
    </dgm:pt>
    <dgm:pt modelId="{610C1C02-7A4E-412F-8A15-FA3ADC94A170}" type="sibTrans" cxnId="{FC43159D-3FFF-427E-823B-6558B465472B}">
      <dgm:prSet/>
      <dgm:spPr/>
      <dgm:t>
        <a:bodyPr/>
        <a:lstStyle/>
        <a:p>
          <a:endParaRPr lang="en-US"/>
        </a:p>
      </dgm:t>
    </dgm:pt>
    <dgm:pt modelId="{F039D82A-ACFA-49ED-A4C1-FD6A126C6540}">
      <dgm:prSet phldrT="[Text]" custT="1"/>
      <dgm:spPr/>
      <dgm:t>
        <a:bodyPr/>
        <a:lstStyle/>
        <a:p>
          <a:pPr algn="l">
            <a:buNone/>
          </a:pPr>
          <a:r>
            <a:rPr lang="en-US" sz="1800" b="1">
              <a:effectLst>
                <a:outerShdw blurRad="38100" dist="38100" dir="2700000" algn="tl">
                  <a:srgbClr val="000000">
                    <a:alpha val="43137"/>
                  </a:srgbClr>
                </a:outerShdw>
              </a:effectLst>
            </a:rPr>
            <a:t>Community</a:t>
          </a:r>
        </a:p>
      </dgm:t>
    </dgm:pt>
    <dgm:pt modelId="{43ADCC5C-B8A0-4D23-969C-8D5995318A6C}" type="parTrans" cxnId="{D59AB5C0-F760-432C-A660-E499F8C9FD9D}">
      <dgm:prSet/>
      <dgm:spPr/>
      <dgm:t>
        <a:bodyPr/>
        <a:lstStyle/>
        <a:p>
          <a:endParaRPr lang="en-US"/>
        </a:p>
      </dgm:t>
    </dgm:pt>
    <dgm:pt modelId="{397EB33C-2575-4086-8E90-716523C84CAC}" type="sibTrans" cxnId="{D59AB5C0-F760-432C-A660-E499F8C9FD9D}">
      <dgm:prSet/>
      <dgm:spPr/>
      <dgm:t>
        <a:bodyPr/>
        <a:lstStyle/>
        <a:p>
          <a:endParaRPr lang="en-US"/>
        </a:p>
      </dgm:t>
    </dgm:pt>
    <dgm:pt modelId="{5DD147EC-0B8F-42F1-A9EF-A92A4A630DBA}">
      <dgm:prSet phldrT="[Text]" custT="1"/>
      <dgm:spPr/>
      <dgm:t>
        <a:bodyPr/>
        <a:lstStyle/>
        <a:p>
          <a:pPr algn="ctr">
            <a:buNone/>
          </a:pPr>
          <a:endParaRPr lang="en-US" sz="2800" b="1">
            <a:effectLst>
              <a:outerShdw blurRad="38100" dist="38100" dir="2700000" algn="tl">
                <a:srgbClr val="000000">
                  <a:alpha val="43137"/>
                </a:srgbClr>
              </a:outerShdw>
            </a:effectLst>
            <a:latin typeface="Trade Gothic Next HvyCd" panose="020B0906040303020004" pitchFamily="34" charset="0"/>
          </a:endParaRPr>
        </a:p>
        <a:p>
          <a:pPr algn="l">
            <a:buNone/>
          </a:pPr>
          <a:r>
            <a:rPr lang="en-US" sz="2800" b="1">
              <a:effectLst>
                <a:outerShdw blurRad="38100" dist="38100" dir="2700000" algn="tl">
                  <a:srgbClr val="000000">
                    <a:alpha val="43137"/>
                  </a:srgbClr>
                </a:outerShdw>
              </a:effectLst>
              <a:latin typeface="Trade Gothic Next HvyCd" panose="020B0906040303020004" pitchFamily="34" charset="0"/>
            </a:rPr>
            <a:t>Phase 4</a:t>
          </a:r>
        </a:p>
      </dgm:t>
    </dgm:pt>
    <dgm:pt modelId="{C1B5A1A3-411D-4109-AFEF-B56436DE445B}" type="parTrans" cxnId="{91BDA1AE-0F7F-4270-8D21-975F1E76D071}">
      <dgm:prSet/>
      <dgm:spPr/>
      <dgm:t>
        <a:bodyPr/>
        <a:lstStyle/>
        <a:p>
          <a:endParaRPr lang="en-US"/>
        </a:p>
      </dgm:t>
    </dgm:pt>
    <dgm:pt modelId="{A5AC7AC6-090D-44E5-986B-DAFFC6988C1D}" type="sibTrans" cxnId="{91BDA1AE-0F7F-4270-8D21-975F1E76D071}">
      <dgm:prSet/>
      <dgm:spPr/>
      <dgm:t>
        <a:bodyPr/>
        <a:lstStyle/>
        <a:p>
          <a:endParaRPr lang="en-US"/>
        </a:p>
      </dgm:t>
    </dgm:pt>
    <dgm:pt modelId="{19C9B43A-A0CE-4B67-9562-9373573F660E}">
      <dgm:prSet phldrT="[Text]" custT="1"/>
      <dgm:spPr/>
      <dgm:t>
        <a:bodyPr/>
        <a:lstStyle/>
        <a:p>
          <a:pPr algn="l">
            <a:buNone/>
          </a:pPr>
          <a:r>
            <a:rPr lang="en-US" sz="1800" b="1">
              <a:effectLst>
                <a:outerShdw blurRad="38100" dist="38100" dir="2700000" algn="tl">
                  <a:srgbClr val="000000">
                    <a:alpha val="43137"/>
                  </a:srgbClr>
                </a:outerShdw>
              </a:effectLst>
            </a:rPr>
            <a:t>Decision</a:t>
          </a:r>
        </a:p>
      </dgm:t>
    </dgm:pt>
    <dgm:pt modelId="{F7EE424C-ACF6-4085-AA58-AB5BF4F6547E}" type="parTrans" cxnId="{348B5C82-EA57-425C-BE1E-EADEC6C44073}">
      <dgm:prSet/>
      <dgm:spPr/>
      <dgm:t>
        <a:bodyPr/>
        <a:lstStyle/>
        <a:p>
          <a:endParaRPr lang="en-US"/>
        </a:p>
      </dgm:t>
    </dgm:pt>
    <dgm:pt modelId="{E6FC304C-C189-4489-A553-5DCABBE132A8}" type="sibTrans" cxnId="{348B5C82-EA57-425C-BE1E-EADEC6C44073}">
      <dgm:prSet/>
      <dgm:spPr/>
      <dgm:t>
        <a:bodyPr/>
        <a:lstStyle/>
        <a:p>
          <a:endParaRPr lang="en-US"/>
        </a:p>
      </dgm:t>
    </dgm:pt>
    <dgm:pt modelId="{B553C859-F3E9-4C0B-8BA9-A5B96F0D3C88}">
      <dgm:prSet phldrT="[Text]" custT="1"/>
      <dgm:spPr/>
      <dgm:t>
        <a:bodyPr/>
        <a:lstStyle/>
        <a:p>
          <a:pPr algn="l">
            <a:buNone/>
          </a:pPr>
          <a:r>
            <a:rPr lang="en-US" sz="1800" b="1">
              <a:effectLst>
                <a:outerShdw blurRad="38100" dist="38100" dir="2700000" algn="tl">
                  <a:srgbClr val="000000">
                    <a:alpha val="43137"/>
                  </a:srgbClr>
                </a:outerShdw>
              </a:effectLst>
            </a:rPr>
            <a:t>Making</a:t>
          </a:r>
        </a:p>
      </dgm:t>
    </dgm:pt>
    <dgm:pt modelId="{7844E6A7-573D-4C18-A320-80BEC514A720}" type="parTrans" cxnId="{1C837E1D-7F98-4454-B386-75ACE8B49740}">
      <dgm:prSet/>
      <dgm:spPr/>
      <dgm:t>
        <a:bodyPr/>
        <a:lstStyle/>
        <a:p>
          <a:endParaRPr lang="en-US"/>
        </a:p>
      </dgm:t>
    </dgm:pt>
    <dgm:pt modelId="{4BD931E6-A0A0-4D44-8939-E6DD6627681C}" type="sibTrans" cxnId="{1C837E1D-7F98-4454-B386-75ACE8B49740}">
      <dgm:prSet/>
      <dgm:spPr/>
      <dgm:t>
        <a:bodyPr/>
        <a:lstStyle/>
        <a:p>
          <a:endParaRPr lang="en-US"/>
        </a:p>
      </dgm:t>
    </dgm:pt>
    <dgm:pt modelId="{BB0FDB5C-91AC-4274-9562-E006AEE76C29}">
      <dgm:prSet phldrT="[Text]" custT="1"/>
      <dgm:spPr/>
      <dgm:t>
        <a:bodyPr/>
        <a:lstStyle/>
        <a:p>
          <a:pPr algn="l">
            <a:buNone/>
          </a:pPr>
          <a:r>
            <a:rPr lang="en-US" sz="1800" b="1">
              <a:effectLst>
                <a:outerShdw blurRad="38100" dist="38100" dir="2700000" algn="tl">
                  <a:srgbClr val="000000">
                    <a:alpha val="43137"/>
                  </a:srgbClr>
                </a:outerShdw>
              </a:effectLst>
            </a:rPr>
            <a:t>Planning</a:t>
          </a:r>
        </a:p>
      </dgm:t>
    </dgm:pt>
    <dgm:pt modelId="{E6389E91-8C1E-4AA4-BDD1-4010BD7BBDFB}" type="parTrans" cxnId="{7D462AAB-65B0-4B45-9B3F-BABE11B14A50}">
      <dgm:prSet/>
      <dgm:spPr/>
      <dgm:t>
        <a:bodyPr/>
        <a:lstStyle/>
        <a:p>
          <a:endParaRPr lang="en-US"/>
        </a:p>
      </dgm:t>
    </dgm:pt>
    <dgm:pt modelId="{AA0E15CB-6A0A-44F2-80B0-0A64220CC562}" type="sibTrans" cxnId="{7D462AAB-65B0-4B45-9B3F-BABE11B14A50}">
      <dgm:prSet/>
      <dgm:spPr/>
      <dgm:t>
        <a:bodyPr/>
        <a:lstStyle/>
        <a:p>
          <a:endParaRPr lang="en-US"/>
        </a:p>
      </dgm:t>
    </dgm:pt>
    <dgm:pt modelId="{168046EC-ADE5-448F-8D2C-0387C6289947}">
      <dgm:prSet phldrT="[Text]" custT="1"/>
      <dgm:spPr/>
      <dgm:t>
        <a:bodyPr/>
        <a:lstStyle/>
        <a:p>
          <a:pPr algn="l">
            <a:buNone/>
          </a:pPr>
          <a:r>
            <a:rPr lang="en-US" sz="1800" b="1">
              <a:effectLst>
                <a:outerShdw blurRad="38100" dist="38100" dir="2700000" algn="tl">
                  <a:srgbClr val="000000">
                    <a:alpha val="43137"/>
                  </a:srgbClr>
                </a:outerShdw>
              </a:effectLst>
            </a:rPr>
            <a:t>Engagement</a:t>
          </a:r>
        </a:p>
      </dgm:t>
    </dgm:pt>
    <dgm:pt modelId="{63BBA532-0E0E-45F1-9F24-90250E44FAD3}" type="parTrans" cxnId="{B7E1C62C-FBA0-4AFA-A236-AF1AECF91CE0}">
      <dgm:prSet/>
      <dgm:spPr/>
      <dgm:t>
        <a:bodyPr/>
        <a:lstStyle/>
        <a:p>
          <a:endParaRPr lang="en-US"/>
        </a:p>
      </dgm:t>
    </dgm:pt>
    <dgm:pt modelId="{68140FF3-37C1-4F05-94A9-0F306454F20B}" type="sibTrans" cxnId="{B7E1C62C-FBA0-4AFA-A236-AF1AECF91CE0}">
      <dgm:prSet/>
      <dgm:spPr/>
      <dgm:t>
        <a:bodyPr/>
        <a:lstStyle/>
        <a:p>
          <a:endParaRPr lang="en-US"/>
        </a:p>
      </dgm:t>
    </dgm:pt>
    <dgm:pt modelId="{A8A1BCAD-32EE-4802-85DD-82BE555E3681}">
      <dgm:prSet phldrT="[Text]" custT="1"/>
      <dgm:spPr/>
      <dgm:t>
        <a:bodyPr/>
        <a:lstStyle/>
        <a:p>
          <a:pPr algn="l">
            <a:buNone/>
          </a:pPr>
          <a:r>
            <a:rPr lang="en-US" sz="1800" b="1">
              <a:effectLst>
                <a:outerShdw blurRad="38100" dist="38100" dir="2700000" algn="tl">
                  <a:srgbClr val="000000">
                    <a:alpha val="43137"/>
                  </a:srgbClr>
                </a:outerShdw>
              </a:effectLst>
            </a:rPr>
            <a:t>and</a:t>
          </a:r>
        </a:p>
      </dgm:t>
    </dgm:pt>
    <dgm:pt modelId="{84F763B2-E1F7-46CD-AB66-5F05CA6DCA76}" type="parTrans" cxnId="{A95EE613-708D-45F9-8590-8E0A4CA24D21}">
      <dgm:prSet/>
      <dgm:spPr/>
      <dgm:t>
        <a:bodyPr/>
        <a:lstStyle/>
        <a:p>
          <a:endParaRPr lang="en-US"/>
        </a:p>
      </dgm:t>
    </dgm:pt>
    <dgm:pt modelId="{F2CB1741-BBEB-4B6B-98E5-35B954D16A76}" type="sibTrans" cxnId="{A95EE613-708D-45F9-8590-8E0A4CA24D21}">
      <dgm:prSet/>
      <dgm:spPr/>
      <dgm:t>
        <a:bodyPr/>
        <a:lstStyle/>
        <a:p>
          <a:endParaRPr lang="en-US"/>
        </a:p>
      </dgm:t>
    </dgm:pt>
    <dgm:pt modelId="{581FEB1B-4554-43B2-AF77-8700D6A48378}">
      <dgm:prSet phldrT="[Text]" custT="1"/>
      <dgm:spPr/>
      <dgm:t>
        <a:bodyPr/>
        <a:lstStyle/>
        <a:p>
          <a:pPr algn="l">
            <a:buNone/>
          </a:pPr>
          <a:r>
            <a:rPr lang="en-US" sz="1800" b="1">
              <a:effectLst>
                <a:outerShdw blurRad="38100" dist="38100" dir="2700000" algn="tl">
                  <a:srgbClr val="000000">
                    <a:alpha val="43137"/>
                  </a:srgbClr>
                </a:outerShdw>
              </a:effectLst>
            </a:rPr>
            <a:t>Feedback</a:t>
          </a:r>
        </a:p>
      </dgm:t>
    </dgm:pt>
    <dgm:pt modelId="{FA3A3321-D190-47CB-B359-C07F86474D4B}" type="parTrans" cxnId="{4FAA985A-6088-4450-9715-A714F9DC8D95}">
      <dgm:prSet/>
      <dgm:spPr/>
      <dgm:t>
        <a:bodyPr/>
        <a:lstStyle/>
        <a:p>
          <a:endParaRPr lang="en-US"/>
        </a:p>
      </dgm:t>
    </dgm:pt>
    <dgm:pt modelId="{7EAFF7D7-5527-4C6C-84F5-35E8550D253B}" type="sibTrans" cxnId="{4FAA985A-6088-4450-9715-A714F9DC8D95}">
      <dgm:prSet/>
      <dgm:spPr/>
      <dgm:t>
        <a:bodyPr/>
        <a:lstStyle/>
        <a:p>
          <a:endParaRPr lang="en-US"/>
        </a:p>
      </dgm:t>
    </dgm:pt>
    <dgm:pt modelId="{B5E7EB51-D072-4561-8025-730488FD5470}">
      <dgm:prSet phldrT="[Text]" custT="1"/>
      <dgm:spPr/>
      <dgm:t>
        <a:bodyPr/>
        <a:lstStyle/>
        <a:p>
          <a:pPr algn="l">
            <a:buNone/>
          </a:pPr>
          <a:r>
            <a:rPr lang="en-US" sz="1800" b="1">
              <a:effectLst>
                <a:outerShdw blurRad="38100" dist="38100" dir="2700000" algn="tl">
                  <a:srgbClr val="000000">
                    <a:alpha val="43137"/>
                  </a:srgbClr>
                </a:outerShdw>
              </a:effectLst>
            </a:rPr>
            <a:t>and</a:t>
          </a:r>
        </a:p>
      </dgm:t>
    </dgm:pt>
    <dgm:pt modelId="{BA3FDC53-B30E-44FC-9401-033DB6C3143A}" type="parTrans" cxnId="{3BC1CB1B-30B8-47DA-8C21-B2DD1D7FDE2F}">
      <dgm:prSet/>
      <dgm:spPr/>
      <dgm:t>
        <a:bodyPr/>
        <a:lstStyle/>
        <a:p>
          <a:endParaRPr lang="en-US"/>
        </a:p>
      </dgm:t>
    </dgm:pt>
    <dgm:pt modelId="{DDC08F6A-3B0F-48A5-9E10-67EC0E0D3708}" type="sibTrans" cxnId="{3BC1CB1B-30B8-47DA-8C21-B2DD1D7FDE2F}">
      <dgm:prSet/>
      <dgm:spPr/>
      <dgm:t>
        <a:bodyPr/>
        <a:lstStyle/>
        <a:p>
          <a:endParaRPr lang="en-US"/>
        </a:p>
      </dgm:t>
    </dgm:pt>
    <dgm:pt modelId="{431BEB6C-798F-405D-8F30-BA17CE1E3899}">
      <dgm:prSet phldrT="[Text]" custT="1"/>
      <dgm:spPr/>
      <dgm:t>
        <a:bodyPr/>
        <a:lstStyle/>
        <a:p>
          <a:pPr marL="171450" lvl="1" indent="-171450" algn="l" defTabSz="800100">
            <a:lnSpc>
              <a:spcPct val="90000"/>
            </a:lnSpc>
            <a:spcBef>
              <a:spcPct val="0"/>
            </a:spcBef>
            <a:spcAft>
              <a:spcPct val="15000"/>
            </a:spcAft>
            <a:buNone/>
          </a:pPr>
          <a:r>
            <a:rPr lang="en-US" sz="1800" b="1" kern="1200">
              <a:effectLst>
                <a:outerShdw blurRad="38100" dist="38100" dir="2700000" algn="tl">
                  <a:srgbClr val="000000">
                    <a:alpha val="43137"/>
                  </a:srgbClr>
                </a:outerShdw>
              </a:effectLst>
              <a:latin typeface="Calibri" panose="020F0502020204030204"/>
              <a:ea typeface="+mn-ea"/>
              <a:cs typeface="+mn-cs"/>
            </a:rPr>
            <a:t>and</a:t>
          </a:r>
        </a:p>
      </dgm:t>
    </dgm:pt>
    <dgm:pt modelId="{22FFBE9B-92E0-4561-9AB2-B59BC0292416}" type="parTrans" cxnId="{1E31389C-CA75-4533-8869-6AF37A85E0E1}">
      <dgm:prSet/>
      <dgm:spPr/>
      <dgm:t>
        <a:bodyPr/>
        <a:lstStyle/>
        <a:p>
          <a:endParaRPr lang="en-US"/>
        </a:p>
      </dgm:t>
    </dgm:pt>
    <dgm:pt modelId="{E7891BFA-1B22-43D6-A14C-57F231E2B7D0}" type="sibTrans" cxnId="{1E31389C-CA75-4533-8869-6AF37A85E0E1}">
      <dgm:prSet/>
      <dgm:spPr/>
      <dgm:t>
        <a:bodyPr/>
        <a:lstStyle/>
        <a:p>
          <a:endParaRPr lang="en-US"/>
        </a:p>
      </dgm:t>
    </dgm:pt>
    <dgm:pt modelId="{3EEAA593-E6DB-434C-A428-9073C873FCB7}">
      <dgm:prSet phldrT="[Text]" custT="1"/>
      <dgm:spPr/>
      <dgm:t>
        <a:bodyPr/>
        <a:lstStyle/>
        <a:p>
          <a:pPr marL="171450" lvl="1" indent="-171450" algn="l" defTabSz="800100">
            <a:lnSpc>
              <a:spcPct val="90000"/>
            </a:lnSpc>
            <a:spcBef>
              <a:spcPct val="0"/>
            </a:spcBef>
            <a:spcAft>
              <a:spcPct val="15000"/>
            </a:spcAft>
            <a:buNone/>
          </a:pPr>
          <a:r>
            <a:rPr lang="en-US" sz="1800" b="1" kern="1200">
              <a:effectLst>
                <a:outerShdw blurRad="38100" dist="38100" dir="2700000" algn="tl">
                  <a:srgbClr val="000000">
                    <a:alpha val="43137"/>
                  </a:srgbClr>
                </a:outerShdw>
              </a:effectLst>
              <a:latin typeface="Calibri" panose="020F0502020204030204"/>
              <a:ea typeface="+mn-ea"/>
              <a:cs typeface="+mn-cs"/>
            </a:rPr>
            <a:t>Preparation</a:t>
          </a:r>
        </a:p>
      </dgm:t>
    </dgm:pt>
    <dgm:pt modelId="{BBCE4DC9-630D-4543-BBF9-9F8C8D702132}" type="parTrans" cxnId="{5C9526E4-40C7-4BE6-AC7E-8195986C9C9A}">
      <dgm:prSet/>
      <dgm:spPr/>
      <dgm:t>
        <a:bodyPr/>
        <a:lstStyle/>
        <a:p>
          <a:endParaRPr lang="en-US"/>
        </a:p>
      </dgm:t>
    </dgm:pt>
    <dgm:pt modelId="{95015A02-0AF7-4D79-A781-22AFBF8D3C81}" type="sibTrans" cxnId="{5C9526E4-40C7-4BE6-AC7E-8195986C9C9A}">
      <dgm:prSet/>
      <dgm:spPr/>
      <dgm:t>
        <a:bodyPr/>
        <a:lstStyle/>
        <a:p>
          <a:endParaRPr lang="en-US"/>
        </a:p>
      </dgm:t>
    </dgm:pt>
    <dgm:pt modelId="{431263A5-D95C-462F-ACD0-5DA5F6BCD4B9}" type="pres">
      <dgm:prSet presAssocID="{6E0B248B-D84E-4E0A-A858-F0DA1A0C2F6B}" presName="Name0" presStyleCnt="0">
        <dgm:presLayoutVars>
          <dgm:dir/>
          <dgm:resizeHandles val="exact"/>
        </dgm:presLayoutVars>
      </dgm:prSet>
      <dgm:spPr/>
    </dgm:pt>
    <dgm:pt modelId="{F478DFBE-E25F-4748-B742-F9C02F907BAE}" type="pres">
      <dgm:prSet presAssocID="{1616F231-75BD-4755-8B7D-4C836982BFA6}" presName="node" presStyleLbl="node1" presStyleIdx="0" presStyleCnt="4">
        <dgm:presLayoutVars>
          <dgm:bulletEnabled val="1"/>
        </dgm:presLayoutVars>
      </dgm:prSet>
      <dgm:spPr/>
    </dgm:pt>
    <dgm:pt modelId="{22C4A42B-EB68-4D16-8F74-7FD177E241E9}" type="pres">
      <dgm:prSet presAssocID="{7752CB15-D1F9-4A74-8B6F-5BF7D9E785A5}" presName="sibTrans" presStyleCnt="0"/>
      <dgm:spPr/>
    </dgm:pt>
    <dgm:pt modelId="{402426FD-9BCE-4AF2-9B21-652DBF34663E}" type="pres">
      <dgm:prSet presAssocID="{16CBABED-DCC8-4190-8E1A-A00BEAA4CDC1}" presName="node" presStyleLbl="node1" presStyleIdx="1" presStyleCnt="4">
        <dgm:presLayoutVars>
          <dgm:bulletEnabled val="1"/>
        </dgm:presLayoutVars>
      </dgm:prSet>
      <dgm:spPr/>
    </dgm:pt>
    <dgm:pt modelId="{EB1591AD-4A6D-4379-8668-94A5989AF536}" type="pres">
      <dgm:prSet presAssocID="{9439BA23-1F91-420A-A1DC-8AADDAA3A35F}" presName="sibTrans" presStyleCnt="0"/>
      <dgm:spPr/>
    </dgm:pt>
    <dgm:pt modelId="{08A429C3-B15F-4AEA-B88B-9529E1A61FAD}" type="pres">
      <dgm:prSet presAssocID="{F391AFCC-85FD-457B-9E93-317AC8ECB6E1}" presName="node" presStyleLbl="node1" presStyleIdx="2" presStyleCnt="4">
        <dgm:presLayoutVars>
          <dgm:bulletEnabled val="1"/>
        </dgm:presLayoutVars>
      </dgm:prSet>
      <dgm:spPr/>
    </dgm:pt>
    <dgm:pt modelId="{5E56EBB7-6A5B-4511-B0B6-74049F3EF1EB}" type="pres">
      <dgm:prSet presAssocID="{610C1C02-7A4E-412F-8A15-FA3ADC94A170}" presName="sibTrans" presStyleCnt="0"/>
      <dgm:spPr/>
    </dgm:pt>
    <dgm:pt modelId="{C8FA3F8A-4DA9-4633-A655-3B1540F0FCEB}" type="pres">
      <dgm:prSet presAssocID="{5DD147EC-0B8F-42F1-A9EF-A92A4A630DBA}" presName="node" presStyleLbl="node1" presStyleIdx="3" presStyleCnt="4" custLinFactNeighborX="5817" custLinFactNeighborY="0">
        <dgm:presLayoutVars>
          <dgm:bulletEnabled val="1"/>
        </dgm:presLayoutVars>
      </dgm:prSet>
      <dgm:spPr/>
    </dgm:pt>
  </dgm:ptLst>
  <dgm:cxnLst>
    <dgm:cxn modelId="{A95EE613-708D-45F9-8590-8E0A4CA24D21}" srcId="{F391AFCC-85FD-457B-9E93-317AC8ECB6E1}" destId="{A8A1BCAD-32EE-4802-85DD-82BE555E3681}" srcOrd="2" destOrd="0" parTransId="{84F763B2-E1F7-46CD-AB66-5F05CA6DCA76}" sibTransId="{F2CB1741-BBEB-4B6B-98E5-35B954D16A76}"/>
    <dgm:cxn modelId="{F9471816-252F-401F-8DC8-17408B77AB94}" type="presOf" srcId="{B553C859-F3E9-4C0B-8BA9-A5B96F0D3C88}" destId="{C8FA3F8A-4DA9-4633-A655-3B1540F0FCEB}" srcOrd="0" destOrd="2" presId="urn:microsoft.com/office/officeart/2005/8/layout/hList6"/>
    <dgm:cxn modelId="{3BC1CB1B-30B8-47DA-8C21-B2DD1D7FDE2F}" srcId="{5DD147EC-0B8F-42F1-A9EF-A92A4A630DBA}" destId="{B5E7EB51-D072-4561-8025-730488FD5470}" srcOrd="2" destOrd="0" parTransId="{BA3FDC53-B30E-44FC-9401-033DB6C3143A}" sibTransId="{DDC08F6A-3B0F-48A5-9E10-67EC0E0D3708}"/>
    <dgm:cxn modelId="{1C837E1D-7F98-4454-B386-75ACE8B49740}" srcId="{5DD147EC-0B8F-42F1-A9EF-A92A4A630DBA}" destId="{B553C859-F3E9-4C0B-8BA9-A5B96F0D3C88}" srcOrd="1" destOrd="0" parTransId="{7844E6A7-573D-4C18-A320-80BEC514A720}" sibTransId="{4BD931E6-A0A0-4D44-8939-E6DD6627681C}"/>
    <dgm:cxn modelId="{B7E1C62C-FBA0-4AFA-A236-AF1AECF91CE0}" srcId="{F391AFCC-85FD-457B-9E93-317AC8ECB6E1}" destId="{168046EC-ADE5-448F-8D2C-0387C6289947}" srcOrd="1" destOrd="0" parTransId="{63BBA532-0E0E-45F1-9F24-90250E44FAD3}" sibTransId="{68140FF3-37C1-4F05-94A9-0F306454F20B}"/>
    <dgm:cxn modelId="{C5A86633-96E3-4CF8-9AF3-4B44DF646778}" type="presOf" srcId="{581FEB1B-4554-43B2-AF77-8700D6A48378}" destId="{08A429C3-B15F-4AEA-B88B-9529E1A61FAD}" srcOrd="0" destOrd="4" presId="urn:microsoft.com/office/officeart/2005/8/layout/hList6"/>
    <dgm:cxn modelId="{8DC5BD5C-1902-49B8-8564-6E7B9D134DB1}" srcId="{6E0B248B-D84E-4E0A-A858-F0DA1A0C2F6B}" destId="{1616F231-75BD-4755-8B7D-4C836982BFA6}" srcOrd="0" destOrd="0" parTransId="{6AC6B298-DACB-4CAC-B2B8-E8317116AAD0}" sibTransId="{7752CB15-D1F9-4A74-8B6F-5BF7D9E785A5}"/>
    <dgm:cxn modelId="{9ECE4E66-B8CD-4D5B-8F2E-6EC251E27DB7}" type="presOf" srcId="{168046EC-ADE5-448F-8D2C-0387C6289947}" destId="{08A429C3-B15F-4AEA-B88B-9529E1A61FAD}" srcOrd="0" destOrd="2" presId="urn:microsoft.com/office/officeart/2005/8/layout/hList6"/>
    <dgm:cxn modelId="{D3E71B6C-EACE-46D2-A4C4-E12F90203F17}" type="presOf" srcId="{431BEB6C-798F-405D-8F30-BA17CE1E3899}" destId="{F478DFBE-E25F-4748-B742-F9C02F907BAE}" srcOrd="0" destOrd="2" presId="urn:microsoft.com/office/officeart/2005/8/layout/hList6"/>
    <dgm:cxn modelId="{9383FC59-A47B-404F-A64C-4448087D770A}" type="presOf" srcId="{5DD147EC-0B8F-42F1-A9EF-A92A4A630DBA}" destId="{C8FA3F8A-4DA9-4633-A655-3B1540F0FCEB}" srcOrd="0" destOrd="0" presId="urn:microsoft.com/office/officeart/2005/8/layout/hList6"/>
    <dgm:cxn modelId="{4FAA985A-6088-4450-9715-A714F9DC8D95}" srcId="{F391AFCC-85FD-457B-9E93-317AC8ECB6E1}" destId="{581FEB1B-4554-43B2-AF77-8700D6A48378}" srcOrd="3" destOrd="0" parTransId="{FA3A3321-D190-47CB-B359-C07F86474D4B}" sibTransId="{7EAFF7D7-5527-4C6C-84F5-35E8550D253B}"/>
    <dgm:cxn modelId="{348B5C82-EA57-425C-BE1E-EADEC6C44073}" srcId="{5DD147EC-0B8F-42F1-A9EF-A92A4A630DBA}" destId="{19C9B43A-A0CE-4B67-9562-9373573F660E}" srcOrd="0" destOrd="0" parTransId="{F7EE424C-ACF6-4085-AA58-AB5BF4F6547E}" sibTransId="{E6FC304C-C189-4489-A553-5DCABBE132A8}"/>
    <dgm:cxn modelId="{A9959991-2398-4386-A4C0-CBB4B9030A7B}" type="presOf" srcId="{A8A1BCAD-32EE-4802-85DD-82BE555E3681}" destId="{08A429C3-B15F-4AEA-B88B-9529E1A61FAD}" srcOrd="0" destOrd="3" presId="urn:microsoft.com/office/officeart/2005/8/layout/hList6"/>
    <dgm:cxn modelId="{B5F5E493-8E68-4BB6-ABDA-ED2CBAF29810}" type="presOf" srcId="{F391AFCC-85FD-457B-9E93-317AC8ECB6E1}" destId="{08A429C3-B15F-4AEA-B88B-9529E1A61FAD}" srcOrd="0" destOrd="0" presId="urn:microsoft.com/office/officeart/2005/8/layout/hList6"/>
    <dgm:cxn modelId="{1E31389C-CA75-4533-8869-6AF37A85E0E1}" srcId="{1616F231-75BD-4755-8B7D-4C836982BFA6}" destId="{431BEB6C-798F-405D-8F30-BA17CE1E3899}" srcOrd="1" destOrd="0" parTransId="{22FFBE9B-92E0-4561-9AB2-B59BC0292416}" sibTransId="{E7891BFA-1B22-43D6-A14C-57F231E2B7D0}"/>
    <dgm:cxn modelId="{FC43159D-3FFF-427E-823B-6558B465472B}" srcId="{6E0B248B-D84E-4E0A-A858-F0DA1A0C2F6B}" destId="{F391AFCC-85FD-457B-9E93-317AC8ECB6E1}" srcOrd="2" destOrd="0" parTransId="{ED4DCC79-7222-4300-A6F4-01B3503A4645}" sibTransId="{610C1C02-7A4E-412F-8A15-FA3ADC94A170}"/>
    <dgm:cxn modelId="{D8517DA1-31F8-4709-8C4F-0D0EF67DC995}" type="presOf" srcId="{1616F231-75BD-4755-8B7D-4C836982BFA6}" destId="{F478DFBE-E25F-4748-B742-F9C02F907BAE}" srcOrd="0" destOrd="0" presId="urn:microsoft.com/office/officeart/2005/8/layout/hList6"/>
    <dgm:cxn modelId="{7D462AAB-65B0-4B45-9B3F-BABE11B14A50}" srcId="{5DD147EC-0B8F-42F1-A9EF-A92A4A630DBA}" destId="{BB0FDB5C-91AC-4274-9562-E006AEE76C29}" srcOrd="3" destOrd="0" parTransId="{E6389E91-8C1E-4AA4-BDD1-4010BD7BBDFB}" sibTransId="{AA0E15CB-6A0A-44F2-80B0-0A64220CC562}"/>
    <dgm:cxn modelId="{91BDA1AE-0F7F-4270-8D21-975F1E76D071}" srcId="{6E0B248B-D84E-4E0A-A858-F0DA1A0C2F6B}" destId="{5DD147EC-0B8F-42F1-A9EF-A92A4A630DBA}" srcOrd="3" destOrd="0" parTransId="{C1B5A1A3-411D-4109-AFEF-B56436DE445B}" sibTransId="{A5AC7AC6-090D-44E5-986B-DAFFC6988C1D}"/>
    <dgm:cxn modelId="{2A8C0AAF-9CB0-4AF7-AD57-D0C4AF8A5E32}" type="presOf" srcId="{BB0FDB5C-91AC-4274-9562-E006AEE76C29}" destId="{C8FA3F8A-4DA9-4633-A655-3B1540F0FCEB}" srcOrd="0" destOrd="4" presId="urn:microsoft.com/office/officeart/2005/8/layout/hList6"/>
    <dgm:cxn modelId="{806448B9-838A-470F-ADF5-C6866A2477D8}" type="presOf" srcId="{19C9B43A-A0CE-4B67-9562-9373573F660E}" destId="{C8FA3F8A-4DA9-4633-A655-3B1540F0FCEB}" srcOrd="0" destOrd="1" presId="urn:microsoft.com/office/officeart/2005/8/layout/hList6"/>
    <dgm:cxn modelId="{D59AB5C0-F760-432C-A660-E499F8C9FD9D}" srcId="{F391AFCC-85FD-457B-9E93-317AC8ECB6E1}" destId="{F039D82A-ACFA-49ED-A4C1-FD6A126C6540}" srcOrd="0" destOrd="0" parTransId="{43ADCC5C-B8A0-4D23-969C-8D5995318A6C}" sibTransId="{397EB33C-2575-4086-8E90-716523C84CAC}"/>
    <dgm:cxn modelId="{881ED7C5-79FB-4B2E-A05A-3D0926D66BDD}" srcId="{6E0B248B-D84E-4E0A-A858-F0DA1A0C2F6B}" destId="{16CBABED-DCC8-4190-8E1A-A00BEAA4CDC1}" srcOrd="1" destOrd="0" parTransId="{B4C04DFE-10DA-490F-A509-132D6651A9BC}" sibTransId="{9439BA23-1F91-420A-A1DC-8AADDAA3A35F}"/>
    <dgm:cxn modelId="{EBBAE3CC-2090-425B-BC10-D6F49698AD0D}" type="presOf" srcId="{F039D82A-ACFA-49ED-A4C1-FD6A126C6540}" destId="{08A429C3-B15F-4AEA-B88B-9529E1A61FAD}" srcOrd="0" destOrd="1" presId="urn:microsoft.com/office/officeart/2005/8/layout/hList6"/>
    <dgm:cxn modelId="{A314C9E2-AA05-4DC5-B9E5-E3B584741C88}" srcId="{1616F231-75BD-4755-8B7D-4C836982BFA6}" destId="{32320644-AB4F-4A10-993C-95AE2637103A}" srcOrd="0" destOrd="0" parTransId="{0E405034-D324-4690-8E95-CC77B3E6B7C1}" sibTransId="{A17C51F2-96F2-4169-A738-253D8CF2B87C}"/>
    <dgm:cxn modelId="{5C9526E4-40C7-4BE6-AC7E-8195986C9C9A}" srcId="{1616F231-75BD-4755-8B7D-4C836982BFA6}" destId="{3EEAA593-E6DB-434C-A428-9073C873FCB7}" srcOrd="2" destOrd="0" parTransId="{BBCE4DC9-630D-4543-BBF9-9F8C8D702132}" sibTransId="{95015A02-0AF7-4D79-A781-22AFBF8D3C81}"/>
    <dgm:cxn modelId="{B3FDE1EE-3175-4FC9-BB7D-09E9CA8F98C4}" type="presOf" srcId="{16CBABED-DCC8-4190-8E1A-A00BEAA4CDC1}" destId="{402426FD-9BCE-4AF2-9B21-652DBF34663E}" srcOrd="0" destOrd="0" presId="urn:microsoft.com/office/officeart/2005/8/layout/hList6"/>
    <dgm:cxn modelId="{ADA2EAF0-76C6-4077-B66E-FE582EC74288}" type="presOf" srcId="{6E0B248B-D84E-4E0A-A858-F0DA1A0C2F6B}" destId="{431263A5-D95C-462F-ACD0-5DA5F6BCD4B9}" srcOrd="0" destOrd="0" presId="urn:microsoft.com/office/officeart/2005/8/layout/hList6"/>
    <dgm:cxn modelId="{F79DB0F4-51C7-46AE-81F6-0FA190E68EEE}" type="presOf" srcId="{3EEAA593-E6DB-434C-A428-9073C873FCB7}" destId="{F478DFBE-E25F-4748-B742-F9C02F907BAE}" srcOrd="0" destOrd="3" presId="urn:microsoft.com/office/officeart/2005/8/layout/hList6"/>
    <dgm:cxn modelId="{2A8281F5-591F-4823-AEC7-CA06E5BB26A7}" type="presOf" srcId="{32320644-AB4F-4A10-993C-95AE2637103A}" destId="{F478DFBE-E25F-4748-B742-F9C02F907BAE}" srcOrd="0" destOrd="1" presId="urn:microsoft.com/office/officeart/2005/8/layout/hList6"/>
    <dgm:cxn modelId="{F3ECEEF7-9B88-4573-8A30-641B0CA6CCAF}" type="presOf" srcId="{B5E7EB51-D072-4561-8025-730488FD5470}" destId="{C8FA3F8A-4DA9-4633-A655-3B1540F0FCEB}" srcOrd="0" destOrd="3" presId="urn:microsoft.com/office/officeart/2005/8/layout/hList6"/>
    <dgm:cxn modelId="{98193645-47E9-4AAC-9457-8B2B97E19590}" type="presParOf" srcId="{431263A5-D95C-462F-ACD0-5DA5F6BCD4B9}" destId="{F478DFBE-E25F-4748-B742-F9C02F907BAE}" srcOrd="0" destOrd="0" presId="urn:microsoft.com/office/officeart/2005/8/layout/hList6"/>
    <dgm:cxn modelId="{A2BA9613-8AB7-40D1-91AB-960F9138F512}" type="presParOf" srcId="{431263A5-D95C-462F-ACD0-5DA5F6BCD4B9}" destId="{22C4A42B-EB68-4D16-8F74-7FD177E241E9}" srcOrd="1" destOrd="0" presId="urn:microsoft.com/office/officeart/2005/8/layout/hList6"/>
    <dgm:cxn modelId="{4F39C462-508D-4EC7-9134-A9A1DF452E11}" type="presParOf" srcId="{431263A5-D95C-462F-ACD0-5DA5F6BCD4B9}" destId="{402426FD-9BCE-4AF2-9B21-652DBF34663E}" srcOrd="2" destOrd="0" presId="urn:microsoft.com/office/officeart/2005/8/layout/hList6"/>
    <dgm:cxn modelId="{F0BCA6B4-3E46-40FC-84A9-4F6B5671D3EF}" type="presParOf" srcId="{431263A5-D95C-462F-ACD0-5DA5F6BCD4B9}" destId="{EB1591AD-4A6D-4379-8668-94A5989AF536}" srcOrd="3" destOrd="0" presId="urn:microsoft.com/office/officeart/2005/8/layout/hList6"/>
    <dgm:cxn modelId="{CCF27D7F-5EC4-450C-ADC1-AADFDDCEEC84}" type="presParOf" srcId="{431263A5-D95C-462F-ACD0-5DA5F6BCD4B9}" destId="{08A429C3-B15F-4AEA-B88B-9529E1A61FAD}" srcOrd="4" destOrd="0" presId="urn:microsoft.com/office/officeart/2005/8/layout/hList6"/>
    <dgm:cxn modelId="{FA540E70-C965-450C-A1D7-F345CF390ABC}" type="presParOf" srcId="{431263A5-D95C-462F-ACD0-5DA5F6BCD4B9}" destId="{5E56EBB7-6A5B-4511-B0B6-74049F3EF1EB}" srcOrd="5" destOrd="0" presId="urn:microsoft.com/office/officeart/2005/8/layout/hList6"/>
    <dgm:cxn modelId="{742B40B7-EA63-4F6D-A15D-EA7343B5A930}" type="presParOf" srcId="{431263A5-D95C-462F-ACD0-5DA5F6BCD4B9}" destId="{C8FA3F8A-4DA9-4633-A655-3B1540F0FCEB}" srcOrd="6" destOrd="0" presId="urn:microsoft.com/office/officeart/2005/8/layout/h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78DFBE-E25F-4748-B742-F9C02F907BAE}">
      <dsp:nvSpPr>
        <dsp:cNvPr id="0" name=""/>
        <dsp:cNvSpPr/>
      </dsp:nvSpPr>
      <dsp:spPr>
        <a:xfrm rot="16200000">
          <a:off x="-1745944" y="1747903"/>
          <a:ext cx="5418667" cy="1922859"/>
        </a:xfrm>
        <a:prstGeom prst="flowChartManualOperation">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0" rIns="177800" bIns="0" numCol="1" spcCol="1270" anchor="t" anchorCtr="0">
          <a:noAutofit/>
        </a:bodyPr>
        <a:lstStyle/>
        <a:p>
          <a:pPr marL="0" lvl="0" indent="0" algn="l" defTabSz="1244600">
            <a:lnSpc>
              <a:spcPct val="90000"/>
            </a:lnSpc>
            <a:spcBef>
              <a:spcPct val="0"/>
            </a:spcBef>
            <a:spcAft>
              <a:spcPct val="35000"/>
            </a:spcAft>
            <a:buNone/>
          </a:pPr>
          <a:r>
            <a:rPr lang="en-US" sz="2800" kern="1200">
              <a:effectLst>
                <a:outerShdw blurRad="38100" dist="38100" dir="2700000" algn="tl">
                  <a:srgbClr val="000000">
                    <a:alpha val="43137"/>
                  </a:srgbClr>
                </a:outerShdw>
              </a:effectLst>
              <a:latin typeface="Trade Gothic Next HvyCd" panose="020B0906040303020004" pitchFamily="34" charset="0"/>
            </a:rPr>
            <a:t>Phase 1</a:t>
          </a:r>
        </a:p>
        <a:p>
          <a:pPr marL="171450" lvl="1" indent="-171450" algn="l" defTabSz="800100">
            <a:lnSpc>
              <a:spcPct val="90000"/>
            </a:lnSpc>
            <a:spcBef>
              <a:spcPct val="0"/>
            </a:spcBef>
            <a:spcAft>
              <a:spcPct val="15000"/>
            </a:spcAft>
            <a:buNone/>
          </a:pPr>
          <a:r>
            <a:rPr lang="en-US" sz="1800" b="1" kern="1200">
              <a:effectLst>
                <a:outerShdw blurRad="38100" dist="38100" dir="2700000" algn="tl">
                  <a:srgbClr val="000000">
                    <a:alpha val="43137"/>
                  </a:srgbClr>
                </a:outerShdw>
              </a:effectLst>
              <a:latin typeface="Calibri" panose="020F0502020204030204"/>
              <a:ea typeface="+mn-ea"/>
              <a:cs typeface="+mn-cs"/>
            </a:rPr>
            <a:t>Planning</a:t>
          </a:r>
        </a:p>
        <a:p>
          <a:pPr marL="171450" lvl="1" indent="-171450" algn="l" defTabSz="800100">
            <a:lnSpc>
              <a:spcPct val="90000"/>
            </a:lnSpc>
            <a:spcBef>
              <a:spcPct val="0"/>
            </a:spcBef>
            <a:spcAft>
              <a:spcPct val="15000"/>
            </a:spcAft>
            <a:buNone/>
          </a:pPr>
          <a:r>
            <a:rPr lang="en-US" sz="1800" b="1" kern="1200">
              <a:effectLst>
                <a:outerShdw blurRad="38100" dist="38100" dir="2700000" algn="tl">
                  <a:srgbClr val="000000">
                    <a:alpha val="43137"/>
                  </a:srgbClr>
                </a:outerShdw>
              </a:effectLst>
              <a:latin typeface="Calibri" panose="020F0502020204030204"/>
              <a:ea typeface="+mn-ea"/>
              <a:cs typeface="+mn-cs"/>
            </a:rPr>
            <a:t>and</a:t>
          </a:r>
        </a:p>
        <a:p>
          <a:pPr marL="171450" lvl="1" indent="-171450" algn="l" defTabSz="800100">
            <a:lnSpc>
              <a:spcPct val="90000"/>
            </a:lnSpc>
            <a:spcBef>
              <a:spcPct val="0"/>
            </a:spcBef>
            <a:spcAft>
              <a:spcPct val="15000"/>
            </a:spcAft>
            <a:buNone/>
          </a:pPr>
          <a:r>
            <a:rPr lang="en-US" sz="1800" b="1" kern="1200">
              <a:effectLst>
                <a:outerShdw blurRad="38100" dist="38100" dir="2700000" algn="tl">
                  <a:srgbClr val="000000">
                    <a:alpha val="43137"/>
                  </a:srgbClr>
                </a:outerShdw>
              </a:effectLst>
              <a:latin typeface="Calibri" panose="020F0502020204030204"/>
              <a:ea typeface="+mn-ea"/>
              <a:cs typeface="+mn-cs"/>
            </a:rPr>
            <a:t>Preparation</a:t>
          </a:r>
        </a:p>
      </dsp:txBody>
      <dsp:txXfrm rot="5400000">
        <a:off x="1960" y="1083732"/>
        <a:ext cx="1922859" cy="3251201"/>
      </dsp:txXfrm>
    </dsp:sp>
    <dsp:sp modelId="{402426FD-9BCE-4AF2-9B21-652DBF34663E}">
      <dsp:nvSpPr>
        <dsp:cNvPr id="0" name=""/>
        <dsp:cNvSpPr/>
      </dsp:nvSpPr>
      <dsp:spPr>
        <a:xfrm rot="16200000">
          <a:off x="321129" y="1747903"/>
          <a:ext cx="5418667" cy="1922859"/>
        </a:xfrm>
        <a:prstGeom prst="flowChartManualOperation">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0" rIns="177800" bIns="0" numCol="1" spcCol="1270" anchor="ctr" anchorCtr="0">
          <a:noAutofit/>
        </a:bodyPr>
        <a:lstStyle/>
        <a:p>
          <a:pPr marL="0" lvl="0" indent="0" algn="l" defTabSz="1244600">
            <a:lnSpc>
              <a:spcPct val="90000"/>
            </a:lnSpc>
            <a:spcBef>
              <a:spcPct val="0"/>
            </a:spcBef>
            <a:spcAft>
              <a:spcPct val="35000"/>
            </a:spcAft>
            <a:buNone/>
          </a:pPr>
          <a:r>
            <a:rPr lang="en-US" sz="2800" kern="1200">
              <a:effectLst>
                <a:outerShdw blurRad="38100" dist="38100" dir="2700000" algn="tl">
                  <a:srgbClr val="000000">
                    <a:alpha val="43137"/>
                  </a:srgbClr>
                </a:outerShdw>
              </a:effectLst>
              <a:latin typeface="Trade Gothic Next HvyCd" panose="020B0906040303020004" pitchFamily="34" charset="0"/>
            </a:rPr>
            <a:t>Phase 2</a:t>
          </a:r>
        </a:p>
        <a:p>
          <a:pPr marL="0" lvl="0" indent="0" algn="l" defTabSz="1244600">
            <a:lnSpc>
              <a:spcPct val="90000"/>
            </a:lnSpc>
            <a:spcBef>
              <a:spcPct val="0"/>
            </a:spcBef>
            <a:spcAft>
              <a:spcPct val="35000"/>
            </a:spcAft>
            <a:buNone/>
          </a:pPr>
          <a:r>
            <a:rPr lang="en-US" sz="1800" b="1" kern="1200">
              <a:effectLst>
                <a:outerShdw blurRad="38100" dist="38100" dir="2700000" algn="tl">
                  <a:srgbClr val="000000">
                    <a:alpha val="43137"/>
                  </a:srgbClr>
                </a:outerShdw>
              </a:effectLst>
              <a:latin typeface="Calibri" panose="020F0502020204030204"/>
              <a:ea typeface="+mn-ea"/>
              <a:cs typeface="+mn-cs"/>
            </a:rPr>
            <a:t>Data</a:t>
          </a:r>
          <a:r>
            <a:rPr lang="en-US" sz="2700" kern="1200"/>
            <a:t> </a:t>
          </a:r>
          <a:r>
            <a:rPr lang="en-US" sz="1800" b="1" kern="1200">
              <a:effectLst>
                <a:outerShdw blurRad="38100" dist="38100" dir="2700000" algn="tl">
                  <a:srgbClr val="000000">
                    <a:alpha val="43137"/>
                  </a:srgbClr>
                </a:outerShdw>
              </a:effectLst>
              <a:latin typeface="Calibri" panose="020F0502020204030204"/>
              <a:ea typeface="+mn-ea"/>
              <a:cs typeface="+mn-cs"/>
            </a:rPr>
            <a:t>Collection and Analysis</a:t>
          </a:r>
          <a:endParaRPr lang="en-US" sz="2800" kern="1200">
            <a:effectLst>
              <a:outerShdw blurRad="38100" dist="38100" dir="2700000" algn="tl">
                <a:srgbClr val="000000">
                  <a:alpha val="43137"/>
                </a:srgbClr>
              </a:outerShdw>
            </a:effectLst>
            <a:latin typeface="Trade Gothic Next HvyCd" panose="020B0906040303020004" pitchFamily="34" charset="0"/>
          </a:endParaRPr>
        </a:p>
      </dsp:txBody>
      <dsp:txXfrm rot="5400000">
        <a:off x="2069033" y="1083732"/>
        <a:ext cx="1922859" cy="3251201"/>
      </dsp:txXfrm>
    </dsp:sp>
    <dsp:sp modelId="{08A429C3-B15F-4AEA-B88B-9529E1A61FAD}">
      <dsp:nvSpPr>
        <dsp:cNvPr id="0" name=""/>
        <dsp:cNvSpPr/>
      </dsp:nvSpPr>
      <dsp:spPr>
        <a:xfrm rot="16200000">
          <a:off x="2388203" y="1747903"/>
          <a:ext cx="5418667" cy="1922859"/>
        </a:xfrm>
        <a:prstGeom prst="flowChartManualOperation">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0" rIns="177800" bIns="0" numCol="1" spcCol="1270" anchor="t" anchorCtr="0">
          <a:noAutofit/>
        </a:bodyPr>
        <a:lstStyle/>
        <a:p>
          <a:pPr marL="0" lvl="0" indent="0" algn="l" defTabSz="1244600">
            <a:lnSpc>
              <a:spcPct val="90000"/>
            </a:lnSpc>
            <a:spcBef>
              <a:spcPct val="0"/>
            </a:spcBef>
            <a:spcAft>
              <a:spcPct val="35000"/>
            </a:spcAft>
            <a:buNone/>
          </a:pPr>
          <a:r>
            <a:rPr lang="en-US" sz="2800" b="1" kern="1200">
              <a:effectLst>
                <a:outerShdw blurRad="38100" dist="38100" dir="2700000" algn="tl">
                  <a:srgbClr val="000000">
                    <a:alpha val="43137"/>
                  </a:srgbClr>
                </a:outerShdw>
              </a:effectLst>
              <a:latin typeface="Trade Gothic Next HvyCd" panose="020B0906040303020004" pitchFamily="34" charset="0"/>
            </a:rPr>
            <a:t>Phase 3</a:t>
          </a:r>
        </a:p>
        <a:p>
          <a:pPr marL="171450" lvl="1" indent="-171450" algn="l" defTabSz="800100">
            <a:lnSpc>
              <a:spcPct val="90000"/>
            </a:lnSpc>
            <a:spcBef>
              <a:spcPct val="0"/>
            </a:spcBef>
            <a:spcAft>
              <a:spcPct val="15000"/>
            </a:spcAft>
            <a:buNone/>
          </a:pPr>
          <a:r>
            <a:rPr lang="en-US" sz="1800" b="1" kern="1200">
              <a:effectLst>
                <a:outerShdw blurRad="38100" dist="38100" dir="2700000" algn="tl">
                  <a:srgbClr val="000000">
                    <a:alpha val="43137"/>
                  </a:srgbClr>
                </a:outerShdw>
              </a:effectLst>
            </a:rPr>
            <a:t>Community</a:t>
          </a:r>
        </a:p>
        <a:p>
          <a:pPr marL="171450" lvl="1" indent="-171450" algn="l" defTabSz="800100">
            <a:lnSpc>
              <a:spcPct val="90000"/>
            </a:lnSpc>
            <a:spcBef>
              <a:spcPct val="0"/>
            </a:spcBef>
            <a:spcAft>
              <a:spcPct val="15000"/>
            </a:spcAft>
            <a:buNone/>
          </a:pPr>
          <a:r>
            <a:rPr lang="en-US" sz="1800" b="1" kern="1200">
              <a:effectLst>
                <a:outerShdw blurRad="38100" dist="38100" dir="2700000" algn="tl">
                  <a:srgbClr val="000000">
                    <a:alpha val="43137"/>
                  </a:srgbClr>
                </a:outerShdw>
              </a:effectLst>
            </a:rPr>
            <a:t>Engagement</a:t>
          </a:r>
        </a:p>
        <a:p>
          <a:pPr marL="171450" lvl="1" indent="-171450" algn="l" defTabSz="800100">
            <a:lnSpc>
              <a:spcPct val="90000"/>
            </a:lnSpc>
            <a:spcBef>
              <a:spcPct val="0"/>
            </a:spcBef>
            <a:spcAft>
              <a:spcPct val="15000"/>
            </a:spcAft>
            <a:buNone/>
          </a:pPr>
          <a:r>
            <a:rPr lang="en-US" sz="1800" b="1" kern="1200">
              <a:effectLst>
                <a:outerShdw blurRad="38100" dist="38100" dir="2700000" algn="tl">
                  <a:srgbClr val="000000">
                    <a:alpha val="43137"/>
                  </a:srgbClr>
                </a:outerShdw>
              </a:effectLst>
            </a:rPr>
            <a:t>and</a:t>
          </a:r>
        </a:p>
        <a:p>
          <a:pPr marL="171450" lvl="1" indent="-171450" algn="l" defTabSz="800100">
            <a:lnSpc>
              <a:spcPct val="90000"/>
            </a:lnSpc>
            <a:spcBef>
              <a:spcPct val="0"/>
            </a:spcBef>
            <a:spcAft>
              <a:spcPct val="15000"/>
            </a:spcAft>
            <a:buNone/>
          </a:pPr>
          <a:r>
            <a:rPr lang="en-US" sz="1800" b="1" kern="1200">
              <a:effectLst>
                <a:outerShdw blurRad="38100" dist="38100" dir="2700000" algn="tl">
                  <a:srgbClr val="000000">
                    <a:alpha val="43137"/>
                  </a:srgbClr>
                </a:outerShdw>
              </a:effectLst>
            </a:rPr>
            <a:t>Feedback</a:t>
          </a:r>
        </a:p>
      </dsp:txBody>
      <dsp:txXfrm rot="5400000">
        <a:off x="4136107" y="1083732"/>
        <a:ext cx="1922859" cy="3251201"/>
      </dsp:txXfrm>
    </dsp:sp>
    <dsp:sp modelId="{C8FA3F8A-4DA9-4633-A655-3B1540F0FCEB}">
      <dsp:nvSpPr>
        <dsp:cNvPr id="0" name=""/>
        <dsp:cNvSpPr/>
      </dsp:nvSpPr>
      <dsp:spPr>
        <a:xfrm rot="16200000">
          <a:off x="4457236" y="1747903"/>
          <a:ext cx="5418667" cy="1922859"/>
        </a:xfrm>
        <a:prstGeom prst="flowChartManualOperation">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0" rIns="177800" bIns="0" numCol="1" spcCol="1270" anchor="t" anchorCtr="0">
          <a:noAutofit/>
        </a:bodyPr>
        <a:lstStyle/>
        <a:p>
          <a:pPr marL="0" lvl="0" indent="0" algn="ctr" defTabSz="1244600">
            <a:lnSpc>
              <a:spcPct val="90000"/>
            </a:lnSpc>
            <a:spcBef>
              <a:spcPct val="0"/>
            </a:spcBef>
            <a:spcAft>
              <a:spcPct val="35000"/>
            </a:spcAft>
            <a:buNone/>
          </a:pPr>
          <a:endParaRPr lang="en-US" sz="2800" b="1" kern="1200">
            <a:effectLst>
              <a:outerShdw blurRad="38100" dist="38100" dir="2700000" algn="tl">
                <a:srgbClr val="000000">
                  <a:alpha val="43137"/>
                </a:srgbClr>
              </a:outerShdw>
            </a:effectLst>
            <a:latin typeface="Trade Gothic Next HvyCd" panose="020B0906040303020004" pitchFamily="34" charset="0"/>
          </a:endParaRPr>
        </a:p>
        <a:p>
          <a:pPr marL="0" lvl="0" indent="0" algn="l" defTabSz="1244600">
            <a:lnSpc>
              <a:spcPct val="90000"/>
            </a:lnSpc>
            <a:spcBef>
              <a:spcPct val="0"/>
            </a:spcBef>
            <a:spcAft>
              <a:spcPct val="35000"/>
            </a:spcAft>
            <a:buNone/>
          </a:pPr>
          <a:r>
            <a:rPr lang="en-US" sz="2800" b="1" kern="1200">
              <a:effectLst>
                <a:outerShdw blurRad="38100" dist="38100" dir="2700000" algn="tl">
                  <a:srgbClr val="000000">
                    <a:alpha val="43137"/>
                  </a:srgbClr>
                </a:outerShdw>
              </a:effectLst>
              <a:latin typeface="Trade Gothic Next HvyCd" panose="020B0906040303020004" pitchFamily="34" charset="0"/>
            </a:rPr>
            <a:t>Phase 4</a:t>
          </a:r>
        </a:p>
        <a:p>
          <a:pPr marL="171450" lvl="1" indent="-171450" algn="l" defTabSz="800100">
            <a:lnSpc>
              <a:spcPct val="90000"/>
            </a:lnSpc>
            <a:spcBef>
              <a:spcPct val="0"/>
            </a:spcBef>
            <a:spcAft>
              <a:spcPct val="15000"/>
            </a:spcAft>
            <a:buNone/>
          </a:pPr>
          <a:r>
            <a:rPr lang="en-US" sz="1800" b="1" kern="1200">
              <a:effectLst>
                <a:outerShdw blurRad="38100" dist="38100" dir="2700000" algn="tl">
                  <a:srgbClr val="000000">
                    <a:alpha val="43137"/>
                  </a:srgbClr>
                </a:outerShdw>
              </a:effectLst>
            </a:rPr>
            <a:t>Decision</a:t>
          </a:r>
        </a:p>
        <a:p>
          <a:pPr marL="171450" lvl="1" indent="-171450" algn="l" defTabSz="800100">
            <a:lnSpc>
              <a:spcPct val="90000"/>
            </a:lnSpc>
            <a:spcBef>
              <a:spcPct val="0"/>
            </a:spcBef>
            <a:spcAft>
              <a:spcPct val="15000"/>
            </a:spcAft>
            <a:buNone/>
          </a:pPr>
          <a:r>
            <a:rPr lang="en-US" sz="1800" b="1" kern="1200">
              <a:effectLst>
                <a:outerShdw blurRad="38100" dist="38100" dir="2700000" algn="tl">
                  <a:srgbClr val="000000">
                    <a:alpha val="43137"/>
                  </a:srgbClr>
                </a:outerShdw>
              </a:effectLst>
            </a:rPr>
            <a:t>Making</a:t>
          </a:r>
        </a:p>
        <a:p>
          <a:pPr marL="171450" lvl="1" indent="-171450" algn="l" defTabSz="800100">
            <a:lnSpc>
              <a:spcPct val="90000"/>
            </a:lnSpc>
            <a:spcBef>
              <a:spcPct val="0"/>
            </a:spcBef>
            <a:spcAft>
              <a:spcPct val="15000"/>
            </a:spcAft>
            <a:buNone/>
          </a:pPr>
          <a:r>
            <a:rPr lang="en-US" sz="1800" b="1" kern="1200">
              <a:effectLst>
                <a:outerShdw blurRad="38100" dist="38100" dir="2700000" algn="tl">
                  <a:srgbClr val="000000">
                    <a:alpha val="43137"/>
                  </a:srgbClr>
                </a:outerShdw>
              </a:effectLst>
            </a:rPr>
            <a:t>and</a:t>
          </a:r>
        </a:p>
        <a:p>
          <a:pPr marL="171450" lvl="1" indent="-171450" algn="l" defTabSz="800100">
            <a:lnSpc>
              <a:spcPct val="90000"/>
            </a:lnSpc>
            <a:spcBef>
              <a:spcPct val="0"/>
            </a:spcBef>
            <a:spcAft>
              <a:spcPct val="15000"/>
            </a:spcAft>
            <a:buNone/>
          </a:pPr>
          <a:r>
            <a:rPr lang="en-US" sz="1800" b="1" kern="1200">
              <a:effectLst>
                <a:outerShdw blurRad="38100" dist="38100" dir="2700000" algn="tl">
                  <a:srgbClr val="000000">
                    <a:alpha val="43137"/>
                  </a:srgbClr>
                </a:outerShdw>
              </a:effectLst>
            </a:rPr>
            <a:t>Planning</a:t>
          </a:r>
        </a:p>
      </dsp:txBody>
      <dsp:txXfrm rot="5400000">
        <a:off x="6205140" y="1083732"/>
        <a:ext cx="1922859" cy="3251201"/>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6B1D80-688E-42E9-B6B9-A8B07D6DBC20}" type="datetimeFigureOut">
              <a:rPr lang="en-US" smtClean="0"/>
              <a:t>4/17/2025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D86856-8B03-4334-AF72-7E3A79354115}" type="slidenum">
              <a:rPr lang="en-US" smtClean="0"/>
              <a:t>‹#›</a:t>
            </a:fld>
            <a:endParaRPr lang="en-US"/>
          </a:p>
        </p:txBody>
      </p:sp>
    </p:spTree>
    <p:extLst>
      <p:ext uri="{BB962C8B-B14F-4D97-AF65-F5344CB8AC3E}">
        <p14:creationId xmlns:p14="http://schemas.microsoft.com/office/powerpoint/2010/main" val="2161090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60E63B2-D433-497B-82B7-B837A3F36A2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10512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60E63B2-D433-497B-82B7-B837A3F36A27}" type="slidenum">
              <a:rPr lang="en-US" smtClean="0"/>
              <a:t>10</a:t>
            </a:fld>
            <a:endParaRPr lang="en-US"/>
          </a:p>
        </p:txBody>
      </p:sp>
    </p:spTree>
    <p:extLst>
      <p:ext uri="{BB962C8B-B14F-4D97-AF65-F5344CB8AC3E}">
        <p14:creationId xmlns:p14="http://schemas.microsoft.com/office/powerpoint/2010/main" val="26537603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7B1476-C8FD-4BC9-1CAE-E695704B86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810442-CAAE-985E-B37F-C54B7004D7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3439F6-4A54-815D-8346-D2F18339D4A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A538AD4-055C-447C-471D-353FFD2D8E65}"/>
              </a:ext>
            </a:extLst>
          </p:cNvPr>
          <p:cNvSpPr>
            <a:spLocks noGrp="1"/>
          </p:cNvSpPr>
          <p:nvPr>
            <p:ph type="sldNum" sz="quarter" idx="5"/>
          </p:nvPr>
        </p:nvSpPr>
        <p:spPr/>
        <p:txBody>
          <a:bodyPr/>
          <a:lstStyle/>
          <a:p>
            <a:fld id="{560E63B2-D433-497B-82B7-B837A3F36A27}" type="slidenum">
              <a:rPr lang="en-US" smtClean="0"/>
              <a:t>11</a:t>
            </a:fld>
            <a:endParaRPr lang="en-US"/>
          </a:p>
        </p:txBody>
      </p:sp>
    </p:spTree>
    <p:extLst>
      <p:ext uri="{BB962C8B-B14F-4D97-AF65-F5344CB8AC3E}">
        <p14:creationId xmlns:p14="http://schemas.microsoft.com/office/powerpoint/2010/main" val="1295461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60E63B2-D433-497B-82B7-B837A3F36A2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06230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60E63B2-D433-497B-82B7-B837A3F36A2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72941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FFE332-D235-A6CD-2FCE-4345DF97C55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62175F-8D78-0F6A-B12F-62A2CC2000B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1CA1CC3-AF8D-05C1-8A61-0A2202FECF5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08680A8-612F-9BA4-6B68-700E6111F0C1}"/>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60E63B2-D433-497B-82B7-B837A3F36A2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24210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D7AAF4-53C8-5CFA-1602-6F8CAE1B3C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942C87-4049-D8AA-33BD-A6AA6E74F92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234E87F-C19F-0342-DB35-398CB9104D5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3F55349-3DBA-1C02-5CAD-90455B1DC085}"/>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60E63B2-D433-497B-82B7-B837A3F36A2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29805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4BFF7F-9406-88AB-A3CA-B1D7D863C6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DF6958-1ADD-780B-FC91-E895859BDB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D3EB0D2-61BA-A735-D03F-EC93346866D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7378356-7147-87D8-88D5-70E77A8AA0EB}"/>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60E63B2-D433-497B-82B7-B837A3F36A2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72359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081513-A797-42AD-5149-ED3A299449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96C918-70BB-83A5-48FC-3899418C22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853278-20A1-5DBF-4E00-346B4D1A0F0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742E27C-6041-201D-4743-3327D7873000}"/>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60E63B2-D433-497B-82B7-B837A3F36A2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95197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13A714-7592-21E2-8F66-17751FD7E0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BE9ABD-1D56-7E3F-BCBB-B174B7C20A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DBF9061-7599-3CC2-19D6-1CC999731A7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2640027-9C23-6AA4-F142-336114FABAC1}"/>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60E63B2-D433-497B-82B7-B837A3F36A2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03870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2880DB-DB87-D3C2-642A-DED198D2AB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1603DF-C1A6-B1FF-91FA-E81F17E83C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C9C52D-3269-0DE7-357D-C84E6CD00D1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4654CB3-0112-DDF9-A578-8094E9C672AD}"/>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60E63B2-D433-497B-82B7-B837A3F36A2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93262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60E63B2-D433-497B-82B7-B837A3F36A2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45784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F5B164-FDA5-58C4-7357-088257DA08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8AEB57-F58F-EE8C-B874-D06A93DCF7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E3A813-1F23-EC3B-D93D-7EF25A33AC7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4F61B60-961B-EDAB-63B2-7E489DDDEEB7}"/>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60E63B2-D433-497B-82B7-B837A3F36A2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21313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012EC1-4145-773F-CD6F-9C2A76A904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BEBED8-7DFF-394A-5A92-69641F96AC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1FE4AC7-205E-8CB6-0448-54C59B20C84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B24E1EA-B453-C9A2-3E45-21FF1D3D46D7}"/>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60E63B2-D433-497B-82B7-B837A3F36A2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16487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00A7F7-169B-3DCA-315F-B64BB8E933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D16C71-95F2-133D-ED93-A0A6B765A4D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6BB856-C1A0-E069-593F-7027753735C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639C959-198D-E9F1-9753-71D80C747777}"/>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60E63B2-D433-497B-82B7-B837A3F36A2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15491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FE3DE4-4C19-74E4-3151-3117DA45DC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4CEB91-8B35-C429-77ED-ECF3A6B2F1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8205C1-F978-B8D2-F030-6A706DF7819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DF41876-2B63-F78E-360E-09E5446BDD6B}"/>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60E63B2-D433-497B-82B7-B837A3F36A2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19586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E8BBBA-13BE-1D2F-15AB-38C730D000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55FF5F-FFF4-0340-E874-B4AC114D95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E0ED38-AB9C-F928-6BF3-ECCC6D75883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C9416F9-1F67-8C28-8D21-CF3E3E2A4BD8}"/>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60E63B2-D433-497B-82B7-B837A3F36A2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94568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318F16-1D66-4DE6-AC7A-960ECD309C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0E80DA-4CBD-AF2F-E798-EEA1540E19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E4618F-E8D3-C3A8-2F36-A36BD5213C2E}"/>
              </a:ext>
            </a:extLst>
          </p:cNvPr>
          <p:cNvSpPr>
            <a:spLocks noGrp="1"/>
          </p:cNvSpPr>
          <p:nvPr>
            <p:ph type="body" idx="1"/>
          </p:nvPr>
        </p:nvSpPr>
        <p:spPr/>
        <p:txBody>
          <a:bodyPr/>
          <a:lstStyle/>
          <a:p>
            <a:pPr>
              <a:buNone/>
            </a:pPr>
            <a:r>
              <a:rPr lang="en-US" dirty="0"/>
              <a:t>Generated by Copilot</a:t>
            </a:r>
            <a:br>
              <a:rPr lang="en-US" dirty="0"/>
            </a:br>
            <a:br>
              <a:rPr lang="en-US" dirty="0"/>
            </a:br>
            <a:br>
              <a:rPr lang="en-US" dirty="0"/>
            </a:br>
            <a:endParaRPr lang="en-US" dirty="0"/>
          </a:p>
        </p:txBody>
      </p:sp>
      <p:sp>
        <p:nvSpPr>
          <p:cNvPr id="4" name="Slide Number Placeholder 3">
            <a:extLst>
              <a:ext uri="{FF2B5EF4-FFF2-40B4-BE49-F238E27FC236}">
                <a16:creationId xmlns:a16="http://schemas.microsoft.com/office/drawing/2014/main" id="{B78F164C-7AC7-2A57-397B-AF1A6C164BD1}"/>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60E63B2-D433-497B-82B7-B837A3F36A2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74191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2675D4-D1C1-1D2C-B551-33769373DF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4918B7-EE5C-339E-854D-3315A3B1275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80ADBFE-6FA8-0735-9BB0-8A3EDA88013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33E7A31-2432-6ADE-12DE-5038DDC583CD}"/>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60E63B2-D433-497B-82B7-B837A3F36A2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50458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2C403B-46BE-5535-6D7D-F3F2000047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AE9F43-D186-E398-91F3-7F172B7A9E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E3B675F-68A1-5C98-B4E3-EF979A5BB360}"/>
              </a:ext>
            </a:extLst>
          </p:cNvPr>
          <p:cNvSpPr>
            <a:spLocks noGrp="1"/>
          </p:cNvSpPr>
          <p:nvPr>
            <p:ph type="body" idx="1"/>
          </p:nvPr>
        </p:nvSpPr>
        <p:spPr/>
        <p:txBody>
          <a:bodyPr/>
          <a:lstStyle/>
          <a:p>
            <a:pPr>
              <a:buNone/>
            </a:pPr>
            <a:br>
              <a:rPr lang="en-US" dirty="0"/>
            </a:br>
            <a:r>
              <a:rPr lang="en-US" dirty="0"/>
              <a:t>______</a:t>
            </a:r>
          </a:p>
          <a:p>
            <a:br>
              <a:rPr lang="en-US" dirty="0"/>
            </a:br>
            <a:endParaRPr lang="en-US" dirty="0"/>
          </a:p>
        </p:txBody>
      </p:sp>
      <p:sp>
        <p:nvSpPr>
          <p:cNvPr id="4" name="Slide Number Placeholder 3">
            <a:extLst>
              <a:ext uri="{FF2B5EF4-FFF2-40B4-BE49-F238E27FC236}">
                <a16:creationId xmlns:a16="http://schemas.microsoft.com/office/drawing/2014/main" id="{DF35CEF8-4380-26E7-A19E-84F0D15702CE}"/>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60E63B2-D433-497B-82B7-B837A3F36A2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84348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6B7597-970E-1574-E951-B274FC4C11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8227843-D501-28BE-6D5F-CBBC5585EA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2E5F77-7140-510B-E1EE-625398B615C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9B2C7FF-BFAB-2C6B-171D-D31F4AFCF2A0}"/>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60E63B2-D433-497B-82B7-B837A3F36A2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93356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3FD99D-FA7D-007D-CD43-6FB36FB927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35C426-E00A-9F44-C9E7-FB4335B93D64}"/>
              </a:ext>
            </a:extLst>
          </p:cNvPr>
          <p:cNvSpPr>
            <a:spLocks noGrp="1" noRot="1" noChangeAspect="1"/>
          </p:cNvSpPr>
          <p:nvPr>
            <p:ph type="sldImg"/>
          </p:nvPr>
        </p:nvSpPr>
        <p:spPr>
          <a:xfrm>
            <a:off x="717550" y="1162050"/>
            <a:ext cx="5575300" cy="3136900"/>
          </a:xfrm>
        </p:spPr>
      </p:sp>
      <p:sp>
        <p:nvSpPr>
          <p:cNvPr id="3" name="Notes Placeholder 2">
            <a:extLst>
              <a:ext uri="{FF2B5EF4-FFF2-40B4-BE49-F238E27FC236}">
                <a16:creationId xmlns:a16="http://schemas.microsoft.com/office/drawing/2014/main" id="{5B0EE886-F711-325A-00F5-6D9AF1D0D8CC}"/>
              </a:ext>
            </a:extLst>
          </p:cNvPr>
          <p:cNvSpPr>
            <a:spLocks noGrp="1"/>
          </p:cNvSpPr>
          <p:nvPr>
            <p:ph type="body" idx="1"/>
          </p:nvPr>
        </p:nvSpPr>
        <p:spPr/>
        <p:txBody>
          <a:bodyPr/>
          <a:lstStyle/>
          <a:p>
            <a:pPr marL="342900" marR="0" lvl="0" indent="-342900">
              <a:lnSpc>
                <a:spcPct val="115000"/>
              </a:lnSpc>
              <a:spcAft>
                <a:spcPts val="800"/>
              </a:spcAft>
              <a:buSzPts val="1000"/>
              <a:buFont typeface="Symbol" panose="05050102010706020507" pitchFamily="18" charset="2"/>
              <a:buChar char=""/>
              <a:tabLst>
                <a:tab pos="457200" algn="l"/>
              </a:tabLst>
            </a:pPr>
            <a:endParaRPr lang="en-US" dirty="0"/>
          </a:p>
        </p:txBody>
      </p:sp>
      <p:sp>
        <p:nvSpPr>
          <p:cNvPr id="4" name="Slide Number Placeholder 3">
            <a:extLst>
              <a:ext uri="{FF2B5EF4-FFF2-40B4-BE49-F238E27FC236}">
                <a16:creationId xmlns:a16="http://schemas.microsoft.com/office/drawing/2014/main" id="{E76617D4-120C-CC41-8E26-4DC69E050767}"/>
              </a:ext>
            </a:extLst>
          </p:cNvPr>
          <p:cNvSpPr>
            <a:spLocks noGrp="1"/>
          </p:cNvSpPr>
          <p:nvPr>
            <p:ph type="sldNum" sz="quarter" idx="5"/>
          </p:nvPr>
        </p:nvSpPr>
        <p:spPr/>
        <p:txBody>
          <a:bodyPr/>
          <a:lstStyle/>
          <a:p>
            <a:fld id="{560E63B2-D433-497B-82B7-B837A3F36A27}" type="slidenum">
              <a:rPr lang="en-US" smtClean="0"/>
              <a:t>29</a:t>
            </a:fld>
            <a:endParaRPr lang="en-US"/>
          </a:p>
        </p:txBody>
      </p:sp>
    </p:spTree>
    <p:extLst>
      <p:ext uri="{BB962C8B-B14F-4D97-AF65-F5344CB8AC3E}">
        <p14:creationId xmlns:p14="http://schemas.microsoft.com/office/powerpoint/2010/main" val="2306323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nSpc>
                <a:spcPct val="115000"/>
              </a:lnSpc>
              <a:spcAft>
                <a:spcPts val="800"/>
              </a:spcAft>
              <a:buSzPts val="1000"/>
              <a:buFont typeface="Arial" panose="020B0604020202020204" pitchFamily="34" charset="0"/>
              <a:buChar char="•"/>
              <a:tabLst>
                <a:tab pos="457200" algn="l"/>
              </a:tabLst>
            </a:pPr>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60E63B2-D433-497B-82B7-B837A3F36A2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04051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60E63B2-D433-497B-82B7-B837A3F36A27}" type="slidenum">
              <a:rPr lang="en-US" smtClean="0"/>
              <a:t>30</a:t>
            </a:fld>
            <a:endParaRPr lang="en-US"/>
          </a:p>
        </p:txBody>
      </p:sp>
    </p:spTree>
    <p:extLst>
      <p:ext uri="{BB962C8B-B14F-4D97-AF65-F5344CB8AC3E}">
        <p14:creationId xmlns:p14="http://schemas.microsoft.com/office/powerpoint/2010/main" val="8644185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B8948F-3861-5941-49B9-890CC31BA6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A955D9-4824-B12D-5444-EBFAA081BE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F1127F-1E71-21C5-E6F3-68EE891E473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F9DCFF9-27F5-5339-3B21-8EF99575D3E5}"/>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60E63B2-D433-497B-82B7-B837A3F36A2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85562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057F5F-2520-2C9F-7D50-C7CAF6243D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4DF12E-3597-994B-B679-D95873F538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BBDBD56-5C3A-F06D-051A-AD1A0DBFB75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134DF7E-E4D5-E301-4A46-0AFC34FBC4DF}"/>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60E63B2-D433-497B-82B7-B837A3F36A2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0589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68621F-465D-5E9A-7532-24B52CFA77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A8C790-C7EB-FCB2-9BB3-1B0872721C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D5C7C7-EC8F-7A97-F69A-442CA2AB21D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785866E-46EA-A295-0DEC-5078D45EAF6A}"/>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60E63B2-D433-497B-82B7-B837A3F36A2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765643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12064E-CB8E-BB35-1DD6-4188A7E72E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C40790-07D8-0A44-C79B-B49F54B4F2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DD8D05-AFEB-4874-75FA-BE80F747E1F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28F5E90-0B7B-C3BD-FC6C-19A63532D97A}"/>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60E63B2-D433-497B-82B7-B837A3F36A2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963314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681FA6-A6AA-4950-D742-228E8671A2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6D0061-3F7D-3F84-2CCF-8DA9977CD8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C6D9B8-8989-56E9-1E3A-E5CB579476C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41A4F08-C518-4312-9F02-B078D4DA1315}"/>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60E63B2-D433-497B-82B7-B837A3F36A2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909532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4C44A3-8C31-1159-AF8F-576BC83B4D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3ED6EE-4357-A090-1523-B4F2E9B0BFA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2965B2-2DE3-3798-5339-4981E4C014E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476F92B-876A-6176-D48A-57500FCAF202}"/>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60E63B2-D433-497B-82B7-B837A3F36A2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801359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F75185-E53E-FC9F-9215-3674CE6E8A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D017DD-2248-8DC5-1D79-57E9219C3AF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AC0120-BEBD-7F65-AE8C-925A34ECD74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01FB920-D225-FBE7-C9BA-20609451F29C}"/>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60E63B2-D433-497B-82B7-B837A3F36A2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670914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38C20F-F1C0-846A-9253-78C10B6AC0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585A1D-6E02-4111-55E1-5DBC835218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44491B-DF9B-470D-5418-161681B14E1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AB1A5AC-858C-606D-EBE2-055695D6F6D8}"/>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60E63B2-D433-497B-82B7-B837A3F36A2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73159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60E63B2-D433-497B-82B7-B837A3F36A2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11570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60E63B2-D433-497B-82B7-B837A3F36A2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19712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59FA98-8673-EFBF-0467-56FD7B4E08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3AF68E-A1B2-1203-0C61-D8B5E7BB94C7}"/>
              </a:ext>
            </a:extLst>
          </p:cNvPr>
          <p:cNvSpPr>
            <a:spLocks noGrp="1" noRot="1" noChangeAspect="1"/>
          </p:cNvSpPr>
          <p:nvPr>
            <p:ph type="sldImg"/>
          </p:nvPr>
        </p:nvSpPr>
        <p:spPr>
          <a:xfrm>
            <a:off x="717550" y="1162050"/>
            <a:ext cx="5575300" cy="3136900"/>
          </a:xfrm>
        </p:spPr>
      </p:sp>
      <p:sp>
        <p:nvSpPr>
          <p:cNvPr id="3" name="Notes Placeholder 2">
            <a:extLst>
              <a:ext uri="{FF2B5EF4-FFF2-40B4-BE49-F238E27FC236}">
                <a16:creationId xmlns:a16="http://schemas.microsoft.com/office/drawing/2014/main" id="{C923EDA0-0E7B-0AA0-82E6-506D68947A7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37B6E9A-E8DA-B88B-C4CA-D5BF711A83A7}"/>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60E63B2-D433-497B-82B7-B837A3F36A2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10715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60E63B2-D433-497B-82B7-B837A3F36A2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43154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60E63B2-D433-497B-82B7-B837A3F36A27}" type="slidenum">
              <a:rPr lang="en-US" smtClean="0"/>
              <a:t>8</a:t>
            </a:fld>
            <a:endParaRPr lang="en-US"/>
          </a:p>
        </p:txBody>
      </p:sp>
    </p:spTree>
    <p:extLst>
      <p:ext uri="{BB962C8B-B14F-4D97-AF65-F5344CB8AC3E}">
        <p14:creationId xmlns:p14="http://schemas.microsoft.com/office/powerpoint/2010/main" val="1056658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0E63B2-D433-497B-82B7-B837A3F36A27}" type="slidenum">
              <a:rPr lang="en-US" smtClean="0"/>
              <a:t>9</a:t>
            </a:fld>
            <a:endParaRPr lang="en-US"/>
          </a:p>
        </p:txBody>
      </p:sp>
    </p:spTree>
    <p:extLst>
      <p:ext uri="{BB962C8B-B14F-4D97-AF65-F5344CB8AC3E}">
        <p14:creationId xmlns:p14="http://schemas.microsoft.com/office/powerpoint/2010/main" val="29014819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8A75913-B34F-47C2-BA99-FED5DE0AB7ED}" type="datetime1">
              <a:rPr lang="en-US" smtClean="0"/>
              <a:t>4/17/2025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E6F07D-F62F-4C3B-A21E-2367E9A39921}" type="slidenum">
              <a:rPr lang="en-US" smtClean="0"/>
              <a:t>‹#›</a:t>
            </a:fld>
            <a:endParaRPr lang="en-US"/>
          </a:p>
        </p:txBody>
      </p:sp>
    </p:spTree>
    <p:extLst>
      <p:ext uri="{BB962C8B-B14F-4D97-AF65-F5344CB8AC3E}">
        <p14:creationId xmlns:p14="http://schemas.microsoft.com/office/powerpoint/2010/main" val="36146250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81812A-1AFD-4D97-9144-55436368B3A7}" type="datetime1">
              <a:rPr lang="en-US" smtClean="0"/>
              <a:t>4/17/2025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E6F07D-F62F-4C3B-A21E-2367E9A39921}" type="slidenum">
              <a:rPr lang="en-US" smtClean="0"/>
              <a:t>‹#›</a:t>
            </a:fld>
            <a:endParaRPr lang="en-US"/>
          </a:p>
        </p:txBody>
      </p:sp>
    </p:spTree>
    <p:extLst>
      <p:ext uri="{BB962C8B-B14F-4D97-AF65-F5344CB8AC3E}">
        <p14:creationId xmlns:p14="http://schemas.microsoft.com/office/powerpoint/2010/main" val="20580812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2"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BEB3653-5B88-452F-9A07-C52B08CA51EE}" type="datetime1">
              <a:rPr lang="en-US" smtClean="0"/>
              <a:t>4/17/2025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E6F07D-F62F-4C3B-A21E-2367E9A39921}" type="slidenum">
              <a:rPr lang="en-US" smtClean="0"/>
              <a:t>‹#›</a:t>
            </a:fld>
            <a:endParaRPr lang="en-US"/>
          </a:p>
        </p:txBody>
      </p:sp>
    </p:spTree>
    <p:extLst>
      <p:ext uri="{BB962C8B-B14F-4D97-AF65-F5344CB8AC3E}">
        <p14:creationId xmlns:p14="http://schemas.microsoft.com/office/powerpoint/2010/main" val="3861260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4CA27B-5AB9-45ED-BB76-6F6C612E42EE}" type="datetime1">
              <a:rPr lang="en-US" smtClean="0"/>
              <a:t>4/17/2025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E6F07D-F62F-4C3B-A21E-2367E9A39921}" type="slidenum">
              <a:rPr lang="en-US" smtClean="0"/>
              <a:t>‹#›</a:t>
            </a:fld>
            <a:endParaRPr lang="en-US"/>
          </a:p>
        </p:txBody>
      </p:sp>
    </p:spTree>
    <p:extLst>
      <p:ext uri="{BB962C8B-B14F-4D97-AF65-F5344CB8AC3E}">
        <p14:creationId xmlns:p14="http://schemas.microsoft.com/office/powerpoint/2010/main" val="25305611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7"/>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1B29B91-1B12-442E-93B6-0824AB608D0F}" type="datetime1">
              <a:rPr lang="en-US" smtClean="0"/>
              <a:t>4/17/2025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E6F07D-F62F-4C3B-A21E-2367E9A39921}" type="slidenum">
              <a:rPr lang="en-US" smtClean="0"/>
              <a:t>‹#›</a:t>
            </a:fld>
            <a:endParaRPr lang="en-US"/>
          </a:p>
        </p:txBody>
      </p:sp>
    </p:spTree>
    <p:extLst>
      <p:ext uri="{BB962C8B-B14F-4D97-AF65-F5344CB8AC3E}">
        <p14:creationId xmlns:p14="http://schemas.microsoft.com/office/powerpoint/2010/main" val="2713830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A1B6FCA-55A7-49A5-9DF4-91579888CCE7}" type="datetime1">
              <a:rPr lang="en-US" smtClean="0"/>
              <a:t>4/17/2025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E6F07D-F62F-4C3B-A21E-2367E9A39921}" type="slidenum">
              <a:rPr lang="en-US" smtClean="0"/>
              <a:t>‹#›</a:t>
            </a:fld>
            <a:endParaRPr lang="en-US"/>
          </a:p>
        </p:txBody>
      </p:sp>
    </p:spTree>
    <p:extLst>
      <p:ext uri="{BB962C8B-B14F-4D97-AF65-F5344CB8AC3E}">
        <p14:creationId xmlns:p14="http://schemas.microsoft.com/office/powerpoint/2010/main" val="33374804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561D539-3423-4C9D-A35E-E4321EF5DC73}" type="datetime1">
              <a:rPr lang="en-US" smtClean="0"/>
              <a:t>4/17/2025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8E6F07D-F62F-4C3B-A21E-2367E9A39921}" type="slidenum">
              <a:rPr lang="en-US" smtClean="0"/>
              <a:t>‹#›</a:t>
            </a:fld>
            <a:endParaRPr lang="en-US"/>
          </a:p>
        </p:txBody>
      </p:sp>
    </p:spTree>
    <p:extLst>
      <p:ext uri="{BB962C8B-B14F-4D97-AF65-F5344CB8AC3E}">
        <p14:creationId xmlns:p14="http://schemas.microsoft.com/office/powerpoint/2010/main" val="72835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AF3786F-3B2A-475B-ACD3-A10666157DF3}" type="datetime1">
              <a:rPr lang="en-US" smtClean="0"/>
              <a:t>4/17/2025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8E6F07D-F62F-4C3B-A21E-2367E9A39921}" type="slidenum">
              <a:rPr lang="en-US" smtClean="0"/>
              <a:t>‹#›</a:t>
            </a:fld>
            <a:endParaRPr lang="en-US"/>
          </a:p>
        </p:txBody>
      </p:sp>
    </p:spTree>
    <p:extLst>
      <p:ext uri="{BB962C8B-B14F-4D97-AF65-F5344CB8AC3E}">
        <p14:creationId xmlns:p14="http://schemas.microsoft.com/office/powerpoint/2010/main" val="18056316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691DE9-FFB5-4D65-BD76-CECFC2139833}" type="datetime1">
              <a:rPr lang="en-US" smtClean="0"/>
              <a:t>4/17/2025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E6F07D-F62F-4C3B-A21E-2367E9A39921}" type="slidenum">
              <a:rPr lang="en-US" smtClean="0"/>
              <a:t>‹#›</a:t>
            </a:fld>
            <a:endParaRPr lang="en-US"/>
          </a:p>
        </p:txBody>
      </p:sp>
    </p:spTree>
    <p:extLst>
      <p:ext uri="{BB962C8B-B14F-4D97-AF65-F5344CB8AC3E}">
        <p14:creationId xmlns:p14="http://schemas.microsoft.com/office/powerpoint/2010/main" val="4337017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25F1E3-B27D-4185-92FB-0C7EB11D82A0}" type="datetime1">
              <a:rPr lang="en-US" smtClean="0"/>
              <a:t>4/17/2025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E6F07D-F62F-4C3B-A21E-2367E9A39921}" type="slidenum">
              <a:rPr lang="en-US" smtClean="0"/>
              <a:t>‹#›</a:t>
            </a:fld>
            <a:endParaRPr lang="en-US"/>
          </a:p>
        </p:txBody>
      </p:sp>
    </p:spTree>
    <p:extLst>
      <p:ext uri="{BB962C8B-B14F-4D97-AF65-F5344CB8AC3E}">
        <p14:creationId xmlns:p14="http://schemas.microsoft.com/office/powerpoint/2010/main" val="37634615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9"/>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B4199DB-7819-4552-BE11-3605E7AD34CB}" type="datetime1">
              <a:rPr lang="en-US" smtClean="0"/>
              <a:t>4/17/2025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E6F07D-F62F-4C3B-A21E-2367E9A39921}" type="slidenum">
              <a:rPr lang="en-US" smtClean="0"/>
              <a:t>‹#›</a:t>
            </a:fld>
            <a:endParaRPr lang="en-US"/>
          </a:p>
        </p:txBody>
      </p:sp>
    </p:spTree>
    <p:extLst>
      <p:ext uri="{BB962C8B-B14F-4D97-AF65-F5344CB8AC3E}">
        <p14:creationId xmlns:p14="http://schemas.microsoft.com/office/powerpoint/2010/main" val="10217015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650F1D-56A7-431D-BD50-665B1F452AE6}" type="datetime1">
              <a:rPr lang="en-US" smtClean="0"/>
              <a:t>4/17/2025</a:t>
            </a:fld>
            <a:endParaRPr lang="en-US"/>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E6F07D-F62F-4C3B-A21E-2367E9A39921}" type="slidenum">
              <a:rPr lang="en-US" smtClean="0"/>
              <a:t>‹#›</a:t>
            </a:fld>
            <a:endParaRPr lang="en-US"/>
          </a:p>
        </p:txBody>
      </p:sp>
    </p:spTree>
    <p:extLst>
      <p:ext uri="{BB962C8B-B14F-4D97-AF65-F5344CB8AC3E}">
        <p14:creationId xmlns:p14="http://schemas.microsoft.com/office/powerpoint/2010/main" val="191107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4.emf"/></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image" Target="../media/image12.svg"/><Relationship Id="rId3" Type="http://schemas.openxmlformats.org/officeDocument/2006/relationships/image" Target="../media/image3.png"/><Relationship Id="rId7" Type="http://schemas.openxmlformats.org/officeDocument/2006/relationships/diagramColors" Target="../diagrams/colors1.xml"/><Relationship Id="rId12"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1.xml"/><Relationship Id="rId11" Type="http://schemas.openxmlformats.org/officeDocument/2006/relationships/image" Target="../media/image10.svg"/><Relationship Id="rId5" Type="http://schemas.openxmlformats.org/officeDocument/2006/relationships/diagramLayout" Target="../diagrams/layout1.xml"/><Relationship Id="rId10" Type="http://schemas.openxmlformats.org/officeDocument/2006/relationships/image" Target="../media/image9.png"/><Relationship Id="rId4" Type="http://schemas.openxmlformats.org/officeDocument/2006/relationships/diagramData" Target="../diagrams/data1.xml"/><Relationship Id="rId9"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BABE31A-0DCB-AE26-C7C9-C00D66A0C8A3}"/>
              </a:ext>
            </a:extLst>
          </p:cNvPr>
          <p:cNvSpPr/>
          <p:nvPr/>
        </p:nvSpPr>
        <p:spPr>
          <a:xfrm>
            <a:off x="-6217" y="5534970"/>
            <a:ext cx="12198217" cy="131758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EF4D4CC4-05C4-2D82-C2B7-CB8680E70154}"/>
              </a:ext>
            </a:extLst>
          </p:cNvPr>
          <p:cNvSpPr txBox="1"/>
          <p:nvPr/>
        </p:nvSpPr>
        <p:spPr>
          <a:xfrm>
            <a:off x="1244009" y="2237268"/>
            <a:ext cx="9877647" cy="3323987"/>
          </a:xfrm>
          <a:prstGeom prst="rect">
            <a:avLst/>
          </a:prstGeom>
          <a:noFill/>
        </p:spPr>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Trade Gothic Next HvyCd" panose="020B0906040303020004" pitchFamily="34" charset="0"/>
                <a:ea typeface="+mn-ea"/>
                <a:cs typeface="Arial"/>
              </a:rPr>
              <a:t>School Consolidation Exploration: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0" i="1" u="none" strike="noStrike" kern="1200" cap="none" spc="0" normalizeH="0" baseline="0" noProof="0">
                <a:ln>
                  <a:noFill/>
                </a:ln>
                <a:solidFill>
                  <a:srgbClr val="FFC000"/>
                </a:solidFill>
                <a:effectLst>
                  <a:outerShdw blurRad="38100" dist="38100" dir="2700000" algn="tl">
                    <a:srgbClr val="000000">
                      <a:alpha val="43137"/>
                    </a:srgbClr>
                  </a:outerShdw>
                </a:effectLst>
                <a:uLnTx/>
                <a:uFillTx/>
                <a:latin typeface="Trade Gothic Next HvyCd" panose="020B0906040303020004" pitchFamily="34" charset="0"/>
                <a:ea typeface="+mn-ea"/>
                <a:cs typeface="+mn-cs"/>
              </a:rPr>
              <a:t>Assessing Opportunities for Efficiency and Student Success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0" b="1" i="0" u="none" strike="noStrike" kern="1200" cap="none" spc="0" normalizeH="0" baseline="0" noProof="0">
              <a:ln>
                <a:noFill/>
              </a:ln>
              <a:solidFill>
                <a:prstClr val="black"/>
              </a:solidFill>
              <a:effectLst/>
              <a:uLnTx/>
              <a:uFillTx/>
              <a:latin typeface="Trade Gothic Next HvyCd"/>
              <a:ea typeface="+mn-ea"/>
              <a:cs typeface="Arial"/>
            </a:endParaRPr>
          </a:p>
        </p:txBody>
      </p:sp>
      <p:sp>
        <p:nvSpPr>
          <p:cNvPr id="6" name="TextBox 5">
            <a:extLst>
              <a:ext uri="{FF2B5EF4-FFF2-40B4-BE49-F238E27FC236}">
                <a16:creationId xmlns:a16="http://schemas.microsoft.com/office/drawing/2014/main" id="{025D126C-8D9C-F3D1-9113-4BA6EBA51D3F}"/>
              </a:ext>
            </a:extLst>
          </p:cNvPr>
          <p:cNvSpPr txBox="1"/>
          <p:nvPr/>
        </p:nvSpPr>
        <p:spPr>
          <a:xfrm>
            <a:off x="136470" y="5616655"/>
            <a:ext cx="8829875" cy="1200329"/>
          </a:xfrm>
          <a:prstGeom prst="rect">
            <a:avLst/>
          </a:prstGeom>
          <a:noFill/>
        </p:spPr>
        <p:txBody>
          <a:bodyPr wrap="square" lIns="91440" tIns="45720" rIns="91440" bIns="45720"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Trade Gothic Next HvyCd"/>
                <a:ea typeface="+mn-ea"/>
                <a:cs typeface="Arial"/>
              </a:rPr>
              <a:t>Dr. Katika Lovett</a:t>
            </a:r>
            <a:r>
              <a:rPr kumimoji="0" lang="en-US" sz="1800" b="1" i="0" u="none" strike="noStrike" kern="1200" cap="none" spc="0" normalizeH="0" baseline="0" noProof="0">
                <a:ln>
                  <a:noFill/>
                </a:ln>
                <a:solidFill>
                  <a:prstClr val="white"/>
                </a:solidFill>
                <a:effectLst/>
                <a:uLnTx/>
                <a:uFillTx/>
                <a:latin typeface="Calibri" panose="020F0502020204030204"/>
                <a:ea typeface="+mn-ea"/>
                <a:cs typeface="+mn-cs"/>
              </a:rPr>
              <a:t>, </a:t>
            </a:r>
            <a:r>
              <a:rPr kumimoji="0" lang="en-US" sz="2400" b="0" i="1" u="none" strike="noStrike" kern="1200" cap="none" spc="0" normalizeH="0" baseline="0" noProof="0">
                <a:ln>
                  <a:noFill/>
                </a:ln>
                <a:solidFill>
                  <a:prstClr val="white"/>
                </a:solidFill>
                <a:effectLst/>
                <a:uLnTx/>
                <a:uFillTx/>
                <a:latin typeface="Trade Gothic Next Heavy"/>
                <a:ea typeface="+mn-ea"/>
                <a:cs typeface="Arial"/>
              </a:rPr>
              <a:t>Deputy Superintendent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err="1">
                <a:ln>
                  <a:noFill/>
                </a:ln>
                <a:solidFill>
                  <a:prstClr val="white"/>
                </a:solidFill>
                <a:effectLst/>
                <a:uLnTx/>
                <a:uFillTx/>
                <a:latin typeface="Trade Gothic Next Heavy"/>
                <a:ea typeface="+mn-ea"/>
                <a:cs typeface="Arial"/>
              </a:rPr>
              <a:t>Thelron</a:t>
            </a:r>
            <a:r>
              <a:rPr kumimoji="0" lang="en-US" sz="2400" b="0" i="1" u="none" strike="noStrike" kern="1200" cap="none" spc="0" normalizeH="0" baseline="0" noProof="0">
                <a:ln>
                  <a:noFill/>
                </a:ln>
                <a:solidFill>
                  <a:prstClr val="white"/>
                </a:solidFill>
                <a:effectLst/>
                <a:uLnTx/>
                <a:uFillTx/>
                <a:latin typeface="Trade Gothic Next Heavy"/>
                <a:ea typeface="+mn-ea"/>
                <a:cs typeface="Arial"/>
              </a:rPr>
              <a:t> Pleas, Towering Your Success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a:ln>
                  <a:noFill/>
                </a:ln>
                <a:solidFill>
                  <a:prstClr val="white"/>
                </a:solidFill>
                <a:effectLst/>
                <a:uLnTx/>
                <a:uFillTx/>
                <a:latin typeface="Trade Gothic Next Heavy"/>
                <a:ea typeface="+mn-ea"/>
                <a:cs typeface="Arial"/>
              </a:rPr>
              <a:t>April 17, 2025</a:t>
            </a:r>
            <a:endParaRPr kumimoji="0" lang="en-US" sz="2400" b="0" i="1" u="none" strike="noStrike" kern="1200" cap="none" spc="0" normalizeH="0" baseline="0" noProof="0">
              <a:ln>
                <a:noFill/>
              </a:ln>
              <a:solidFill>
                <a:prstClr val="white"/>
              </a:solidFill>
              <a:effectLst/>
              <a:uLnTx/>
              <a:uFillTx/>
              <a:latin typeface="Trade Gothic Next Heavy" panose="020B0903040303020004" pitchFamily="34" charset="0"/>
              <a:ea typeface="+mn-ea"/>
              <a:cs typeface="Arial" panose="020B0604020202020204" pitchFamily="34" charset="0"/>
            </a:endParaRPr>
          </a:p>
        </p:txBody>
      </p:sp>
      <p:pic>
        <p:nvPicPr>
          <p:cNvPr id="12" name="Picture 11" descr="A picture containing symbol, logo, font, screenshot&#10;&#10;Description automatically generated">
            <a:extLst>
              <a:ext uri="{FF2B5EF4-FFF2-40B4-BE49-F238E27FC236}">
                <a16:creationId xmlns:a16="http://schemas.microsoft.com/office/drawing/2014/main" id="{E332E05E-66FE-312C-D4E3-25A2BDBB14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36797" y="431248"/>
            <a:ext cx="5518406" cy="1513669"/>
          </a:xfrm>
          <a:prstGeom prst="rect">
            <a:avLst/>
          </a:prstGeom>
        </p:spPr>
      </p:pic>
      <p:cxnSp>
        <p:nvCxnSpPr>
          <p:cNvPr id="8" name="Straight Connector 7">
            <a:extLst>
              <a:ext uri="{FF2B5EF4-FFF2-40B4-BE49-F238E27FC236}">
                <a16:creationId xmlns:a16="http://schemas.microsoft.com/office/drawing/2014/main" id="{2D2FAECE-1C38-2009-7B3C-27CF527D05E3}"/>
              </a:ext>
            </a:extLst>
          </p:cNvPr>
          <p:cNvCxnSpPr>
            <a:cxnSpLocks/>
          </p:cNvCxnSpPr>
          <p:nvPr/>
        </p:nvCxnSpPr>
        <p:spPr>
          <a:xfrm>
            <a:off x="-10450" y="5510255"/>
            <a:ext cx="12202450" cy="0"/>
          </a:xfrm>
          <a:prstGeom prst="line">
            <a:avLst/>
          </a:prstGeom>
          <a:ln w="38100"/>
        </p:spPr>
        <p:style>
          <a:lnRef idx="1">
            <a:schemeClr val="accent4"/>
          </a:lnRef>
          <a:fillRef idx="0">
            <a:schemeClr val="accent4"/>
          </a:fillRef>
          <a:effectRef idx="0">
            <a:schemeClr val="accent4"/>
          </a:effectRef>
          <a:fontRef idx="minor">
            <a:schemeClr val="tx1"/>
          </a:fontRef>
        </p:style>
      </p:cxnSp>
      <p:pic>
        <p:nvPicPr>
          <p:cNvPr id="3" name="Picture 2" descr="Logo&#10;&#10;Description automatically generated">
            <a:extLst>
              <a:ext uri="{FF2B5EF4-FFF2-40B4-BE49-F238E27FC236}">
                <a16:creationId xmlns:a16="http://schemas.microsoft.com/office/drawing/2014/main" id="{935E7E76-500D-A175-A82E-5274744EDA2C}"/>
              </a:ext>
            </a:extLst>
          </p:cNvPr>
          <p:cNvPicPr>
            <a:picLocks noChangeAspect="1"/>
          </p:cNvPicPr>
          <p:nvPr/>
        </p:nvPicPr>
        <p:blipFill rotWithShape="1">
          <a:blip r:embed="rId4">
            <a:extLst>
              <a:ext uri="{28A0092B-C50C-407E-A947-70E740481C1C}">
                <a14:useLocalDpi xmlns:a14="http://schemas.microsoft.com/office/drawing/2010/main" val="0"/>
              </a:ext>
            </a:extLst>
          </a:blip>
          <a:srcRect l="7845" t="5605" r="8368" b="12452"/>
          <a:stretch/>
        </p:blipFill>
        <p:spPr>
          <a:xfrm>
            <a:off x="10557426" y="4932648"/>
            <a:ext cx="1498104" cy="1465118"/>
          </a:xfrm>
          <a:prstGeom prst="rect">
            <a:avLst/>
          </a:prstGeom>
        </p:spPr>
      </p:pic>
      <p:sp>
        <p:nvSpPr>
          <p:cNvPr id="2" name="Slide Number Placeholder 1">
            <a:extLst>
              <a:ext uri="{FF2B5EF4-FFF2-40B4-BE49-F238E27FC236}">
                <a16:creationId xmlns:a16="http://schemas.microsoft.com/office/drawing/2014/main" id="{844A6B1A-55B3-F324-B8EB-E8596AF8CBA7}"/>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8E6F07D-F62F-4C3B-A21E-2367E9A3992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43989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3716" y="1253331"/>
            <a:ext cx="10515600" cy="4351338"/>
          </a:xfrm>
        </p:spPr>
        <p:txBody>
          <a:bodyPr vert="horz" lIns="91440" tIns="45720" rIns="91440" bIns="45720" rtlCol="0" anchor="t">
            <a:normAutofit/>
          </a:bodyPr>
          <a:lstStyle/>
          <a:p>
            <a:r>
              <a:rPr b="1" dirty="0"/>
              <a:t>Data Analysis</a:t>
            </a:r>
            <a:r>
              <a:rPr lang="en-US" b="1" dirty="0"/>
              <a:t> and Comparative Research</a:t>
            </a:r>
            <a:r>
              <a:rPr dirty="0"/>
              <a:t>: Enrollment trends, building utilization, financial costs</a:t>
            </a:r>
            <a:r>
              <a:rPr lang="en-US" dirty="0"/>
              <a:t> using 7-point Consolidation Matrix</a:t>
            </a:r>
          </a:p>
          <a:p>
            <a:r>
              <a:rPr b="1" dirty="0"/>
              <a:t>Stakeholder Engagement</a:t>
            </a:r>
            <a:r>
              <a:rPr dirty="0"/>
              <a:t>: S</a:t>
            </a:r>
            <a:r>
              <a:rPr lang="en-US" dirty="0"/>
              <a:t>teering committee meetings, s</a:t>
            </a:r>
            <a:r>
              <a:rPr dirty="0"/>
              <a:t>urveys, focus groups, community meetings</a:t>
            </a:r>
            <a:r>
              <a:rPr lang="en-US" dirty="0"/>
              <a:t> (Fall 2024–Spring 2025)</a:t>
            </a:r>
            <a:endParaRPr dirty="0"/>
          </a:p>
          <a:p>
            <a:r>
              <a:rPr b="1" dirty="0"/>
              <a:t>Scenario Modeling</a:t>
            </a:r>
            <a:r>
              <a:rPr dirty="0"/>
              <a:t>: </a:t>
            </a:r>
            <a:r>
              <a:rPr lang="en-US" dirty="0"/>
              <a:t>Developed (3) school </a:t>
            </a:r>
            <a:r>
              <a:rPr dirty="0"/>
              <a:t>consolidation </a:t>
            </a:r>
            <a:r>
              <a:rPr lang="en-US" dirty="0"/>
              <a:t>and (2)</a:t>
            </a:r>
            <a:r>
              <a:rPr dirty="0"/>
              <a:t> </a:t>
            </a:r>
            <a:r>
              <a:rPr lang="en-US" dirty="0"/>
              <a:t>non-</a:t>
            </a:r>
            <a:r>
              <a:rPr dirty="0"/>
              <a:t>consolidation</a:t>
            </a:r>
            <a:r>
              <a:rPr lang="en-US" dirty="0"/>
              <a:t> options</a:t>
            </a:r>
            <a:endParaRPr dirty="0"/>
          </a:p>
        </p:txBody>
      </p:sp>
      <p:sp>
        <p:nvSpPr>
          <p:cNvPr id="4" name="Rectangle 3">
            <a:extLst>
              <a:ext uri="{FF2B5EF4-FFF2-40B4-BE49-F238E27FC236}">
                <a16:creationId xmlns:a16="http://schemas.microsoft.com/office/drawing/2014/main" id="{7312E62C-E07D-E4DA-83C0-78CF7D636E43}"/>
              </a:ext>
            </a:extLst>
          </p:cNvPr>
          <p:cNvSpPr/>
          <p:nvPr/>
        </p:nvSpPr>
        <p:spPr>
          <a:xfrm>
            <a:off x="11009" y="0"/>
            <a:ext cx="12192000" cy="819255"/>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prstClr val="white"/>
                </a:solidFill>
                <a:effectLst/>
                <a:uLnTx/>
                <a:uFillTx/>
                <a:latin typeface="Trade Gothic Next HvyCd" panose="020B0906040303020004" pitchFamily="34" charset="0"/>
                <a:ea typeface="+mn-ea"/>
                <a:cs typeface="+mn-cs"/>
              </a:rPr>
              <a:t>HOW WAS THE PROCESS CONDUCTED?</a:t>
            </a:r>
          </a:p>
        </p:txBody>
      </p:sp>
      <p:pic>
        <p:nvPicPr>
          <p:cNvPr id="5" name="Picture 4">
            <a:extLst>
              <a:ext uri="{FF2B5EF4-FFF2-40B4-BE49-F238E27FC236}">
                <a16:creationId xmlns:a16="http://schemas.microsoft.com/office/drawing/2014/main" id="{1E2DCEAB-EB1F-92D8-901D-D949B80A37E7}"/>
              </a:ext>
            </a:extLst>
          </p:cNvPr>
          <p:cNvPicPr>
            <a:picLocks noChangeAspect="1"/>
          </p:cNvPicPr>
          <p:nvPr/>
        </p:nvPicPr>
        <p:blipFill>
          <a:blip r:embed="rId3"/>
          <a:stretch>
            <a:fillRect/>
          </a:stretch>
        </p:blipFill>
        <p:spPr>
          <a:xfrm>
            <a:off x="10789316" y="-76332"/>
            <a:ext cx="1391675" cy="1386174"/>
          </a:xfrm>
          <a:prstGeom prst="rect">
            <a:avLst/>
          </a:prstGeom>
        </p:spPr>
      </p:pic>
      <p:sp>
        <p:nvSpPr>
          <p:cNvPr id="2" name="Slide Number Placeholder 1">
            <a:extLst>
              <a:ext uri="{FF2B5EF4-FFF2-40B4-BE49-F238E27FC236}">
                <a16:creationId xmlns:a16="http://schemas.microsoft.com/office/drawing/2014/main" id="{80B2104B-2912-4D90-7CDD-6AF7C29FF258}"/>
              </a:ext>
            </a:extLst>
          </p:cNvPr>
          <p:cNvSpPr>
            <a:spLocks noGrp="1"/>
          </p:cNvSpPr>
          <p:nvPr>
            <p:ph type="sldNum" sz="quarter" idx="12"/>
          </p:nvPr>
        </p:nvSpPr>
        <p:spPr/>
        <p:txBody>
          <a:bodyPr/>
          <a:lstStyle/>
          <a:p>
            <a:fld id="{C1FF6DA9-008F-8B48-92A6-B652298478BF}" type="slidenum">
              <a:rPr lang="en-US" smtClean="0"/>
              <a:t>10</a:t>
            </a:fld>
            <a:endParaRPr lang="en-US"/>
          </a:p>
        </p:txBody>
      </p:sp>
    </p:spTree>
    <p:extLst>
      <p:ext uri="{BB962C8B-B14F-4D97-AF65-F5344CB8AC3E}">
        <p14:creationId xmlns:p14="http://schemas.microsoft.com/office/powerpoint/2010/main" val="37868842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43ACE6-0487-D6BF-3387-F08DCBA89F90}"/>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A5CAD7F5-C04D-1630-7E39-591FFAB4F7E1}"/>
              </a:ext>
            </a:extLst>
          </p:cNvPr>
          <p:cNvSpPr/>
          <p:nvPr/>
        </p:nvSpPr>
        <p:spPr>
          <a:xfrm>
            <a:off x="11009" y="0"/>
            <a:ext cx="12192000" cy="819255"/>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defTabSz="457200">
              <a:lnSpc>
                <a:spcPct val="90000"/>
              </a:lnSpc>
              <a:spcBef>
                <a:spcPct val="0"/>
              </a:spcBef>
              <a:defRPr/>
            </a:pPr>
            <a:r>
              <a:rPr lang="en-US" sz="4400" dirty="0">
                <a:solidFill>
                  <a:prstClr val="white"/>
                </a:solidFill>
                <a:latin typeface="Trade Gothic Next HvyCd"/>
                <a:ea typeface="Calibri Light"/>
                <a:cs typeface="Calibri Light"/>
              </a:rPr>
              <a:t>COMMUNITY ENGAGEMENT HIGHLIGHTS</a:t>
            </a:r>
          </a:p>
        </p:txBody>
      </p:sp>
      <p:pic>
        <p:nvPicPr>
          <p:cNvPr id="5" name="Picture 4">
            <a:extLst>
              <a:ext uri="{FF2B5EF4-FFF2-40B4-BE49-F238E27FC236}">
                <a16:creationId xmlns:a16="http://schemas.microsoft.com/office/drawing/2014/main" id="{2D094166-EC0B-C42B-9881-8252953A06EA}"/>
              </a:ext>
            </a:extLst>
          </p:cNvPr>
          <p:cNvPicPr>
            <a:picLocks noChangeAspect="1"/>
          </p:cNvPicPr>
          <p:nvPr/>
        </p:nvPicPr>
        <p:blipFill>
          <a:blip r:embed="rId3"/>
          <a:stretch>
            <a:fillRect/>
          </a:stretch>
        </p:blipFill>
        <p:spPr>
          <a:xfrm>
            <a:off x="10789316" y="-76332"/>
            <a:ext cx="1391675" cy="1386174"/>
          </a:xfrm>
          <a:prstGeom prst="rect">
            <a:avLst/>
          </a:prstGeom>
        </p:spPr>
      </p:pic>
      <p:sp>
        <p:nvSpPr>
          <p:cNvPr id="2" name="Slide Number Placeholder 1">
            <a:extLst>
              <a:ext uri="{FF2B5EF4-FFF2-40B4-BE49-F238E27FC236}">
                <a16:creationId xmlns:a16="http://schemas.microsoft.com/office/drawing/2014/main" id="{2CBA7932-A81F-F708-097E-44768ADD3BCB}"/>
              </a:ext>
            </a:extLst>
          </p:cNvPr>
          <p:cNvSpPr>
            <a:spLocks noGrp="1"/>
          </p:cNvSpPr>
          <p:nvPr>
            <p:ph type="sldNum" sz="quarter" idx="12"/>
          </p:nvPr>
        </p:nvSpPr>
        <p:spPr/>
        <p:txBody>
          <a:bodyPr/>
          <a:lstStyle/>
          <a:p>
            <a:fld id="{C1FF6DA9-008F-8B48-92A6-B652298478BF}" type="slidenum">
              <a:rPr lang="en-US" smtClean="0"/>
              <a:t>11</a:t>
            </a:fld>
            <a:endParaRPr lang="en-US"/>
          </a:p>
        </p:txBody>
      </p:sp>
      <p:sp>
        <p:nvSpPr>
          <p:cNvPr id="9" name="Content Placeholder 2">
            <a:extLst>
              <a:ext uri="{FF2B5EF4-FFF2-40B4-BE49-F238E27FC236}">
                <a16:creationId xmlns:a16="http://schemas.microsoft.com/office/drawing/2014/main" id="{3FC9B134-592D-BC51-C91E-0AB8A3151239}"/>
              </a:ext>
            </a:extLst>
          </p:cNvPr>
          <p:cNvSpPr txBox="1">
            <a:spLocks/>
          </p:cNvSpPr>
          <p:nvPr/>
        </p:nvSpPr>
        <p:spPr>
          <a:xfrm>
            <a:off x="499836" y="1231183"/>
            <a:ext cx="10755641" cy="482964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7 school-based community meetings: </a:t>
            </a:r>
            <a:r>
              <a:rPr lang="en-US" i="1" dirty="0">
                <a:ea typeface="Calibri"/>
                <a:cs typeface="Calibri"/>
              </a:rPr>
              <a:t>Williams ES, Hartley ES, Porter</a:t>
            </a:r>
            <a:r>
              <a:rPr lang="en-US" i="1" dirty="0"/>
              <a:t> ES, Heard</a:t>
            </a:r>
            <a:r>
              <a:rPr lang="en-US" i="1" dirty="0">
                <a:ea typeface="Calibri"/>
                <a:cs typeface="Calibri"/>
              </a:rPr>
              <a:t> ES, Skyview ES, Southfield ES, and Ingram-Pye ES</a:t>
            </a:r>
            <a:r>
              <a:rPr lang="en-US" dirty="0">
                <a:ea typeface="Calibri"/>
                <a:cs typeface="Calibri"/>
              </a:rPr>
              <a:t>. </a:t>
            </a:r>
          </a:p>
          <a:p>
            <a:r>
              <a:rPr lang="en-US" dirty="0">
                <a:ea typeface="Calibri"/>
                <a:cs typeface="Calibri"/>
              </a:rPr>
              <a:t>Monthly Steering Committee Meetings</a:t>
            </a:r>
            <a:endParaRPr lang="en-US" dirty="0"/>
          </a:p>
          <a:p>
            <a:r>
              <a:rPr lang="en-US" dirty="0"/>
              <a:t>2 in-person and 1 virtual districtwide town halls</a:t>
            </a:r>
            <a:endParaRPr lang="en-US" dirty="0">
              <a:ea typeface="Calibri"/>
              <a:cs typeface="Calibri"/>
            </a:endParaRPr>
          </a:p>
          <a:p>
            <a:r>
              <a:rPr lang="en-US" dirty="0"/>
              <a:t>Recurring themes included:</a:t>
            </a:r>
            <a:endParaRPr lang="en-US" dirty="0">
              <a:ea typeface="Calibri"/>
              <a:cs typeface="Calibri"/>
            </a:endParaRPr>
          </a:p>
          <a:p>
            <a:pPr lvl="1"/>
            <a:r>
              <a:rPr lang="en-US" dirty="0"/>
              <a:t>  Neighborhood preservation</a:t>
            </a:r>
            <a:endParaRPr lang="en-US" dirty="0">
              <a:ea typeface="Calibri"/>
              <a:cs typeface="Calibri"/>
            </a:endParaRPr>
          </a:p>
          <a:p>
            <a:pPr lvl="1"/>
            <a:r>
              <a:rPr lang="en-US" dirty="0"/>
              <a:t>  Transportation &amp; accessibility</a:t>
            </a:r>
            <a:endParaRPr lang="en-US" dirty="0">
              <a:ea typeface="Calibri"/>
              <a:cs typeface="Calibri"/>
            </a:endParaRPr>
          </a:p>
          <a:p>
            <a:pPr lvl="1"/>
            <a:r>
              <a:rPr lang="en-US" dirty="0"/>
              <a:t>  Class size &amp; staff assignments</a:t>
            </a:r>
            <a:endParaRPr lang="en-US" dirty="0">
              <a:ea typeface="Calibri"/>
              <a:cs typeface="Calibri"/>
            </a:endParaRPr>
          </a:p>
          <a:p>
            <a:pPr lvl="1"/>
            <a:r>
              <a:rPr lang="en-US" dirty="0"/>
              <a:t>  Student well-being</a:t>
            </a:r>
            <a:endParaRPr lang="en-US" dirty="0">
              <a:ea typeface="Calibri"/>
              <a:cs typeface="Calibri"/>
            </a:endParaRPr>
          </a:p>
        </p:txBody>
      </p:sp>
    </p:spTree>
    <p:extLst>
      <p:ext uri="{BB962C8B-B14F-4D97-AF65-F5344CB8AC3E}">
        <p14:creationId xmlns:p14="http://schemas.microsoft.com/office/powerpoint/2010/main" val="8204026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40000"/>
                <a:lumOff val="60000"/>
              </a:schemeClr>
            </a:gs>
            <a:gs pos="74000">
              <a:srgbClr val="FFC305"/>
            </a:gs>
            <a:gs pos="83000">
              <a:srgbClr val="FFC305"/>
            </a:gs>
            <a:gs pos="100000">
              <a:schemeClr val="tx1"/>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18C24-8C87-2111-E11A-BC0D591A6B8F}"/>
              </a:ext>
            </a:extLst>
          </p:cNvPr>
          <p:cNvSpPr>
            <a:spLocks noGrp="1"/>
          </p:cNvSpPr>
          <p:nvPr>
            <p:ph type="title"/>
          </p:nvPr>
        </p:nvSpPr>
        <p:spPr/>
        <p:txBody>
          <a:bodyPr/>
          <a:lstStyle/>
          <a:p>
            <a:r>
              <a:rPr lang="en-US" dirty="0">
                <a:latin typeface="Trade Gothic Next HvyCd" panose="020B0906040303020004" pitchFamily="34" charset="0"/>
              </a:rPr>
              <a:t>CONSOLIDATION SCENARIOS</a:t>
            </a:r>
          </a:p>
        </p:txBody>
      </p:sp>
      <p:sp>
        <p:nvSpPr>
          <p:cNvPr id="3" name="Text Placeholder 2">
            <a:extLst>
              <a:ext uri="{FF2B5EF4-FFF2-40B4-BE49-F238E27FC236}">
                <a16:creationId xmlns:a16="http://schemas.microsoft.com/office/drawing/2014/main" id="{D08AC635-BFB2-9C5F-B8A5-EC348A247806}"/>
              </a:ext>
            </a:extLst>
          </p:cNvPr>
          <p:cNvSpPr>
            <a:spLocks noGrp="1"/>
          </p:cNvSpPr>
          <p:nvPr>
            <p:ph type="body" idx="1"/>
          </p:nvPr>
        </p:nvSpPr>
        <p:spPr/>
        <p:txBody>
          <a:bodyPr/>
          <a:lstStyle/>
          <a:p>
            <a:endParaRPr lang="en-US"/>
          </a:p>
        </p:txBody>
      </p:sp>
      <p:pic>
        <p:nvPicPr>
          <p:cNvPr id="4" name="Picture 3">
            <a:extLst>
              <a:ext uri="{FF2B5EF4-FFF2-40B4-BE49-F238E27FC236}">
                <a16:creationId xmlns:a16="http://schemas.microsoft.com/office/drawing/2014/main" id="{A7E48139-AAE5-874A-FAC0-3290B4AE9193}"/>
              </a:ext>
            </a:extLst>
          </p:cNvPr>
          <p:cNvPicPr>
            <a:picLocks noChangeAspect="1"/>
          </p:cNvPicPr>
          <p:nvPr/>
        </p:nvPicPr>
        <p:blipFill rotWithShape="1">
          <a:blip r:embed="rId3"/>
          <a:srcRect l="10026" r="6357" b="12015"/>
          <a:stretch/>
        </p:blipFill>
        <p:spPr>
          <a:xfrm>
            <a:off x="10041538" y="76200"/>
            <a:ext cx="1996824" cy="2092842"/>
          </a:xfrm>
          <a:prstGeom prst="rect">
            <a:avLst/>
          </a:prstGeom>
        </p:spPr>
      </p:pic>
      <p:sp>
        <p:nvSpPr>
          <p:cNvPr id="5" name="Slide Number Placeholder 4">
            <a:extLst>
              <a:ext uri="{FF2B5EF4-FFF2-40B4-BE49-F238E27FC236}">
                <a16:creationId xmlns:a16="http://schemas.microsoft.com/office/drawing/2014/main" id="{CFCD48E7-FE17-6A6E-C014-43568F4FC7C6}"/>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8E6F07D-F62F-4C3B-A21E-2367E9A3992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02209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9C02121-EC0A-3935-4272-25A414D4B060}"/>
              </a:ext>
            </a:extLst>
          </p:cNvPr>
          <p:cNvGraphicFramePr>
            <a:graphicFrameLocks noGrp="1"/>
          </p:cNvGraphicFramePr>
          <p:nvPr/>
        </p:nvGraphicFramePr>
        <p:xfrm>
          <a:off x="565354" y="1309601"/>
          <a:ext cx="11061291" cy="4820920"/>
        </p:xfrm>
        <a:graphic>
          <a:graphicData uri="http://schemas.openxmlformats.org/drawingml/2006/table">
            <a:tbl>
              <a:tblPr firstRow="1" bandRow="1">
                <a:tableStyleId>{073A0DAA-6AF3-43AB-8588-CEC1D06C72B9}</a:tableStyleId>
              </a:tblPr>
              <a:tblGrid>
                <a:gridCol w="3687097">
                  <a:extLst>
                    <a:ext uri="{9D8B030D-6E8A-4147-A177-3AD203B41FA5}">
                      <a16:colId xmlns:a16="http://schemas.microsoft.com/office/drawing/2014/main" val="3139437580"/>
                    </a:ext>
                  </a:extLst>
                </a:gridCol>
                <a:gridCol w="3687097">
                  <a:extLst>
                    <a:ext uri="{9D8B030D-6E8A-4147-A177-3AD203B41FA5}">
                      <a16:colId xmlns:a16="http://schemas.microsoft.com/office/drawing/2014/main" val="2978053111"/>
                    </a:ext>
                  </a:extLst>
                </a:gridCol>
                <a:gridCol w="3687097">
                  <a:extLst>
                    <a:ext uri="{9D8B030D-6E8A-4147-A177-3AD203B41FA5}">
                      <a16:colId xmlns:a16="http://schemas.microsoft.com/office/drawing/2014/main" val="893492418"/>
                    </a:ext>
                  </a:extLst>
                </a:gridCol>
              </a:tblGrid>
              <a:tr h="370840">
                <a:tc>
                  <a:txBody>
                    <a:bodyPr/>
                    <a:lstStyle/>
                    <a:p>
                      <a:pPr algn="ctr"/>
                      <a:r>
                        <a:rPr lang="en-US" sz="1600" i="0">
                          <a:solidFill>
                            <a:schemeClr val="accent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Scenario A (Hartley)</a:t>
                      </a:r>
                    </a:p>
                  </a:txBody>
                  <a:tcPr/>
                </a:tc>
                <a:tc>
                  <a:txBody>
                    <a:bodyPr/>
                    <a:lstStyle/>
                    <a:p>
                      <a:pPr algn="ctr"/>
                      <a:r>
                        <a:rPr lang="en-US" sz="1600" i="0">
                          <a:solidFill>
                            <a:schemeClr val="accent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Scenario B (Williams)</a:t>
                      </a:r>
                    </a:p>
                  </a:txBody>
                  <a:tcPr/>
                </a:tc>
                <a:tc>
                  <a:txBody>
                    <a:bodyPr/>
                    <a:lstStyle/>
                    <a:p>
                      <a:pPr algn="ctr"/>
                      <a:r>
                        <a:rPr lang="en-US" sz="1600" i="0">
                          <a:solidFill>
                            <a:schemeClr val="accent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Scenario C (Porter)</a:t>
                      </a:r>
                    </a:p>
                  </a:txBody>
                  <a:tcPr/>
                </a:tc>
                <a:extLst>
                  <a:ext uri="{0D108BD9-81ED-4DB2-BD59-A6C34878D82A}">
                    <a16:rowId xmlns:a16="http://schemas.microsoft.com/office/drawing/2014/main" val="624744472"/>
                  </a:ext>
                </a:extLst>
              </a:tr>
              <a:tr h="370840">
                <a:tc>
                  <a:txBody>
                    <a:bodyPr/>
                    <a:lstStyle/>
                    <a:p>
                      <a:pPr algn="l">
                        <a:lnSpc>
                          <a:spcPts val="2712"/>
                        </a:lnSpc>
                      </a:pPr>
                      <a:r>
                        <a:rPr lang="en-US" sz="1600" b="1" spc="-48">
                          <a:solidFill>
                            <a:srgbClr val="000000"/>
                          </a:solidFill>
                          <a:latin typeface="Arial" panose="020B0604020202020204" pitchFamily="34" charset="0"/>
                          <a:cs typeface="Arial" panose="020B0604020202020204" pitchFamily="34" charset="0"/>
                          <a:sym typeface="Noto Serif Bold"/>
                        </a:rPr>
                        <a:t>Hartley Elementary School</a:t>
                      </a:r>
                      <a:r>
                        <a:rPr lang="en-US" sz="1600" spc="-48">
                          <a:solidFill>
                            <a:srgbClr val="000000"/>
                          </a:solidFill>
                          <a:latin typeface="Arial" panose="020B0604020202020204" pitchFamily="34" charset="0"/>
                          <a:cs typeface="Arial" panose="020B0604020202020204" pitchFamily="34" charset="0"/>
                          <a:sym typeface="Noto Serif"/>
                        </a:rPr>
                        <a:t> would consolidate with 2 elementary schools.</a:t>
                      </a:r>
                    </a:p>
                    <a:p>
                      <a:pPr algn="l">
                        <a:lnSpc>
                          <a:spcPts val="2712"/>
                        </a:lnSpc>
                      </a:pPr>
                      <a:endParaRPr lang="en-US" sz="1600" spc="-48">
                        <a:solidFill>
                          <a:srgbClr val="000000"/>
                        </a:solidFill>
                        <a:latin typeface="Arial" panose="020B0604020202020204" pitchFamily="34" charset="0"/>
                        <a:cs typeface="Arial" panose="020B0604020202020204" pitchFamily="34" charset="0"/>
                        <a:sym typeface="Noto Serif"/>
                      </a:endParaRPr>
                    </a:p>
                    <a:p>
                      <a:pPr algn="l">
                        <a:lnSpc>
                          <a:spcPts val="2712"/>
                        </a:lnSpc>
                      </a:pPr>
                      <a:r>
                        <a:rPr lang="en-US" sz="1600" spc="-48">
                          <a:solidFill>
                            <a:srgbClr val="000000"/>
                          </a:solidFill>
                          <a:latin typeface="Arial" panose="020B0604020202020204" pitchFamily="34" charset="0"/>
                          <a:cs typeface="Arial" panose="020B0604020202020204" pitchFamily="34" charset="0"/>
                          <a:sym typeface="Noto Serif"/>
                        </a:rPr>
                        <a:t>Hartley Elementary students would attend: </a:t>
                      </a:r>
                    </a:p>
                    <a:p>
                      <a:pPr marL="518163" lvl="1" indent="-259082" algn="l">
                        <a:lnSpc>
                          <a:spcPts val="2712"/>
                        </a:lnSpc>
                        <a:buFont typeface="Arial"/>
                        <a:buChar char="•"/>
                      </a:pPr>
                      <a:r>
                        <a:rPr lang="en-US" sz="1600" b="1" spc="-48">
                          <a:solidFill>
                            <a:srgbClr val="000000"/>
                          </a:solidFill>
                          <a:latin typeface="Arial" panose="020B0604020202020204" pitchFamily="34" charset="0"/>
                          <a:cs typeface="Arial" panose="020B0604020202020204" pitchFamily="34" charset="0"/>
                          <a:sym typeface="Noto Serif"/>
                        </a:rPr>
                        <a:t>Ingram-Pye Elementary</a:t>
                      </a:r>
                    </a:p>
                    <a:p>
                      <a:pPr marL="518163" lvl="1" indent="-259082" algn="l">
                        <a:lnSpc>
                          <a:spcPts val="2712"/>
                        </a:lnSpc>
                        <a:buFont typeface="Arial"/>
                        <a:buChar char="•"/>
                      </a:pPr>
                      <a:r>
                        <a:rPr lang="en-US" sz="1600" b="1" spc="-48">
                          <a:solidFill>
                            <a:srgbClr val="000000"/>
                          </a:solidFill>
                          <a:latin typeface="Arial" panose="020B0604020202020204" pitchFamily="34" charset="0"/>
                          <a:cs typeface="Arial" panose="020B0604020202020204" pitchFamily="34" charset="0"/>
                          <a:sym typeface="Noto Serif"/>
                        </a:rPr>
                        <a:t>Southfield Elementary</a:t>
                      </a:r>
                    </a:p>
                    <a:p>
                      <a:pPr marL="518163" lvl="1" indent="-259082" algn="l">
                        <a:lnSpc>
                          <a:spcPts val="2712"/>
                        </a:lnSpc>
                        <a:buFont typeface="Arial"/>
                        <a:buChar char="•"/>
                      </a:pPr>
                      <a:r>
                        <a:rPr lang="en-US" sz="1600" spc="-48">
                          <a:solidFill>
                            <a:srgbClr val="000000"/>
                          </a:solidFill>
                          <a:latin typeface="Arial" panose="020B0604020202020204" pitchFamily="34" charset="0"/>
                          <a:cs typeface="Arial" panose="020B0604020202020204" pitchFamily="34" charset="0"/>
                          <a:sym typeface="Noto Serif"/>
                        </a:rPr>
                        <a:t>Middle school and high school enrollment would remain the same, with student addresses for Hartley neighborhoods attending Ballard MS &amp; Southwest HS</a:t>
                      </a:r>
                    </a:p>
                    <a:p>
                      <a:endParaRPr lang="en-US" sz="1600">
                        <a:latin typeface="Arial" panose="020B0604020202020204" pitchFamily="34" charset="0"/>
                        <a:cs typeface="Arial" panose="020B0604020202020204" pitchFamily="34" charset="0"/>
                      </a:endParaRPr>
                    </a:p>
                  </a:txBody>
                  <a:tcPr/>
                </a:tc>
                <a:tc>
                  <a:txBody>
                    <a:bodyPr/>
                    <a:lstStyle/>
                    <a:p>
                      <a:pPr algn="l">
                        <a:lnSpc>
                          <a:spcPts val="2712"/>
                        </a:lnSpc>
                      </a:pPr>
                      <a:r>
                        <a:rPr lang="en-US" sz="1600" b="1" spc="-48">
                          <a:solidFill>
                            <a:srgbClr val="000000"/>
                          </a:solidFill>
                          <a:latin typeface="Arial" panose="020B0604020202020204" pitchFamily="34" charset="0"/>
                          <a:cs typeface="Arial" panose="020B0604020202020204" pitchFamily="34" charset="0"/>
                          <a:sym typeface="Noto Serif Bold"/>
                        </a:rPr>
                        <a:t>Williams Elementary School</a:t>
                      </a:r>
                      <a:r>
                        <a:rPr lang="en-US" sz="1600" spc="-48">
                          <a:solidFill>
                            <a:srgbClr val="000000"/>
                          </a:solidFill>
                          <a:latin typeface="Arial" panose="020B0604020202020204" pitchFamily="34" charset="0"/>
                          <a:cs typeface="Arial" panose="020B0604020202020204" pitchFamily="34" charset="0"/>
                          <a:sym typeface="Noto Serif"/>
                        </a:rPr>
                        <a:t> would consolidate with 2 elementary schools. </a:t>
                      </a:r>
                    </a:p>
                    <a:p>
                      <a:pPr algn="l">
                        <a:lnSpc>
                          <a:spcPts val="2712"/>
                        </a:lnSpc>
                      </a:pPr>
                      <a:endParaRPr lang="en-US" sz="1600" spc="-48">
                        <a:solidFill>
                          <a:srgbClr val="000000"/>
                        </a:solidFill>
                        <a:latin typeface="Arial" panose="020B0604020202020204" pitchFamily="34" charset="0"/>
                        <a:cs typeface="Arial" panose="020B0604020202020204" pitchFamily="34" charset="0"/>
                        <a:sym typeface="Noto Serif"/>
                      </a:endParaRPr>
                    </a:p>
                    <a:p>
                      <a:pPr algn="l">
                        <a:lnSpc>
                          <a:spcPts val="2712"/>
                        </a:lnSpc>
                      </a:pPr>
                      <a:r>
                        <a:rPr lang="en-US" sz="1600" spc="-48">
                          <a:solidFill>
                            <a:srgbClr val="000000"/>
                          </a:solidFill>
                          <a:latin typeface="Arial" panose="020B0604020202020204" pitchFamily="34" charset="0"/>
                          <a:cs typeface="Arial" panose="020B0604020202020204" pitchFamily="34" charset="0"/>
                          <a:sym typeface="Noto Serif"/>
                        </a:rPr>
                        <a:t>Williams Elementary students would attend: </a:t>
                      </a:r>
                    </a:p>
                    <a:p>
                      <a:pPr marL="518163" lvl="1" indent="-259082" algn="l">
                        <a:lnSpc>
                          <a:spcPts val="2712"/>
                        </a:lnSpc>
                        <a:buFont typeface="Arial"/>
                        <a:buChar char="•"/>
                      </a:pPr>
                      <a:r>
                        <a:rPr lang="en-US" sz="1600" b="1" spc="-48">
                          <a:solidFill>
                            <a:srgbClr val="000000"/>
                          </a:solidFill>
                          <a:latin typeface="Arial" panose="020B0604020202020204" pitchFamily="34" charset="0"/>
                          <a:cs typeface="Arial" panose="020B0604020202020204" pitchFamily="34" charset="0"/>
                          <a:sym typeface="Noto Serif"/>
                        </a:rPr>
                        <a:t>Ingram-Pye Elementary</a:t>
                      </a:r>
                    </a:p>
                    <a:p>
                      <a:pPr marL="518163" lvl="1" indent="-259082" algn="l">
                        <a:lnSpc>
                          <a:spcPts val="2712"/>
                        </a:lnSpc>
                        <a:buFont typeface="Arial"/>
                        <a:buChar char="•"/>
                      </a:pPr>
                      <a:r>
                        <a:rPr lang="en-US" sz="1600" b="1" spc="-48">
                          <a:solidFill>
                            <a:srgbClr val="000000"/>
                          </a:solidFill>
                          <a:latin typeface="Arial" panose="020B0604020202020204" pitchFamily="34" charset="0"/>
                          <a:cs typeface="Arial" panose="020B0604020202020204" pitchFamily="34" charset="0"/>
                          <a:sym typeface="Noto Serif"/>
                        </a:rPr>
                        <a:t>Hartley Elementary</a:t>
                      </a:r>
                    </a:p>
                    <a:p>
                      <a:pPr marL="518163" lvl="1" indent="-259082" algn="l">
                        <a:lnSpc>
                          <a:spcPts val="2712"/>
                        </a:lnSpc>
                        <a:buFont typeface="Arial"/>
                        <a:buChar char="•"/>
                      </a:pPr>
                      <a:r>
                        <a:rPr lang="en-US" sz="1600" spc="-48">
                          <a:solidFill>
                            <a:srgbClr val="000000"/>
                          </a:solidFill>
                          <a:latin typeface="Arial" panose="020B0604020202020204" pitchFamily="34" charset="0"/>
                          <a:cs typeface="Arial" panose="020B0604020202020204" pitchFamily="34" charset="0"/>
                          <a:sym typeface="Noto Serif"/>
                        </a:rPr>
                        <a:t>Middle school and high school enrollment would remain the same, with student addresses for Williams neighborhoods attending Miller MS &amp; Central HS</a:t>
                      </a:r>
                    </a:p>
                    <a:p>
                      <a:endParaRPr lang="en-US" sz="1600">
                        <a:latin typeface="Arial" panose="020B0604020202020204" pitchFamily="34" charset="0"/>
                        <a:cs typeface="Arial" panose="020B0604020202020204" pitchFamily="34" charset="0"/>
                      </a:endParaRPr>
                    </a:p>
                  </a:txBody>
                  <a:tcPr/>
                </a:tc>
                <a:tc>
                  <a:txBody>
                    <a:bodyPr/>
                    <a:lstStyle/>
                    <a:p>
                      <a:pPr algn="l">
                        <a:lnSpc>
                          <a:spcPts val="2712"/>
                        </a:lnSpc>
                      </a:pPr>
                      <a:r>
                        <a:rPr lang="en-US" sz="1600" b="1" spc="-48" dirty="0">
                          <a:solidFill>
                            <a:srgbClr val="000000"/>
                          </a:solidFill>
                          <a:latin typeface="Arial" panose="020B0604020202020204" pitchFamily="34" charset="0"/>
                          <a:cs typeface="Arial" panose="020B0604020202020204" pitchFamily="34" charset="0"/>
                          <a:sym typeface="Noto Serif Bold"/>
                        </a:rPr>
                        <a:t>Porter Elementary School</a:t>
                      </a:r>
                      <a:r>
                        <a:rPr lang="en-US" sz="1600" spc="-48" dirty="0">
                          <a:solidFill>
                            <a:srgbClr val="000000"/>
                          </a:solidFill>
                          <a:latin typeface="Arial" panose="020B0604020202020204" pitchFamily="34" charset="0"/>
                          <a:cs typeface="Arial" panose="020B0604020202020204" pitchFamily="34" charset="0"/>
                          <a:sym typeface="Noto Serif"/>
                        </a:rPr>
                        <a:t> would consolidate with 2 elementary schools. </a:t>
                      </a:r>
                    </a:p>
                    <a:p>
                      <a:pPr algn="l">
                        <a:lnSpc>
                          <a:spcPts val="2712"/>
                        </a:lnSpc>
                      </a:pPr>
                      <a:endParaRPr lang="en-US" sz="1600" spc="-48" dirty="0">
                        <a:solidFill>
                          <a:srgbClr val="000000"/>
                        </a:solidFill>
                        <a:latin typeface="Arial" panose="020B0604020202020204" pitchFamily="34" charset="0"/>
                        <a:cs typeface="Arial" panose="020B0604020202020204" pitchFamily="34" charset="0"/>
                        <a:sym typeface="Noto Serif"/>
                      </a:endParaRPr>
                    </a:p>
                    <a:p>
                      <a:pPr algn="l">
                        <a:lnSpc>
                          <a:spcPts val="2712"/>
                        </a:lnSpc>
                      </a:pPr>
                      <a:r>
                        <a:rPr lang="en-US" sz="1600" spc="-48" dirty="0">
                          <a:solidFill>
                            <a:srgbClr val="000000"/>
                          </a:solidFill>
                          <a:latin typeface="Arial" panose="020B0604020202020204" pitchFamily="34" charset="0"/>
                          <a:cs typeface="Arial" panose="020B0604020202020204" pitchFamily="34" charset="0"/>
                          <a:sym typeface="Noto Serif"/>
                        </a:rPr>
                        <a:t>Porter Elementary students would attend: </a:t>
                      </a:r>
                    </a:p>
                    <a:p>
                      <a:pPr marL="518163" lvl="1" indent="-259082" algn="l">
                        <a:lnSpc>
                          <a:spcPts val="2712"/>
                        </a:lnSpc>
                        <a:buFont typeface="Arial"/>
                        <a:buChar char="•"/>
                      </a:pPr>
                      <a:r>
                        <a:rPr lang="en-US" sz="1600" b="1" spc="-48" dirty="0">
                          <a:solidFill>
                            <a:srgbClr val="000000"/>
                          </a:solidFill>
                          <a:latin typeface="Arial" panose="020B0604020202020204" pitchFamily="34" charset="0"/>
                          <a:cs typeface="Arial" panose="020B0604020202020204" pitchFamily="34" charset="0"/>
                          <a:sym typeface="Noto Serif"/>
                        </a:rPr>
                        <a:t>Heard Elementary</a:t>
                      </a:r>
                    </a:p>
                    <a:p>
                      <a:pPr marL="518163" lvl="1" indent="-259082" algn="l">
                        <a:lnSpc>
                          <a:spcPts val="2712"/>
                        </a:lnSpc>
                        <a:buFont typeface="Arial"/>
                        <a:buChar char="•"/>
                      </a:pPr>
                      <a:r>
                        <a:rPr lang="en-US" sz="1600" b="1" spc="-48" dirty="0">
                          <a:solidFill>
                            <a:srgbClr val="000000"/>
                          </a:solidFill>
                          <a:latin typeface="Arial" panose="020B0604020202020204" pitchFamily="34" charset="0"/>
                          <a:cs typeface="Arial" panose="020B0604020202020204" pitchFamily="34" charset="0"/>
                          <a:sym typeface="Noto Serif"/>
                        </a:rPr>
                        <a:t>Skyview Elementary</a:t>
                      </a:r>
                    </a:p>
                    <a:p>
                      <a:pPr marL="518163" lvl="1" indent="-259082" algn="l">
                        <a:lnSpc>
                          <a:spcPts val="2712"/>
                        </a:lnSpc>
                        <a:buFont typeface="Arial"/>
                        <a:buChar char="•"/>
                      </a:pPr>
                      <a:r>
                        <a:rPr lang="en-US" sz="1600" spc="-48" dirty="0">
                          <a:solidFill>
                            <a:srgbClr val="000000"/>
                          </a:solidFill>
                          <a:latin typeface="Arial" panose="020B0604020202020204" pitchFamily="34" charset="0"/>
                          <a:cs typeface="Arial" panose="020B0604020202020204" pitchFamily="34" charset="0"/>
                          <a:sym typeface="Noto Serif"/>
                        </a:rPr>
                        <a:t>Middle school and high school enrollment would remain the same, with student addresses for Porter neighborhoods attending Rutland MS &amp; Rutland HS</a:t>
                      </a:r>
                    </a:p>
                    <a:p>
                      <a:endParaRPr lang="en-US"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322558445"/>
                  </a:ext>
                </a:extLst>
              </a:tr>
            </a:tbl>
          </a:graphicData>
        </a:graphic>
      </p:graphicFrame>
      <p:sp>
        <p:nvSpPr>
          <p:cNvPr id="2" name="Rectangle 1">
            <a:extLst>
              <a:ext uri="{FF2B5EF4-FFF2-40B4-BE49-F238E27FC236}">
                <a16:creationId xmlns:a16="http://schemas.microsoft.com/office/drawing/2014/main" id="{5F81ECBC-715D-CF77-8043-3626ECBA51C2}"/>
              </a:ext>
            </a:extLst>
          </p:cNvPr>
          <p:cNvSpPr/>
          <p:nvPr/>
        </p:nvSpPr>
        <p:spPr>
          <a:xfrm>
            <a:off x="0" y="0"/>
            <a:ext cx="12192000" cy="819255"/>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Trade Gothic Next HvyCd"/>
                <a:ea typeface="+mn-ea"/>
                <a:cs typeface="+mn-cs"/>
              </a:rPr>
              <a:t>BCSD SCHOOL CONSOLIDATION SCENARIOS</a:t>
            </a:r>
            <a:endParaRPr kumimoji="0" lang="en-US" sz="3200" b="0" i="0" u="none" strike="noStrike" kern="1200" cap="none" spc="0" normalizeH="0" baseline="0" noProof="0">
              <a:ln>
                <a:noFill/>
              </a:ln>
              <a:solidFill>
                <a:prstClr val="white"/>
              </a:solidFill>
              <a:effectLst/>
              <a:uLnTx/>
              <a:uFillTx/>
              <a:latin typeface="Trade Gothic Next HvyCd"/>
              <a:ea typeface="+mn-ea"/>
              <a:cs typeface="+mn-cs"/>
            </a:endParaRPr>
          </a:p>
        </p:txBody>
      </p:sp>
      <p:pic>
        <p:nvPicPr>
          <p:cNvPr id="3" name="Picture 2">
            <a:extLst>
              <a:ext uri="{FF2B5EF4-FFF2-40B4-BE49-F238E27FC236}">
                <a16:creationId xmlns:a16="http://schemas.microsoft.com/office/drawing/2014/main" id="{73CE960C-989C-2B17-4B67-CA4692BA6939}"/>
              </a:ext>
            </a:extLst>
          </p:cNvPr>
          <p:cNvPicPr>
            <a:picLocks noChangeAspect="1"/>
          </p:cNvPicPr>
          <p:nvPr/>
        </p:nvPicPr>
        <p:blipFill>
          <a:blip r:embed="rId3"/>
          <a:stretch>
            <a:fillRect/>
          </a:stretch>
        </p:blipFill>
        <p:spPr>
          <a:xfrm>
            <a:off x="10946390" y="-67568"/>
            <a:ext cx="1390008" cy="1390008"/>
          </a:xfrm>
          <a:prstGeom prst="rect">
            <a:avLst/>
          </a:prstGeom>
        </p:spPr>
      </p:pic>
      <p:sp>
        <p:nvSpPr>
          <p:cNvPr id="4" name="Slide Number Placeholder 3">
            <a:extLst>
              <a:ext uri="{FF2B5EF4-FFF2-40B4-BE49-F238E27FC236}">
                <a16:creationId xmlns:a16="http://schemas.microsoft.com/office/drawing/2014/main" id="{633BAA5B-33BD-4DC5-8541-0C2C1DBE81E2}"/>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8E6F07D-F62F-4C3B-A21E-2367E9A3992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22631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2643AD-1DB9-8650-BEC7-E6E56DE9D659}"/>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819123D9-7092-E350-5E27-46FAAE19CE65}"/>
              </a:ext>
            </a:extLst>
          </p:cNvPr>
          <p:cNvSpPr/>
          <p:nvPr/>
        </p:nvSpPr>
        <p:spPr>
          <a:xfrm>
            <a:off x="0" y="0"/>
            <a:ext cx="12192000" cy="819255"/>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Trade Gothic Next HvyCd"/>
                <a:ea typeface="+mn-ea"/>
                <a:cs typeface="+mn-cs"/>
              </a:rPr>
              <a:t>Consolidation Data –</a:t>
            </a:r>
            <a:r>
              <a:rPr kumimoji="0" lang="en-US" sz="3200" b="1" i="0" u="none" strike="noStrike" kern="1200" cap="none" spc="0" normalizeH="0" noProof="0">
                <a:ln>
                  <a:noFill/>
                </a:ln>
                <a:solidFill>
                  <a:prstClr val="white"/>
                </a:solidFill>
                <a:effectLst/>
                <a:uLnTx/>
                <a:uFillTx/>
                <a:latin typeface="Trade Gothic Next HvyCd"/>
                <a:ea typeface="+mn-ea"/>
                <a:cs typeface="+mn-cs"/>
              </a:rPr>
              <a:t> Student</a:t>
            </a:r>
            <a:r>
              <a:rPr lang="en-US" sz="3200" b="1">
                <a:solidFill>
                  <a:prstClr val="white"/>
                </a:solidFill>
                <a:latin typeface="Trade Gothic Next HvyCd"/>
              </a:rPr>
              <a:t> Enrollment</a:t>
            </a:r>
            <a:endParaRPr kumimoji="0" lang="en-US" sz="3200" b="0" i="0" u="none" strike="noStrike" kern="1200" cap="none" spc="0" normalizeH="0" baseline="0" noProof="0">
              <a:ln>
                <a:noFill/>
              </a:ln>
              <a:solidFill>
                <a:prstClr val="white"/>
              </a:solidFill>
              <a:effectLst/>
              <a:uLnTx/>
              <a:uFillTx/>
              <a:latin typeface="Trade Gothic Next HvyCd"/>
              <a:ea typeface="+mn-ea"/>
              <a:cs typeface="+mn-cs"/>
            </a:endParaRPr>
          </a:p>
        </p:txBody>
      </p:sp>
      <p:pic>
        <p:nvPicPr>
          <p:cNvPr id="3" name="Picture 2">
            <a:extLst>
              <a:ext uri="{FF2B5EF4-FFF2-40B4-BE49-F238E27FC236}">
                <a16:creationId xmlns:a16="http://schemas.microsoft.com/office/drawing/2014/main" id="{3B5E029D-DC29-C550-A1D3-B142A82E1576}"/>
              </a:ext>
            </a:extLst>
          </p:cNvPr>
          <p:cNvPicPr>
            <a:picLocks noChangeAspect="1"/>
          </p:cNvPicPr>
          <p:nvPr/>
        </p:nvPicPr>
        <p:blipFill>
          <a:blip r:embed="rId3"/>
          <a:stretch>
            <a:fillRect/>
          </a:stretch>
        </p:blipFill>
        <p:spPr>
          <a:xfrm>
            <a:off x="10946390" y="-67568"/>
            <a:ext cx="1390008" cy="1390008"/>
          </a:xfrm>
          <a:prstGeom prst="rect">
            <a:avLst/>
          </a:prstGeom>
        </p:spPr>
      </p:pic>
      <p:sp>
        <p:nvSpPr>
          <p:cNvPr id="4" name="Slide Number Placeholder 3">
            <a:extLst>
              <a:ext uri="{FF2B5EF4-FFF2-40B4-BE49-F238E27FC236}">
                <a16:creationId xmlns:a16="http://schemas.microsoft.com/office/drawing/2014/main" id="{514DF876-B80B-FD34-164D-FFADE187C0F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8E6F07D-F62F-4C3B-A21E-2367E9A3992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12595080-31B8-A638-6CAE-94791C3A174D}"/>
              </a:ext>
            </a:extLst>
          </p:cNvPr>
          <p:cNvPicPr>
            <a:picLocks noChangeAspect="1"/>
          </p:cNvPicPr>
          <p:nvPr/>
        </p:nvPicPr>
        <p:blipFill>
          <a:blip r:embed="rId4"/>
          <a:stretch>
            <a:fillRect/>
          </a:stretch>
        </p:blipFill>
        <p:spPr>
          <a:xfrm>
            <a:off x="946150" y="1084101"/>
            <a:ext cx="10299700" cy="5007407"/>
          </a:xfrm>
          <a:prstGeom prst="rect">
            <a:avLst/>
          </a:prstGeom>
        </p:spPr>
      </p:pic>
    </p:spTree>
    <p:extLst>
      <p:ext uri="{BB962C8B-B14F-4D97-AF65-F5344CB8AC3E}">
        <p14:creationId xmlns:p14="http://schemas.microsoft.com/office/powerpoint/2010/main" val="38241554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6C5A5F-4E34-15DF-C7A4-375CDC8739A1}"/>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0276CFF4-3EDF-9711-B8FC-A05DDFAF8275}"/>
              </a:ext>
            </a:extLst>
          </p:cNvPr>
          <p:cNvSpPr/>
          <p:nvPr/>
        </p:nvSpPr>
        <p:spPr>
          <a:xfrm>
            <a:off x="0" y="0"/>
            <a:ext cx="12192000" cy="819255"/>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defTabSz="457200">
              <a:defRPr/>
            </a:pPr>
            <a:r>
              <a:rPr kumimoji="0" lang="en-US" sz="3200" b="1" i="0" u="none" strike="noStrike" kern="1200" cap="none" spc="0" normalizeH="0" baseline="0" noProof="0">
                <a:ln>
                  <a:noFill/>
                </a:ln>
                <a:solidFill>
                  <a:prstClr val="white"/>
                </a:solidFill>
                <a:effectLst/>
                <a:uLnTx/>
                <a:uFillTx/>
                <a:latin typeface="Trade Gothic Next HvyCd"/>
                <a:ea typeface="+mn-ea"/>
                <a:cs typeface="+mn-cs"/>
              </a:rPr>
              <a:t>Consolidation Data –</a:t>
            </a:r>
            <a:r>
              <a:rPr kumimoji="0" lang="en-US" sz="3200" b="1" i="0" u="none" strike="noStrike" kern="1200" cap="none" spc="0" normalizeH="0" noProof="0">
                <a:ln>
                  <a:noFill/>
                </a:ln>
                <a:solidFill>
                  <a:prstClr val="white"/>
                </a:solidFill>
                <a:effectLst/>
                <a:uLnTx/>
                <a:uFillTx/>
                <a:latin typeface="Trade Gothic Next HvyCd"/>
                <a:ea typeface="+mn-ea"/>
                <a:cs typeface="+mn-cs"/>
              </a:rPr>
              <a:t> </a:t>
            </a:r>
            <a:r>
              <a:rPr lang="en-US" sz="3200" b="1">
                <a:solidFill>
                  <a:prstClr val="white"/>
                </a:solidFill>
                <a:latin typeface="Trade Gothic Next HvyCd"/>
              </a:rPr>
              <a:t>Cost Savings – Scenario A</a:t>
            </a:r>
            <a:endParaRPr kumimoji="0" lang="en-US" sz="3200" b="0" i="0" u="none" strike="noStrike" kern="1200" cap="none" spc="0" normalizeH="0" baseline="0" noProof="0">
              <a:ln>
                <a:noFill/>
              </a:ln>
              <a:solidFill>
                <a:prstClr val="white"/>
              </a:solidFill>
              <a:effectLst/>
              <a:uLnTx/>
              <a:uFillTx/>
              <a:latin typeface="Trade Gothic Next HvyCd"/>
              <a:ea typeface="+mn-ea"/>
              <a:cs typeface="+mn-cs"/>
            </a:endParaRPr>
          </a:p>
        </p:txBody>
      </p:sp>
      <p:pic>
        <p:nvPicPr>
          <p:cNvPr id="3" name="Picture 2">
            <a:extLst>
              <a:ext uri="{FF2B5EF4-FFF2-40B4-BE49-F238E27FC236}">
                <a16:creationId xmlns:a16="http://schemas.microsoft.com/office/drawing/2014/main" id="{43F610E1-DCB8-AB75-2E51-8D21F6F8B2D7}"/>
              </a:ext>
            </a:extLst>
          </p:cNvPr>
          <p:cNvPicPr>
            <a:picLocks noChangeAspect="1"/>
          </p:cNvPicPr>
          <p:nvPr/>
        </p:nvPicPr>
        <p:blipFill>
          <a:blip r:embed="rId3"/>
          <a:stretch>
            <a:fillRect/>
          </a:stretch>
        </p:blipFill>
        <p:spPr>
          <a:xfrm>
            <a:off x="10946390" y="-67568"/>
            <a:ext cx="1390008" cy="1390008"/>
          </a:xfrm>
          <a:prstGeom prst="rect">
            <a:avLst/>
          </a:prstGeom>
        </p:spPr>
      </p:pic>
      <p:sp>
        <p:nvSpPr>
          <p:cNvPr id="4" name="Slide Number Placeholder 3">
            <a:extLst>
              <a:ext uri="{FF2B5EF4-FFF2-40B4-BE49-F238E27FC236}">
                <a16:creationId xmlns:a16="http://schemas.microsoft.com/office/drawing/2014/main" id="{EAE30044-3362-4983-8587-F2997838997A}"/>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8E6F07D-F62F-4C3B-A21E-2367E9A3992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aphicFrame>
        <p:nvGraphicFramePr>
          <p:cNvPr id="15" name="Table 14">
            <a:extLst>
              <a:ext uri="{FF2B5EF4-FFF2-40B4-BE49-F238E27FC236}">
                <a16:creationId xmlns:a16="http://schemas.microsoft.com/office/drawing/2014/main" id="{60A1E9A2-D79D-9851-CC0D-BEF5A47D4414}"/>
              </a:ext>
            </a:extLst>
          </p:cNvPr>
          <p:cNvGraphicFramePr>
            <a:graphicFrameLocks noGrp="1"/>
          </p:cNvGraphicFramePr>
          <p:nvPr>
            <p:extLst>
              <p:ext uri="{D42A27DB-BD31-4B8C-83A1-F6EECF244321}">
                <p14:modId xmlns:p14="http://schemas.microsoft.com/office/powerpoint/2010/main" val="3429232470"/>
              </p:ext>
            </p:extLst>
          </p:nvPr>
        </p:nvGraphicFramePr>
        <p:xfrm>
          <a:off x="2025650" y="924234"/>
          <a:ext cx="8140700" cy="5627370"/>
        </p:xfrm>
        <a:graphic>
          <a:graphicData uri="http://schemas.openxmlformats.org/drawingml/2006/table">
            <a:tbl>
              <a:tblPr bandRow="1">
                <a:tableStyleId>{5C22544A-7EE6-4342-B048-85BDC9FD1C3A}</a:tableStyleId>
              </a:tblPr>
              <a:tblGrid>
                <a:gridCol w="2082800">
                  <a:extLst>
                    <a:ext uri="{9D8B030D-6E8A-4147-A177-3AD203B41FA5}">
                      <a16:colId xmlns:a16="http://schemas.microsoft.com/office/drawing/2014/main" val="821978543"/>
                    </a:ext>
                  </a:extLst>
                </a:gridCol>
                <a:gridCol w="609600">
                  <a:extLst>
                    <a:ext uri="{9D8B030D-6E8A-4147-A177-3AD203B41FA5}">
                      <a16:colId xmlns:a16="http://schemas.microsoft.com/office/drawing/2014/main" val="3907919375"/>
                    </a:ext>
                  </a:extLst>
                </a:gridCol>
                <a:gridCol w="2095500">
                  <a:extLst>
                    <a:ext uri="{9D8B030D-6E8A-4147-A177-3AD203B41FA5}">
                      <a16:colId xmlns:a16="http://schemas.microsoft.com/office/drawing/2014/main" val="1785409694"/>
                    </a:ext>
                  </a:extLst>
                </a:gridCol>
                <a:gridCol w="1358900">
                  <a:extLst>
                    <a:ext uri="{9D8B030D-6E8A-4147-A177-3AD203B41FA5}">
                      <a16:colId xmlns:a16="http://schemas.microsoft.com/office/drawing/2014/main" val="3315767765"/>
                    </a:ext>
                  </a:extLst>
                </a:gridCol>
                <a:gridCol w="698500">
                  <a:extLst>
                    <a:ext uri="{9D8B030D-6E8A-4147-A177-3AD203B41FA5}">
                      <a16:colId xmlns:a16="http://schemas.microsoft.com/office/drawing/2014/main" val="1613086847"/>
                    </a:ext>
                  </a:extLst>
                </a:gridCol>
                <a:gridCol w="1295400">
                  <a:extLst>
                    <a:ext uri="{9D8B030D-6E8A-4147-A177-3AD203B41FA5}">
                      <a16:colId xmlns:a16="http://schemas.microsoft.com/office/drawing/2014/main" val="2680028529"/>
                    </a:ext>
                  </a:extLst>
                </a:gridCol>
              </a:tblGrid>
              <a:tr h="182880">
                <a:tc>
                  <a:txBody>
                    <a:bodyPr/>
                    <a:lstStyle/>
                    <a:p>
                      <a:pPr algn="l" fontAlgn="b"/>
                      <a:r>
                        <a:rPr lang="en-US" sz="1100" b="1" i="0" u="none" strike="noStrike">
                          <a:solidFill>
                            <a:srgbClr val="000000"/>
                          </a:solidFill>
                          <a:effectLst/>
                          <a:latin typeface="Aptos Narrow" panose="020B0004020202020204" pitchFamily="34" charset="0"/>
                        </a:rPr>
                        <a:t>Hartley Elementary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US" sz="1100" b="1" i="0" u="none" strike="noStrike">
                          <a:solidFill>
                            <a:srgbClr val="000000"/>
                          </a:solidFill>
                          <a:effectLst/>
                          <a:latin typeface="Aptos Narrow" panose="020B0004020202020204" pitchFamily="34" charset="0"/>
                        </a:rPr>
                        <a:t>FTE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US" sz="1100" b="1" i="0" u="none" strike="noStrike">
                          <a:solidFill>
                            <a:srgbClr val="000000"/>
                          </a:solidFill>
                          <a:effectLst/>
                          <a:latin typeface="Aptos Narrow" panose="020B0004020202020204" pitchFamily="34" charset="0"/>
                        </a:rPr>
                        <a:t>Average Salary &amp; Benefit per Position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US" sz="1100" b="1" i="0" u="none" strike="noStrike">
                          <a:solidFill>
                            <a:srgbClr val="000000"/>
                          </a:solidFill>
                          <a:effectLst/>
                          <a:latin typeface="Aptos Narrow" panose="020B0004020202020204" pitchFamily="34" charset="0"/>
                        </a:rPr>
                        <a:t>Total Estimated Savings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US" sz="1100" b="1" i="0" u="none" strike="noStrike">
                          <a:solidFill>
                            <a:srgbClr val="000000"/>
                          </a:solidFill>
                          <a:effectLst/>
                          <a:latin typeface="Aptos Narrow" panose="020B0004020202020204" pitchFamily="34" charset="0"/>
                        </a:rPr>
                        <a:t>Operations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US" sz="1100" b="1" i="0" u="none" strike="noStrike">
                          <a:solidFill>
                            <a:srgbClr val="000000"/>
                          </a:solidFill>
                          <a:effectLst/>
                          <a:latin typeface="Aptos Narrow" panose="020B0004020202020204" pitchFamily="34" charset="0"/>
                        </a:rPr>
                        <a:t>Total Potential Savings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2720120931"/>
                  </a:ext>
                </a:extLst>
              </a:tr>
              <a:tr h="182880">
                <a:tc>
                  <a:txBody>
                    <a:bodyPr/>
                    <a:lstStyle/>
                    <a:p>
                      <a:pPr algn="l" fontAlgn="b"/>
                      <a:r>
                        <a:rPr lang="en-US" sz="1100" b="0" i="0" u="none" strike="noStrike">
                          <a:solidFill>
                            <a:srgbClr val="000000"/>
                          </a:solidFill>
                          <a:effectLst/>
                          <a:latin typeface="Aptos Narrow" panose="020B0004020202020204" pitchFamily="34" charset="0"/>
                        </a:rPr>
                        <a:t>Principal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Aptos Narrow" panose="020B000402020202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Aptos Narrow" panose="020B0004020202020204" pitchFamily="34" charset="0"/>
                        </a:rPr>
                        <a:t>172,500.00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Aptos Narrow" panose="020B0004020202020204" pitchFamily="34" charset="0"/>
                        </a:rPr>
                        <a:t>172,500.00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28751464"/>
                  </a:ext>
                </a:extLst>
              </a:tr>
              <a:tr h="182880">
                <a:tc>
                  <a:txBody>
                    <a:bodyPr/>
                    <a:lstStyle/>
                    <a:p>
                      <a:pPr algn="l" fontAlgn="b"/>
                      <a:r>
                        <a:rPr lang="en-US" sz="1100" b="0" i="0" u="none" strike="noStrike">
                          <a:solidFill>
                            <a:srgbClr val="000000"/>
                          </a:solidFill>
                          <a:effectLst/>
                          <a:latin typeface="Aptos Narrow" panose="020B0004020202020204" pitchFamily="34" charset="0"/>
                        </a:rPr>
                        <a:t>Assistant Principal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Aptos Narrow" panose="020B000402020202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Aptos Narrow" panose="020B0004020202020204" pitchFamily="34" charset="0"/>
                        </a:rPr>
                        <a:t>131,500.00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Aptos Narrow" panose="020B0004020202020204" pitchFamily="34" charset="0"/>
                        </a:rPr>
                        <a:t>131,500.00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34906066"/>
                  </a:ext>
                </a:extLst>
              </a:tr>
              <a:tr h="182880">
                <a:tc>
                  <a:txBody>
                    <a:bodyPr/>
                    <a:lstStyle/>
                    <a:p>
                      <a:pPr algn="l" fontAlgn="b"/>
                      <a:r>
                        <a:rPr lang="en-US" sz="1100" b="0" i="0" u="none" strike="noStrike">
                          <a:solidFill>
                            <a:srgbClr val="000000"/>
                          </a:solidFill>
                          <a:effectLst/>
                          <a:latin typeface="Aptos Narrow" panose="020B0004020202020204" pitchFamily="34" charset="0"/>
                        </a:rPr>
                        <a:t>Media Spec.</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Aptos Narrow" panose="020B000402020202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Aptos Narrow" panose="020B0004020202020204" pitchFamily="34" charset="0"/>
                        </a:rPr>
                        <a:t>129,500.00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Aptos Narrow" panose="020B0004020202020204" pitchFamily="34" charset="0"/>
                        </a:rPr>
                        <a:t>129,500.00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79659566"/>
                  </a:ext>
                </a:extLst>
              </a:tr>
              <a:tr h="182880">
                <a:tc>
                  <a:txBody>
                    <a:bodyPr/>
                    <a:lstStyle/>
                    <a:p>
                      <a:pPr algn="l" fontAlgn="b"/>
                      <a:r>
                        <a:rPr lang="en-US" sz="1100" b="0" i="0" u="none" strike="noStrike">
                          <a:solidFill>
                            <a:srgbClr val="000000"/>
                          </a:solidFill>
                          <a:effectLst/>
                          <a:latin typeface="Aptos Narrow" panose="020B0004020202020204" pitchFamily="34" charset="0"/>
                        </a:rPr>
                        <a:t>Media Clerk</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Aptos Narrow" panose="020B0004020202020204" pitchFamily="34" charset="0"/>
                        </a:rPr>
                        <a:t>0.5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Aptos Narrow" panose="020B0004020202020204" pitchFamily="34" charset="0"/>
                        </a:rPr>
                        <a:t>39,500.00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Aptos Narrow" panose="020B0004020202020204" pitchFamily="34" charset="0"/>
                        </a:rPr>
                        <a:t>19,750.00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58462886"/>
                  </a:ext>
                </a:extLst>
              </a:tr>
              <a:tr h="182880">
                <a:tc>
                  <a:txBody>
                    <a:bodyPr/>
                    <a:lstStyle/>
                    <a:p>
                      <a:pPr algn="l" fontAlgn="b"/>
                      <a:r>
                        <a:rPr lang="en-US" sz="1100" b="0" i="0" u="none" strike="noStrike">
                          <a:solidFill>
                            <a:srgbClr val="000000"/>
                          </a:solidFill>
                          <a:effectLst/>
                          <a:latin typeface="Aptos Narrow" panose="020B0004020202020204" pitchFamily="34" charset="0"/>
                        </a:rPr>
                        <a:t>Secretary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Aptos Narrow" panose="020B000402020202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Aptos Narrow" panose="020B0004020202020204" pitchFamily="34" charset="0"/>
                        </a:rPr>
                        <a:t>73,000.00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Aptos Narrow" panose="020B0004020202020204" pitchFamily="34" charset="0"/>
                        </a:rPr>
                        <a:t>73,000.00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20311578"/>
                  </a:ext>
                </a:extLst>
              </a:tr>
              <a:tr h="182880">
                <a:tc>
                  <a:txBody>
                    <a:bodyPr/>
                    <a:lstStyle/>
                    <a:p>
                      <a:pPr algn="l" fontAlgn="b"/>
                      <a:r>
                        <a:rPr lang="en-US" sz="1100" b="0" i="0" u="none" strike="noStrike">
                          <a:solidFill>
                            <a:srgbClr val="000000"/>
                          </a:solidFill>
                          <a:effectLst/>
                          <a:latin typeface="Aptos Narrow" panose="020B0004020202020204" pitchFamily="34" charset="0"/>
                        </a:rPr>
                        <a:t>Office Clerk</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Aptos Narrow" panose="020B000402020202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Aptos Narrow" panose="020B0004020202020204" pitchFamily="34" charset="0"/>
                        </a:rPr>
                        <a:t>59,000.00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Aptos Narrow" panose="020B0004020202020204" pitchFamily="34" charset="0"/>
                        </a:rPr>
                        <a:t>59,000.00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43973394"/>
                  </a:ext>
                </a:extLst>
              </a:tr>
              <a:tr h="182880">
                <a:tc>
                  <a:txBody>
                    <a:bodyPr/>
                    <a:lstStyle/>
                    <a:p>
                      <a:pPr algn="l" fontAlgn="b"/>
                      <a:r>
                        <a:rPr lang="en-US" sz="1100" b="0" i="0" u="none" strike="noStrike">
                          <a:solidFill>
                            <a:srgbClr val="000000"/>
                          </a:solidFill>
                          <a:effectLst/>
                          <a:latin typeface="Aptos Narrow" panose="020B0004020202020204" pitchFamily="34" charset="0"/>
                        </a:rPr>
                        <a:t>Registrar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Aptos Narrow" panose="020B000402020202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Aptos Narrow" panose="020B0004020202020204" pitchFamily="34" charset="0"/>
                        </a:rPr>
                        <a:t>70,500.00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Aptos Narrow" panose="020B0004020202020204" pitchFamily="34" charset="0"/>
                        </a:rPr>
                        <a:t>70,500.00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58855056"/>
                  </a:ext>
                </a:extLst>
              </a:tr>
              <a:tr h="182880">
                <a:tc>
                  <a:txBody>
                    <a:bodyPr/>
                    <a:lstStyle/>
                    <a:p>
                      <a:pPr algn="l" fontAlgn="b"/>
                      <a:r>
                        <a:rPr lang="en-US" sz="1100" b="0" i="0" u="none" strike="noStrike">
                          <a:solidFill>
                            <a:srgbClr val="000000"/>
                          </a:solidFill>
                          <a:effectLst/>
                          <a:latin typeface="Aptos Narrow" panose="020B0004020202020204" pitchFamily="34" charset="0"/>
                        </a:rPr>
                        <a:t>Head Custodian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Aptos Narrow" panose="020B000402020202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Aptos Narrow" panose="020B0004020202020204" pitchFamily="34" charset="0"/>
                        </a:rPr>
                        <a:t>62,300.00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Aptos Narrow" panose="020B0004020202020204" pitchFamily="34" charset="0"/>
                        </a:rPr>
                        <a:t>62,300.00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31601086"/>
                  </a:ext>
                </a:extLst>
              </a:tr>
              <a:tr h="182880">
                <a:tc>
                  <a:txBody>
                    <a:bodyPr/>
                    <a:lstStyle/>
                    <a:p>
                      <a:pPr algn="l" fontAlgn="b"/>
                      <a:r>
                        <a:rPr lang="en-US" sz="1100" b="0" i="0" u="none" strike="noStrike">
                          <a:solidFill>
                            <a:srgbClr val="000000"/>
                          </a:solidFill>
                          <a:effectLst/>
                          <a:latin typeface="Aptos Narrow" panose="020B0004020202020204" pitchFamily="34" charset="0"/>
                        </a:rPr>
                        <a:t>Custodians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Aptos Narrow" panose="020B0004020202020204" pitchFamily="34" charset="0"/>
                        </a:rPr>
                        <a:t>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Aptos Narrow" panose="020B0004020202020204" pitchFamily="34" charset="0"/>
                        </a:rPr>
                        <a:t>38,750.00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Aptos Narrow" panose="020B0004020202020204" pitchFamily="34" charset="0"/>
                        </a:rPr>
                        <a:t>58,125.00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49219704"/>
                  </a:ext>
                </a:extLst>
              </a:tr>
              <a:tr h="182880">
                <a:tc>
                  <a:txBody>
                    <a:bodyPr/>
                    <a:lstStyle/>
                    <a:p>
                      <a:pPr algn="l" fontAlgn="b"/>
                      <a:r>
                        <a:rPr lang="en-US"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63432904"/>
                  </a:ext>
                </a:extLst>
              </a:tr>
              <a:tr h="182880">
                <a:tc>
                  <a:txBody>
                    <a:bodyPr/>
                    <a:lstStyle/>
                    <a:p>
                      <a:pPr algn="l" fontAlgn="b"/>
                      <a:r>
                        <a:rPr lang="en-US" sz="1100" b="1" i="0" u="none" strike="noStrike">
                          <a:solidFill>
                            <a:srgbClr val="000000"/>
                          </a:solidFill>
                          <a:effectLst/>
                          <a:latin typeface="Aptos Narrow" panose="020B0004020202020204" pitchFamily="34" charset="0"/>
                        </a:rPr>
                        <a:t>Total General Fund Positions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8E8"/>
                    </a:solidFill>
                  </a:tcPr>
                </a:tc>
                <a:tc>
                  <a:txBody>
                    <a:bodyPr/>
                    <a:lstStyle/>
                    <a:p>
                      <a:pPr algn="r" fontAlgn="b"/>
                      <a:r>
                        <a:rPr lang="en-US" sz="1100" b="1" i="0" u="none" strike="noStrike">
                          <a:solidFill>
                            <a:srgbClr val="000000"/>
                          </a:solidFill>
                          <a:effectLst/>
                          <a:latin typeface="Aptos Narrow" panose="020B0004020202020204" pitchFamily="34" charset="0"/>
                        </a:rPr>
                        <a:t>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8E8"/>
                    </a:solidFill>
                  </a:tcPr>
                </a:tc>
                <a:tc>
                  <a:txBody>
                    <a:bodyPr/>
                    <a:lstStyle/>
                    <a:p>
                      <a:pPr algn="l" fontAlgn="b"/>
                      <a:r>
                        <a:rPr lang="en-US" sz="1100" b="1"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8E8"/>
                    </a:solidFill>
                  </a:tcPr>
                </a:tc>
                <a:tc>
                  <a:txBody>
                    <a:bodyPr/>
                    <a:lstStyle/>
                    <a:p>
                      <a:pPr algn="r" fontAlgn="b"/>
                      <a:r>
                        <a:rPr lang="en-US" sz="1100" b="1" i="0" u="none" strike="noStrike">
                          <a:solidFill>
                            <a:srgbClr val="000000"/>
                          </a:solidFill>
                          <a:effectLst/>
                          <a:latin typeface="Aptos Narrow" panose="020B0004020202020204" pitchFamily="34" charset="0"/>
                        </a:rPr>
                        <a:t>776,175.00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8E8"/>
                    </a:solidFill>
                  </a:tcPr>
                </a:tc>
                <a:tc>
                  <a:txBody>
                    <a:bodyPr/>
                    <a:lstStyle/>
                    <a:p>
                      <a:pPr algn="l" fontAlgn="b"/>
                      <a:r>
                        <a:rPr lang="en-US" sz="1100" b="1"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8E8"/>
                    </a:solidFill>
                  </a:tcPr>
                </a:tc>
                <a:tc>
                  <a:txBody>
                    <a:bodyPr/>
                    <a:lstStyle/>
                    <a:p>
                      <a:pPr algn="r" fontAlgn="b"/>
                      <a:r>
                        <a:rPr lang="en-US" sz="1100" b="1" i="0" u="none" strike="noStrike">
                          <a:solidFill>
                            <a:srgbClr val="000000"/>
                          </a:solidFill>
                          <a:effectLst/>
                          <a:latin typeface="Aptos Narrow" panose="020B0004020202020204" pitchFamily="34" charset="0"/>
                        </a:rPr>
                        <a:t>776,175.00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8E8"/>
                    </a:solidFill>
                  </a:tcPr>
                </a:tc>
                <a:extLst>
                  <a:ext uri="{0D108BD9-81ED-4DB2-BD59-A6C34878D82A}">
                    <a16:rowId xmlns:a16="http://schemas.microsoft.com/office/drawing/2014/main" val="3010569845"/>
                  </a:ext>
                </a:extLst>
              </a:tr>
              <a:tr h="182880">
                <a:tc>
                  <a:txBody>
                    <a:bodyPr/>
                    <a:lstStyle/>
                    <a:p>
                      <a:pPr algn="l" fontAlgn="b"/>
                      <a:r>
                        <a:rPr lang="en-US"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53141199"/>
                  </a:ext>
                </a:extLst>
              </a:tr>
              <a:tr h="182880">
                <a:tc>
                  <a:txBody>
                    <a:bodyPr/>
                    <a:lstStyle/>
                    <a:p>
                      <a:pPr algn="l" fontAlgn="b"/>
                      <a:r>
                        <a:rPr lang="en-US" sz="1100" b="0" i="0" u="none" strike="noStrike">
                          <a:solidFill>
                            <a:srgbClr val="000000"/>
                          </a:solidFill>
                          <a:effectLst/>
                          <a:latin typeface="Aptos Narrow" panose="020B0004020202020204" pitchFamily="34" charset="0"/>
                        </a:rPr>
                        <a:t>Operational Cost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62233975"/>
                  </a:ext>
                </a:extLst>
              </a:tr>
              <a:tr h="182880">
                <a:tc>
                  <a:txBody>
                    <a:bodyPr/>
                    <a:lstStyle/>
                    <a:p>
                      <a:pPr algn="l" fontAlgn="b"/>
                      <a:r>
                        <a:rPr lang="en-US" sz="1100" b="0" i="0" u="none" strike="noStrike">
                          <a:solidFill>
                            <a:srgbClr val="000000"/>
                          </a:solidFill>
                          <a:effectLst/>
                          <a:latin typeface="Aptos Narrow" panose="020B0004020202020204" pitchFamily="34" charset="0"/>
                        </a:rPr>
                        <a:t>Electricity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Aptos Narrow" panose="020B0004020202020204" pitchFamily="34" charset="0"/>
                        </a:rPr>
                        <a:t>70,000.00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46640383"/>
                  </a:ext>
                </a:extLst>
              </a:tr>
              <a:tr h="182880">
                <a:tc>
                  <a:txBody>
                    <a:bodyPr/>
                    <a:lstStyle/>
                    <a:p>
                      <a:pPr algn="l" fontAlgn="b"/>
                      <a:r>
                        <a:rPr lang="en-US" sz="1100" b="0" i="0" u="none" strike="noStrike">
                          <a:solidFill>
                            <a:srgbClr val="000000"/>
                          </a:solidFill>
                          <a:effectLst/>
                          <a:latin typeface="Aptos Narrow" panose="020B0004020202020204" pitchFamily="34" charset="0"/>
                        </a:rPr>
                        <a:t>Water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Aptos Narrow" panose="020B0004020202020204" pitchFamily="34" charset="0"/>
                        </a:rPr>
                        <a:t>8,500.00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824473"/>
                  </a:ext>
                </a:extLst>
              </a:tr>
              <a:tr h="182880">
                <a:tc>
                  <a:txBody>
                    <a:bodyPr/>
                    <a:lstStyle/>
                    <a:p>
                      <a:pPr algn="l" fontAlgn="b"/>
                      <a:r>
                        <a:rPr lang="en-US" sz="1100" b="0" i="0" u="none" strike="noStrike">
                          <a:solidFill>
                            <a:srgbClr val="000000"/>
                          </a:solidFill>
                          <a:effectLst/>
                          <a:latin typeface="Aptos Narrow" panose="020B0004020202020204" pitchFamily="34" charset="0"/>
                        </a:rPr>
                        <a:t>Natural Gas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Aptos Narrow" panose="020B0004020202020204" pitchFamily="34" charset="0"/>
                        </a:rPr>
                        <a:t>5,500.00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50709647"/>
                  </a:ext>
                </a:extLst>
              </a:tr>
              <a:tr h="182880">
                <a:tc>
                  <a:txBody>
                    <a:bodyPr/>
                    <a:lstStyle/>
                    <a:p>
                      <a:pPr algn="l" fontAlgn="b"/>
                      <a:r>
                        <a:rPr lang="en-US" sz="1100" b="0" i="0" u="none" strike="noStrike">
                          <a:solidFill>
                            <a:srgbClr val="000000"/>
                          </a:solidFill>
                          <a:effectLst/>
                          <a:latin typeface="Aptos Narrow" panose="020B0004020202020204" pitchFamily="34" charset="0"/>
                        </a:rPr>
                        <a:t>Phone &amp; Internet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Aptos Narrow" panose="020B0004020202020204" pitchFamily="34" charset="0"/>
                        </a:rPr>
                        <a:t>8,000.00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52908081"/>
                  </a:ext>
                </a:extLst>
              </a:tr>
              <a:tr h="182880">
                <a:tc>
                  <a:txBody>
                    <a:bodyPr/>
                    <a:lstStyle/>
                    <a:p>
                      <a:pPr algn="l" fontAlgn="b"/>
                      <a:r>
                        <a:rPr lang="en-US" sz="1100" b="0" i="0" u="none" strike="noStrike">
                          <a:solidFill>
                            <a:srgbClr val="000000"/>
                          </a:solidFill>
                          <a:effectLst/>
                          <a:latin typeface="Aptos Narrow" panose="020B0004020202020204" pitchFamily="34" charset="0"/>
                        </a:rPr>
                        <a:t>Garbage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Aptos Narrow" panose="020B0004020202020204" pitchFamily="34" charset="0"/>
                        </a:rPr>
                        <a:t>5,000.00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74829023"/>
                  </a:ext>
                </a:extLst>
              </a:tr>
              <a:tr h="182880">
                <a:tc>
                  <a:txBody>
                    <a:bodyPr/>
                    <a:lstStyle/>
                    <a:p>
                      <a:pPr algn="l" fontAlgn="b"/>
                      <a:r>
                        <a:rPr lang="en-US" sz="1100" b="0" i="0" u="none" strike="noStrike">
                          <a:solidFill>
                            <a:srgbClr val="000000"/>
                          </a:solidFill>
                          <a:effectLst/>
                          <a:latin typeface="Aptos Narrow" panose="020B0004020202020204" pitchFamily="34" charset="0"/>
                        </a:rPr>
                        <a:t>Office Supplies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Aptos Narrow" panose="020B0004020202020204" pitchFamily="34" charset="0"/>
                        </a:rPr>
                        <a:t>3,000.00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82594535"/>
                  </a:ext>
                </a:extLst>
              </a:tr>
              <a:tr h="182880">
                <a:tc>
                  <a:txBody>
                    <a:bodyPr/>
                    <a:lstStyle/>
                    <a:p>
                      <a:pPr algn="l" fontAlgn="b"/>
                      <a:r>
                        <a:rPr lang="en-US"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43466218"/>
                  </a:ext>
                </a:extLst>
              </a:tr>
              <a:tr h="182880">
                <a:tc>
                  <a:txBody>
                    <a:bodyPr/>
                    <a:lstStyle/>
                    <a:p>
                      <a:pPr algn="l" fontAlgn="b"/>
                      <a:r>
                        <a:rPr lang="en-US" sz="1100" b="1" i="0" u="none" strike="noStrike">
                          <a:solidFill>
                            <a:srgbClr val="000000"/>
                          </a:solidFill>
                          <a:effectLst/>
                          <a:latin typeface="Aptos Narrow" panose="020B0004020202020204" pitchFamily="34" charset="0"/>
                        </a:rPr>
                        <a:t>Total Operational Savings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8E8"/>
                    </a:solidFill>
                  </a:tcPr>
                </a:tc>
                <a:tc>
                  <a:txBody>
                    <a:bodyPr/>
                    <a:lstStyle/>
                    <a:p>
                      <a:pPr algn="l" fontAlgn="b"/>
                      <a:r>
                        <a:rPr lang="en-US" sz="1100" b="1"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8E8"/>
                    </a:solidFill>
                  </a:tcPr>
                </a:tc>
                <a:tc>
                  <a:txBody>
                    <a:bodyPr/>
                    <a:lstStyle/>
                    <a:p>
                      <a:pPr algn="l" fontAlgn="b"/>
                      <a:r>
                        <a:rPr lang="en-US" sz="1100" b="1"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8E8"/>
                    </a:solidFill>
                  </a:tcPr>
                </a:tc>
                <a:tc>
                  <a:txBody>
                    <a:bodyPr/>
                    <a:lstStyle/>
                    <a:p>
                      <a:pPr algn="l" fontAlgn="b"/>
                      <a:r>
                        <a:rPr lang="en-US" sz="1100" b="1"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8E8"/>
                    </a:solidFill>
                  </a:tcPr>
                </a:tc>
                <a:tc>
                  <a:txBody>
                    <a:bodyPr/>
                    <a:lstStyle/>
                    <a:p>
                      <a:pPr algn="r" fontAlgn="b"/>
                      <a:r>
                        <a:rPr lang="en-US" sz="1100" b="1" i="0" u="none" strike="noStrike">
                          <a:solidFill>
                            <a:srgbClr val="000000"/>
                          </a:solidFill>
                          <a:effectLst/>
                          <a:latin typeface="Aptos Narrow" panose="020B0004020202020204" pitchFamily="34" charset="0"/>
                        </a:rPr>
                        <a:t>100,000.00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8E8"/>
                    </a:solidFill>
                  </a:tcPr>
                </a:tc>
                <a:tc>
                  <a:txBody>
                    <a:bodyPr/>
                    <a:lstStyle/>
                    <a:p>
                      <a:pPr algn="r" fontAlgn="b"/>
                      <a:r>
                        <a:rPr lang="en-US" sz="1100" b="1" i="0" u="none" strike="noStrike">
                          <a:solidFill>
                            <a:srgbClr val="000000"/>
                          </a:solidFill>
                          <a:effectLst/>
                          <a:latin typeface="Aptos Narrow" panose="020B0004020202020204" pitchFamily="34" charset="0"/>
                        </a:rPr>
                        <a:t>100,000.00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8E8"/>
                    </a:solidFill>
                  </a:tcPr>
                </a:tc>
                <a:extLst>
                  <a:ext uri="{0D108BD9-81ED-4DB2-BD59-A6C34878D82A}">
                    <a16:rowId xmlns:a16="http://schemas.microsoft.com/office/drawing/2014/main" val="1273665868"/>
                  </a:ext>
                </a:extLst>
              </a:tr>
              <a:tr h="182880">
                <a:tc>
                  <a:txBody>
                    <a:bodyPr/>
                    <a:lstStyle/>
                    <a:p>
                      <a:pPr algn="l" fontAlgn="b"/>
                      <a:r>
                        <a:rPr lang="en-US"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17917734"/>
                  </a:ext>
                </a:extLst>
              </a:tr>
              <a:tr h="182880">
                <a:tc>
                  <a:txBody>
                    <a:bodyPr/>
                    <a:lstStyle/>
                    <a:p>
                      <a:pPr algn="l" fontAlgn="b"/>
                      <a:r>
                        <a:rPr lang="en-US" sz="1100" b="1" i="0" u="none" strike="noStrike">
                          <a:solidFill>
                            <a:srgbClr val="000000"/>
                          </a:solidFill>
                          <a:effectLst/>
                          <a:latin typeface="Aptos Narrow" panose="020B0004020202020204" pitchFamily="34" charset="0"/>
                        </a:rPr>
                        <a:t>Total Potential General Fund Savings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F9ED5"/>
                    </a:solidFill>
                  </a:tcPr>
                </a:tc>
                <a:tc>
                  <a:txBody>
                    <a:bodyPr/>
                    <a:lstStyle/>
                    <a:p>
                      <a:pPr algn="l" fontAlgn="b"/>
                      <a:r>
                        <a:rPr lang="en-US" sz="1100" b="1"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F9ED5"/>
                    </a:solidFill>
                  </a:tcPr>
                </a:tc>
                <a:tc>
                  <a:txBody>
                    <a:bodyPr/>
                    <a:lstStyle/>
                    <a:p>
                      <a:pPr algn="l" fontAlgn="b"/>
                      <a:r>
                        <a:rPr lang="en-US" sz="1100" b="1"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F9ED5"/>
                    </a:solidFill>
                  </a:tcPr>
                </a:tc>
                <a:tc>
                  <a:txBody>
                    <a:bodyPr/>
                    <a:lstStyle/>
                    <a:p>
                      <a:pPr algn="l" fontAlgn="b"/>
                      <a:r>
                        <a:rPr lang="en-US" sz="1100" b="1"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F9ED5"/>
                    </a:solidFill>
                  </a:tcPr>
                </a:tc>
                <a:tc>
                  <a:txBody>
                    <a:bodyPr/>
                    <a:lstStyle/>
                    <a:p>
                      <a:pPr algn="l" fontAlgn="b"/>
                      <a:r>
                        <a:rPr lang="en-US" sz="1100" b="1"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F9ED5"/>
                    </a:solidFill>
                  </a:tcPr>
                </a:tc>
                <a:tc>
                  <a:txBody>
                    <a:bodyPr/>
                    <a:lstStyle/>
                    <a:p>
                      <a:pPr algn="r" fontAlgn="b"/>
                      <a:r>
                        <a:rPr lang="en-US" sz="1100" b="1" i="0" u="none" strike="noStrike">
                          <a:solidFill>
                            <a:srgbClr val="000000"/>
                          </a:solidFill>
                          <a:effectLst/>
                          <a:latin typeface="Aptos Narrow" panose="020B0004020202020204" pitchFamily="34" charset="0"/>
                        </a:rPr>
                        <a:t>876,175.00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F9ED5"/>
                    </a:solidFill>
                  </a:tcPr>
                </a:tc>
                <a:extLst>
                  <a:ext uri="{0D108BD9-81ED-4DB2-BD59-A6C34878D82A}">
                    <a16:rowId xmlns:a16="http://schemas.microsoft.com/office/drawing/2014/main" val="1258233819"/>
                  </a:ext>
                </a:extLst>
              </a:tr>
              <a:tr h="182880">
                <a:tc>
                  <a:txBody>
                    <a:bodyPr/>
                    <a:lstStyle/>
                    <a:p>
                      <a:pPr algn="l" fontAlgn="b"/>
                      <a:r>
                        <a:rPr lang="en-US"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65179298"/>
                  </a:ext>
                </a:extLst>
              </a:tr>
              <a:tr h="182880">
                <a:tc>
                  <a:txBody>
                    <a:bodyPr/>
                    <a:lstStyle/>
                    <a:p>
                      <a:pPr algn="l" fontAlgn="b"/>
                      <a:r>
                        <a:rPr lang="en-US" sz="1100" b="0" i="0" u="none" strike="noStrike">
                          <a:solidFill>
                            <a:srgbClr val="000000"/>
                          </a:solidFill>
                          <a:effectLst/>
                          <a:latin typeface="Aptos Narrow" panose="020B0004020202020204" pitchFamily="34" charset="0"/>
                        </a:rPr>
                        <a:t>School Nutrition Services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16515467"/>
                  </a:ext>
                </a:extLst>
              </a:tr>
              <a:tr h="182880">
                <a:tc>
                  <a:txBody>
                    <a:bodyPr/>
                    <a:lstStyle/>
                    <a:p>
                      <a:pPr algn="l" fontAlgn="b"/>
                      <a:r>
                        <a:rPr lang="en-US" sz="1100" b="0" i="0" u="none" strike="noStrike">
                          <a:solidFill>
                            <a:srgbClr val="000000"/>
                          </a:solidFill>
                          <a:effectLst/>
                          <a:latin typeface="Aptos Narrow" panose="020B0004020202020204" pitchFamily="34" charset="0"/>
                        </a:rPr>
                        <a:t>School Nutrition Manager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Aptos Narrow" panose="020B000402020202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Aptos Narrow" panose="020B0004020202020204" pitchFamily="34" charset="0"/>
                        </a:rPr>
                        <a:t>63,000.00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Aptos Narrow" panose="020B0004020202020204" pitchFamily="34" charset="0"/>
                        </a:rPr>
                        <a:t>63,000.00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77116012"/>
                  </a:ext>
                </a:extLst>
              </a:tr>
              <a:tr h="182880">
                <a:tc>
                  <a:txBody>
                    <a:bodyPr/>
                    <a:lstStyle/>
                    <a:p>
                      <a:pPr algn="l" fontAlgn="b"/>
                      <a:r>
                        <a:rPr lang="en-US" sz="1100" b="0" i="0" u="none" strike="noStrike">
                          <a:solidFill>
                            <a:srgbClr val="000000"/>
                          </a:solidFill>
                          <a:effectLst/>
                          <a:latin typeface="Aptos Narrow" panose="020B0004020202020204" pitchFamily="34" charset="0"/>
                        </a:rPr>
                        <a:t>SNS Assistants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Aptos Narrow" panose="020B0004020202020204" pitchFamily="34" charset="0"/>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Aptos Narrow" panose="020B0004020202020204" pitchFamily="34" charset="0"/>
                        </a:rPr>
                        <a:t>35,000.00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Aptos Narrow" panose="020B0004020202020204" pitchFamily="34" charset="0"/>
                        </a:rPr>
                        <a:t>140,000.00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21696721"/>
                  </a:ext>
                </a:extLst>
              </a:tr>
              <a:tr h="182880">
                <a:tc>
                  <a:txBody>
                    <a:bodyPr/>
                    <a:lstStyle/>
                    <a:p>
                      <a:pPr algn="l" fontAlgn="b"/>
                      <a:r>
                        <a:rPr lang="en-US"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Aptos Narrow" panose="020B0004020202020204" pitchFamily="34" charset="0"/>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Aptos Narrow" panose="020B0004020202020204" pitchFamily="34" charset="0"/>
                        </a:rPr>
                        <a:t>203,000.00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29920462"/>
                  </a:ext>
                </a:extLst>
              </a:tr>
            </a:tbl>
          </a:graphicData>
        </a:graphic>
      </p:graphicFrame>
    </p:spTree>
    <p:extLst>
      <p:ext uri="{BB962C8B-B14F-4D97-AF65-F5344CB8AC3E}">
        <p14:creationId xmlns:p14="http://schemas.microsoft.com/office/powerpoint/2010/main" val="22808018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0390DA-E43D-1308-9A49-3EC87A49B72D}"/>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E7D6F0BF-4A98-FB92-18C5-96D5CEBBEA5C}"/>
              </a:ext>
            </a:extLst>
          </p:cNvPr>
          <p:cNvSpPr/>
          <p:nvPr/>
        </p:nvSpPr>
        <p:spPr>
          <a:xfrm>
            <a:off x="0" y="0"/>
            <a:ext cx="12192000" cy="819255"/>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defTabSz="457200">
              <a:defRPr/>
            </a:pPr>
            <a:r>
              <a:rPr kumimoji="0" lang="en-US" sz="3200" b="1" i="0" u="none" strike="noStrike" kern="1200" cap="none" spc="0" normalizeH="0" baseline="0" noProof="0">
                <a:ln>
                  <a:noFill/>
                </a:ln>
                <a:solidFill>
                  <a:prstClr val="white"/>
                </a:solidFill>
                <a:effectLst/>
                <a:uLnTx/>
                <a:uFillTx/>
                <a:latin typeface="Trade Gothic Next HvyCd"/>
                <a:ea typeface="+mn-ea"/>
                <a:cs typeface="+mn-cs"/>
              </a:rPr>
              <a:t>Consolidation Data –</a:t>
            </a:r>
            <a:r>
              <a:rPr kumimoji="0" lang="en-US" sz="3200" b="1" i="0" u="none" strike="noStrike" kern="1200" cap="none" spc="0" normalizeH="0" noProof="0">
                <a:ln>
                  <a:noFill/>
                </a:ln>
                <a:solidFill>
                  <a:prstClr val="white"/>
                </a:solidFill>
                <a:effectLst/>
                <a:uLnTx/>
                <a:uFillTx/>
                <a:latin typeface="Trade Gothic Next HvyCd"/>
                <a:ea typeface="+mn-ea"/>
                <a:cs typeface="+mn-cs"/>
              </a:rPr>
              <a:t> </a:t>
            </a:r>
            <a:r>
              <a:rPr lang="en-US" sz="3200" b="1">
                <a:solidFill>
                  <a:prstClr val="white"/>
                </a:solidFill>
                <a:latin typeface="Trade Gothic Next HvyCd"/>
              </a:rPr>
              <a:t>Cost Savings – Scenario B</a:t>
            </a:r>
            <a:endParaRPr kumimoji="0" lang="en-US" sz="3200" b="0" i="0" u="none" strike="noStrike" kern="1200" cap="none" spc="0" normalizeH="0" baseline="0" noProof="0">
              <a:ln>
                <a:noFill/>
              </a:ln>
              <a:solidFill>
                <a:prstClr val="white"/>
              </a:solidFill>
              <a:effectLst/>
              <a:uLnTx/>
              <a:uFillTx/>
              <a:latin typeface="Trade Gothic Next HvyCd"/>
              <a:ea typeface="+mn-ea"/>
              <a:cs typeface="+mn-cs"/>
            </a:endParaRPr>
          </a:p>
        </p:txBody>
      </p:sp>
      <p:pic>
        <p:nvPicPr>
          <p:cNvPr id="3" name="Picture 2">
            <a:extLst>
              <a:ext uri="{FF2B5EF4-FFF2-40B4-BE49-F238E27FC236}">
                <a16:creationId xmlns:a16="http://schemas.microsoft.com/office/drawing/2014/main" id="{6BDE6611-3507-FF20-C66D-997E809CB390}"/>
              </a:ext>
            </a:extLst>
          </p:cNvPr>
          <p:cNvPicPr>
            <a:picLocks noChangeAspect="1"/>
          </p:cNvPicPr>
          <p:nvPr/>
        </p:nvPicPr>
        <p:blipFill>
          <a:blip r:embed="rId3"/>
          <a:stretch>
            <a:fillRect/>
          </a:stretch>
        </p:blipFill>
        <p:spPr>
          <a:xfrm>
            <a:off x="10946390" y="-67568"/>
            <a:ext cx="1390008" cy="1390008"/>
          </a:xfrm>
          <a:prstGeom prst="rect">
            <a:avLst/>
          </a:prstGeom>
        </p:spPr>
      </p:pic>
      <p:sp>
        <p:nvSpPr>
          <p:cNvPr id="4" name="Slide Number Placeholder 3">
            <a:extLst>
              <a:ext uri="{FF2B5EF4-FFF2-40B4-BE49-F238E27FC236}">
                <a16:creationId xmlns:a16="http://schemas.microsoft.com/office/drawing/2014/main" id="{F2139941-337E-5948-9427-55B28E63EA89}"/>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8E6F07D-F62F-4C3B-A21E-2367E9A3992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aphicFrame>
        <p:nvGraphicFramePr>
          <p:cNvPr id="7" name="Table 6">
            <a:extLst>
              <a:ext uri="{FF2B5EF4-FFF2-40B4-BE49-F238E27FC236}">
                <a16:creationId xmlns:a16="http://schemas.microsoft.com/office/drawing/2014/main" id="{14AD2EEF-8125-2FFE-9B12-DE0E941C3B75}"/>
              </a:ext>
            </a:extLst>
          </p:cNvPr>
          <p:cNvGraphicFramePr>
            <a:graphicFrameLocks noGrp="1"/>
          </p:cNvGraphicFramePr>
          <p:nvPr>
            <p:extLst>
              <p:ext uri="{D42A27DB-BD31-4B8C-83A1-F6EECF244321}">
                <p14:modId xmlns:p14="http://schemas.microsoft.com/office/powerpoint/2010/main" val="3974202410"/>
              </p:ext>
            </p:extLst>
          </p:nvPr>
        </p:nvGraphicFramePr>
        <p:xfrm>
          <a:off x="2038350" y="924234"/>
          <a:ext cx="8115300" cy="5627370"/>
        </p:xfrm>
        <a:graphic>
          <a:graphicData uri="http://schemas.openxmlformats.org/drawingml/2006/table">
            <a:tbl>
              <a:tblPr bandRow="1">
                <a:tableStyleId>{5C22544A-7EE6-4342-B048-85BDC9FD1C3A}</a:tableStyleId>
              </a:tblPr>
              <a:tblGrid>
                <a:gridCol w="2082800">
                  <a:extLst>
                    <a:ext uri="{9D8B030D-6E8A-4147-A177-3AD203B41FA5}">
                      <a16:colId xmlns:a16="http://schemas.microsoft.com/office/drawing/2014/main" val="722575171"/>
                    </a:ext>
                  </a:extLst>
                </a:gridCol>
                <a:gridCol w="609600">
                  <a:extLst>
                    <a:ext uri="{9D8B030D-6E8A-4147-A177-3AD203B41FA5}">
                      <a16:colId xmlns:a16="http://schemas.microsoft.com/office/drawing/2014/main" val="2279550831"/>
                    </a:ext>
                  </a:extLst>
                </a:gridCol>
                <a:gridCol w="2095500">
                  <a:extLst>
                    <a:ext uri="{9D8B030D-6E8A-4147-A177-3AD203B41FA5}">
                      <a16:colId xmlns:a16="http://schemas.microsoft.com/office/drawing/2014/main" val="1028381722"/>
                    </a:ext>
                  </a:extLst>
                </a:gridCol>
                <a:gridCol w="1358900">
                  <a:extLst>
                    <a:ext uri="{9D8B030D-6E8A-4147-A177-3AD203B41FA5}">
                      <a16:colId xmlns:a16="http://schemas.microsoft.com/office/drawing/2014/main" val="3692887024"/>
                    </a:ext>
                  </a:extLst>
                </a:gridCol>
                <a:gridCol w="673100">
                  <a:extLst>
                    <a:ext uri="{9D8B030D-6E8A-4147-A177-3AD203B41FA5}">
                      <a16:colId xmlns:a16="http://schemas.microsoft.com/office/drawing/2014/main" val="4129551895"/>
                    </a:ext>
                  </a:extLst>
                </a:gridCol>
                <a:gridCol w="1295400">
                  <a:extLst>
                    <a:ext uri="{9D8B030D-6E8A-4147-A177-3AD203B41FA5}">
                      <a16:colId xmlns:a16="http://schemas.microsoft.com/office/drawing/2014/main" val="12273908"/>
                    </a:ext>
                  </a:extLst>
                </a:gridCol>
              </a:tblGrid>
              <a:tr h="182880">
                <a:tc>
                  <a:txBody>
                    <a:bodyPr/>
                    <a:lstStyle/>
                    <a:p>
                      <a:pPr algn="l" fontAlgn="b"/>
                      <a:r>
                        <a:rPr lang="en-US" sz="1100" b="1" i="0" u="none" strike="noStrike">
                          <a:solidFill>
                            <a:srgbClr val="000000"/>
                          </a:solidFill>
                          <a:effectLst/>
                          <a:latin typeface="Aptos Narrow" panose="020B0004020202020204" pitchFamily="34" charset="0"/>
                        </a:rPr>
                        <a:t>Williams Elementary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US" sz="1100" b="1" i="0" u="none" strike="noStrike">
                          <a:solidFill>
                            <a:srgbClr val="000000"/>
                          </a:solidFill>
                          <a:effectLst/>
                          <a:latin typeface="Aptos Narrow" panose="020B0004020202020204" pitchFamily="34" charset="0"/>
                        </a:rPr>
                        <a:t>FTE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US" sz="1100" b="1" i="0" u="none" strike="noStrike">
                          <a:solidFill>
                            <a:srgbClr val="000000"/>
                          </a:solidFill>
                          <a:effectLst/>
                          <a:latin typeface="Aptos Narrow" panose="020B0004020202020204" pitchFamily="34" charset="0"/>
                        </a:rPr>
                        <a:t>Average Salary &amp; Benefit per Position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US" sz="1100" b="1" i="0" u="none" strike="noStrike">
                          <a:solidFill>
                            <a:srgbClr val="000000"/>
                          </a:solidFill>
                          <a:effectLst/>
                          <a:latin typeface="Aptos Narrow" panose="020B0004020202020204" pitchFamily="34" charset="0"/>
                        </a:rPr>
                        <a:t>Total Estimated Savings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US" sz="1100" b="1" i="0" u="none" strike="noStrike">
                          <a:solidFill>
                            <a:srgbClr val="000000"/>
                          </a:solidFill>
                          <a:effectLst/>
                          <a:latin typeface="Aptos Narrow" panose="020B0004020202020204" pitchFamily="34" charset="0"/>
                        </a:rPr>
                        <a:t>Operations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US" sz="1100" b="1" i="0" u="none" strike="noStrike">
                          <a:solidFill>
                            <a:srgbClr val="000000"/>
                          </a:solidFill>
                          <a:effectLst/>
                          <a:latin typeface="Aptos Narrow" panose="020B0004020202020204" pitchFamily="34" charset="0"/>
                        </a:rPr>
                        <a:t>Total Potential Savings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611384423"/>
                  </a:ext>
                </a:extLst>
              </a:tr>
              <a:tr h="182880">
                <a:tc>
                  <a:txBody>
                    <a:bodyPr/>
                    <a:lstStyle/>
                    <a:p>
                      <a:pPr algn="l" fontAlgn="b"/>
                      <a:r>
                        <a:rPr lang="en-US" sz="1100" b="0" i="0" u="none" strike="noStrike">
                          <a:solidFill>
                            <a:srgbClr val="000000"/>
                          </a:solidFill>
                          <a:effectLst/>
                          <a:latin typeface="Aptos Narrow" panose="020B0004020202020204" pitchFamily="34" charset="0"/>
                        </a:rPr>
                        <a:t>Principal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Aptos Narrow" panose="020B000402020202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Aptos Narrow" panose="020B0004020202020204" pitchFamily="34" charset="0"/>
                        </a:rPr>
                        <a:t>172,500.00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Aptos Narrow" panose="020B0004020202020204" pitchFamily="34" charset="0"/>
                        </a:rPr>
                        <a:t>172,500.00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21286244"/>
                  </a:ext>
                </a:extLst>
              </a:tr>
              <a:tr h="182880">
                <a:tc>
                  <a:txBody>
                    <a:bodyPr/>
                    <a:lstStyle/>
                    <a:p>
                      <a:pPr algn="l" fontAlgn="b"/>
                      <a:r>
                        <a:rPr lang="en-US" sz="1100" b="0" i="0" u="none" strike="noStrike">
                          <a:solidFill>
                            <a:srgbClr val="000000"/>
                          </a:solidFill>
                          <a:effectLst/>
                          <a:latin typeface="Aptos Narrow" panose="020B0004020202020204" pitchFamily="34" charset="0"/>
                        </a:rPr>
                        <a:t>Assistant Principal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Aptos Narrow" panose="020B000402020202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Aptos Narrow" panose="020B0004020202020204" pitchFamily="34" charset="0"/>
                        </a:rPr>
                        <a:t>131,500.00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Aptos Narrow" panose="020B0004020202020204" pitchFamily="34" charset="0"/>
                        </a:rPr>
                        <a:t>131,500.00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06489830"/>
                  </a:ext>
                </a:extLst>
              </a:tr>
              <a:tr h="182880">
                <a:tc>
                  <a:txBody>
                    <a:bodyPr/>
                    <a:lstStyle/>
                    <a:p>
                      <a:pPr algn="l" fontAlgn="b"/>
                      <a:r>
                        <a:rPr lang="en-US" sz="1100" b="0" i="0" u="none" strike="noStrike">
                          <a:solidFill>
                            <a:srgbClr val="000000"/>
                          </a:solidFill>
                          <a:effectLst/>
                          <a:latin typeface="Aptos Narrow" panose="020B0004020202020204" pitchFamily="34" charset="0"/>
                        </a:rPr>
                        <a:t>Media Spec.</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Aptos Narrow" panose="020B000402020202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Aptos Narrow" panose="020B0004020202020204" pitchFamily="34" charset="0"/>
                        </a:rPr>
                        <a:t>129,500.00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Aptos Narrow" panose="020B0004020202020204" pitchFamily="34" charset="0"/>
                        </a:rPr>
                        <a:t>129,500.00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88818080"/>
                  </a:ext>
                </a:extLst>
              </a:tr>
              <a:tr h="182880">
                <a:tc>
                  <a:txBody>
                    <a:bodyPr/>
                    <a:lstStyle/>
                    <a:p>
                      <a:pPr algn="l" fontAlgn="b"/>
                      <a:r>
                        <a:rPr lang="en-US" sz="1100" b="0" i="0" u="none" strike="noStrike">
                          <a:solidFill>
                            <a:srgbClr val="000000"/>
                          </a:solidFill>
                          <a:effectLst/>
                          <a:latin typeface="Aptos Narrow" panose="020B0004020202020204" pitchFamily="34" charset="0"/>
                        </a:rPr>
                        <a:t>Media Clerk</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Aptos Narrow" panose="020B0004020202020204" pitchFamily="34" charset="0"/>
                        </a:rPr>
                        <a:t>0.5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Aptos Narrow" panose="020B0004020202020204" pitchFamily="34" charset="0"/>
                        </a:rPr>
                        <a:t>39,500.00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Aptos Narrow" panose="020B0004020202020204" pitchFamily="34" charset="0"/>
                        </a:rPr>
                        <a:t>19,750.00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24381811"/>
                  </a:ext>
                </a:extLst>
              </a:tr>
              <a:tr h="182880">
                <a:tc>
                  <a:txBody>
                    <a:bodyPr/>
                    <a:lstStyle/>
                    <a:p>
                      <a:pPr algn="l" fontAlgn="b"/>
                      <a:r>
                        <a:rPr lang="en-US" sz="1100" b="0" i="0" u="none" strike="noStrike">
                          <a:solidFill>
                            <a:srgbClr val="000000"/>
                          </a:solidFill>
                          <a:effectLst/>
                          <a:latin typeface="Aptos Narrow" panose="020B0004020202020204" pitchFamily="34" charset="0"/>
                        </a:rPr>
                        <a:t>Secretary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Aptos Narrow" panose="020B000402020202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Aptos Narrow" panose="020B0004020202020204" pitchFamily="34" charset="0"/>
                        </a:rPr>
                        <a:t>73,000.00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Aptos Narrow" panose="020B0004020202020204" pitchFamily="34" charset="0"/>
                        </a:rPr>
                        <a:t>73,000.00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8066094"/>
                  </a:ext>
                </a:extLst>
              </a:tr>
              <a:tr h="182880">
                <a:tc>
                  <a:txBody>
                    <a:bodyPr/>
                    <a:lstStyle/>
                    <a:p>
                      <a:pPr algn="l" fontAlgn="b"/>
                      <a:r>
                        <a:rPr lang="en-US" sz="1100" b="0" i="0" u="none" strike="noStrike">
                          <a:solidFill>
                            <a:srgbClr val="000000"/>
                          </a:solidFill>
                          <a:effectLst/>
                          <a:latin typeface="Aptos Narrow" panose="020B0004020202020204" pitchFamily="34" charset="0"/>
                        </a:rPr>
                        <a:t>Office Clerk</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Aptos Narrow" panose="020B000402020202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Aptos Narrow" panose="020B0004020202020204" pitchFamily="34" charset="0"/>
                        </a:rPr>
                        <a:t>59,000.00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Aptos Narrow" panose="020B0004020202020204" pitchFamily="34" charset="0"/>
                        </a:rPr>
                        <a:t>59,000.00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23332014"/>
                  </a:ext>
                </a:extLst>
              </a:tr>
              <a:tr h="182880">
                <a:tc>
                  <a:txBody>
                    <a:bodyPr/>
                    <a:lstStyle/>
                    <a:p>
                      <a:pPr algn="l" fontAlgn="b"/>
                      <a:r>
                        <a:rPr lang="en-US" sz="1100" b="0" i="0" u="none" strike="noStrike">
                          <a:solidFill>
                            <a:srgbClr val="000000"/>
                          </a:solidFill>
                          <a:effectLst/>
                          <a:latin typeface="Aptos Narrow" panose="020B0004020202020204" pitchFamily="34" charset="0"/>
                        </a:rPr>
                        <a:t>Registrar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Aptos Narrow" panose="020B000402020202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Aptos Narrow" panose="020B0004020202020204" pitchFamily="34" charset="0"/>
                        </a:rPr>
                        <a:t>70,500.00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Aptos Narrow" panose="020B0004020202020204" pitchFamily="34" charset="0"/>
                        </a:rPr>
                        <a:t>70,500.00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64138984"/>
                  </a:ext>
                </a:extLst>
              </a:tr>
              <a:tr h="182880">
                <a:tc>
                  <a:txBody>
                    <a:bodyPr/>
                    <a:lstStyle/>
                    <a:p>
                      <a:pPr algn="l" fontAlgn="b"/>
                      <a:r>
                        <a:rPr lang="en-US" sz="1100" b="0" i="0" u="none" strike="noStrike">
                          <a:solidFill>
                            <a:srgbClr val="000000"/>
                          </a:solidFill>
                          <a:effectLst/>
                          <a:latin typeface="Aptos Narrow" panose="020B0004020202020204" pitchFamily="34" charset="0"/>
                        </a:rPr>
                        <a:t>Head Custodian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Aptos Narrow" panose="020B000402020202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Aptos Narrow" panose="020B0004020202020204" pitchFamily="34" charset="0"/>
                        </a:rPr>
                        <a:t>62,300.00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Aptos Narrow" panose="020B0004020202020204" pitchFamily="34" charset="0"/>
                        </a:rPr>
                        <a:t>62,300.00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90880003"/>
                  </a:ext>
                </a:extLst>
              </a:tr>
              <a:tr h="182880">
                <a:tc>
                  <a:txBody>
                    <a:bodyPr/>
                    <a:lstStyle/>
                    <a:p>
                      <a:pPr algn="l" fontAlgn="b"/>
                      <a:r>
                        <a:rPr lang="en-US" sz="1100" b="0" i="0" u="none" strike="noStrike">
                          <a:solidFill>
                            <a:srgbClr val="000000"/>
                          </a:solidFill>
                          <a:effectLst/>
                          <a:latin typeface="Aptos Narrow" panose="020B0004020202020204" pitchFamily="34" charset="0"/>
                        </a:rPr>
                        <a:t>Custodians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Aptos Narrow" panose="020B0004020202020204" pitchFamily="34" charset="0"/>
                        </a:rPr>
                        <a:t>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Aptos Narrow" panose="020B0004020202020204" pitchFamily="34" charset="0"/>
                        </a:rPr>
                        <a:t>38,750.00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Aptos Narrow" panose="020B0004020202020204" pitchFamily="34" charset="0"/>
                        </a:rPr>
                        <a:t>96,875.00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27133019"/>
                  </a:ext>
                </a:extLst>
              </a:tr>
              <a:tr h="182880">
                <a:tc>
                  <a:txBody>
                    <a:bodyPr/>
                    <a:lstStyle/>
                    <a:p>
                      <a:pPr algn="l" fontAlgn="b"/>
                      <a:r>
                        <a:rPr lang="en-US"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44305655"/>
                  </a:ext>
                </a:extLst>
              </a:tr>
              <a:tr h="182880">
                <a:tc>
                  <a:txBody>
                    <a:bodyPr/>
                    <a:lstStyle/>
                    <a:p>
                      <a:pPr algn="l" fontAlgn="b"/>
                      <a:r>
                        <a:rPr lang="en-US" sz="1100" b="0" i="0" u="none" strike="noStrike">
                          <a:solidFill>
                            <a:srgbClr val="000000"/>
                          </a:solidFill>
                          <a:effectLst/>
                          <a:latin typeface="Aptos Narrow" panose="020B0004020202020204" pitchFamily="34" charset="0"/>
                        </a:rPr>
                        <a:t>Total General Fund Positions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8E8"/>
                    </a:solidFill>
                  </a:tcPr>
                </a:tc>
                <a:tc>
                  <a:txBody>
                    <a:bodyPr/>
                    <a:lstStyle/>
                    <a:p>
                      <a:pPr algn="r" fontAlgn="b"/>
                      <a:r>
                        <a:rPr lang="en-US" sz="1100" b="0" i="0" u="none" strike="noStrike">
                          <a:solidFill>
                            <a:srgbClr val="000000"/>
                          </a:solidFill>
                          <a:effectLst/>
                          <a:latin typeface="Aptos Narrow" panose="020B0004020202020204" pitchFamily="34" charset="0"/>
                        </a:rPr>
                        <a:t>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8E8"/>
                    </a:solid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8E8"/>
                    </a:solidFill>
                  </a:tcPr>
                </a:tc>
                <a:tc>
                  <a:txBody>
                    <a:bodyPr/>
                    <a:lstStyle/>
                    <a:p>
                      <a:pPr algn="r" fontAlgn="b"/>
                      <a:r>
                        <a:rPr lang="en-US" sz="1100" b="0" i="0" u="none" strike="noStrike">
                          <a:solidFill>
                            <a:srgbClr val="000000"/>
                          </a:solidFill>
                          <a:effectLst/>
                          <a:latin typeface="Aptos Narrow" panose="020B0004020202020204" pitchFamily="34" charset="0"/>
                        </a:rPr>
                        <a:t>814,925.00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8E8"/>
                    </a:solid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8E8"/>
                    </a:solidFill>
                  </a:tcPr>
                </a:tc>
                <a:tc>
                  <a:txBody>
                    <a:bodyPr/>
                    <a:lstStyle/>
                    <a:p>
                      <a:pPr algn="r" fontAlgn="b"/>
                      <a:r>
                        <a:rPr lang="en-US" sz="1100" b="0" i="0" u="none" strike="noStrike">
                          <a:solidFill>
                            <a:srgbClr val="000000"/>
                          </a:solidFill>
                          <a:effectLst/>
                          <a:latin typeface="Aptos Narrow" panose="020B0004020202020204" pitchFamily="34" charset="0"/>
                        </a:rPr>
                        <a:t>814,925.00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8E8"/>
                    </a:solidFill>
                  </a:tcPr>
                </a:tc>
                <a:extLst>
                  <a:ext uri="{0D108BD9-81ED-4DB2-BD59-A6C34878D82A}">
                    <a16:rowId xmlns:a16="http://schemas.microsoft.com/office/drawing/2014/main" val="1918452799"/>
                  </a:ext>
                </a:extLst>
              </a:tr>
              <a:tr h="182880">
                <a:tc>
                  <a:txBody>
                    <a:bodyPr/>
                    <a:lstStyle/>
                    <a:p>
                      <a:pPr algn="l" fontAlgn="b"/>
                      <a:r>
                        <a:rPr lang="en-US"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60072364"/>
                  </a:ext>
                </a:extLst>
              </a:tr>
              <a:tr h="182880">
                <a:tc>
                  <a:txBody>
                    <a:bodyPr/>
                    <a:lstStyle/>
                    <a:p>
                      <a:pPr algn="l" fontAlgn="b"/>
                      <a:r>
                        <a:rPr lang="en-US" sz="1100" b="0" i="0" u="none" strike="noStrike">
                          <a:solidFill>
                            <a:srgbClr val="000000"/>
                          </a:solidFill>
                          <a:effectLst/>
                          <a:latin typeface="Aptos Narrow" panose="020B0004020202020204" pitchFamily="34" charset="0"/>
                        </a:rPr>
                        <a:t>Operational Cost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4707967"/>
                  </a:ext>
                </a:extLst>
              </a:tr>
              <a:tr h="182880">
                <a:tc>
                  <a:txBody>
                    <a:bodyPr/>
                    <a:lstStyle/>
                    <a:p>
                      <a:pPr algn="l" fontAlgn="b"/>
                      <a:r>
                        <a:rPr lang="en-US" sz="1100" b="0" i="0" u="none" strike="noStrike">
                          <a:solidFill>
                            <a:srgbClr val="000000"/>
                          </a:solidFill>
                          <a:effectLst/>
                          <a:latin typeface="Aptos Narrow" panose="020B0004020202020204" pitchFamily="34" charset="0"/>
                        </a:rPr>
                        <a:t>Electricity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Aptos Narrow" panose="020B0004020202020204" pitchFamily="34" charset="0"/>
                        </a:rPr>
                        <a:t>65,000.00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95599675"/>
                  </a:ext>
                </a:extLst>
              </a:tr>
              <a:tr h="182880">
                <a:tc>
                  <a:txBody>
                    <a:bodyPr/>
                    <a:lstStyle/>
                    <a:p>
                      <a:pPr algn="l" fontAlgn="b"/>
                      <a:r>
                        <a:rPr lang="en-US" sz="1100" b="0" i="0" u="none" strike="noStrike">
                          <a:solidFill>
                            <a:srgbClr val="000000"/>
                          </a:solidFill>
                          <a:effectLst/>
                          <a:latin typeface="Aptos Narrow" panose="020B0004020202020204" pitchFamily="34" charset="0"/>
                        </a:rPr>
                        <a:t>Water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Aptos Narrow" panose="020B0004020202020204" pitchFamily="34" charset="0"/>
                        </a:rPr>
                        <a:t>8,000.00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32382508"/>
                  </a:ext>
                </a:extLst>
              </a:tr>
              <a:tr h="182880">
                <a:tc>
                  <a:txBody>
                    <a:bodyPr/>
                    <a:lstStyle/>
                    <a:p>
                      <a:pPr algn="l" fontAlgn="b"/>
                      <a:r>
                        <a:rPr lang="en-US" sz="1100" b="0" i="0" u="none" strike="noStrike">
                          <a:solidFill>
                            <a:srgbClr val="000000"/>
                          </a:solidFill>
                          <a:effectLst/>
                          <a:latin typeface="Aptos Narrow" panose="020B0004020202020204" pitchFamily="34" charset="0"/>
                        </a:rPr>
                        <a:t>Natural Gas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Aptos Narrow" panose="020B0004020202020204" pitchFamily="34" charset="0"/>
                        </a:rPr>
                        <a:t>5,500.00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22030350"/>
                  </a:ext>
                </a:extLst>
              </a:tr>
              <a:tr h="182880">
                <a:tc>
                  <a:txBody>
                    <a:bodyPr/>
                    <a:lstStyle/>
                    <a:p>
                      <a:pPr algn="l" fontAlgn="b"/>
                      <a:r>
                        <a:rPr lang="en-US" sz="1100" b="0" i="0" u="none" strike="noStrike">
                          <a:solidFill>
                            <a:srgbClr val="000000"/>
                          </a:solidFill>
                          <a:effectLst/>
                          <a:latin typeface="Aptos Narrow" panose="020B0004020202020204" pitchFamily="34" charset="0"/>
                        </a:rPr>
                        <a:t>Phone &amp; Internet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Aptos Narrow" panose="020B0004020202020204" pitchFamily="34" charset="0"/>
                        </a:rPr>
                        <a:t>7,000.00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03701258"/>
                  </a:ext>
                </a:extLst>
              </a:tr>
              <a:tr h="182880">
                <a:tc>
                  <a:txBody>
                    <a:bodyPr/>
                    <a:lstStyle/>
                    <a:p>
                      <a:pPr algn="l" fontAlgn="b"/>
                      <a:r>
                        <a:rPr lang="en-US" sz="1100" b="0" i="0" u="none" strike="noStrike">
                          <a:solidFill>
                            <a:srgbClr val="000000"/>
                          </a:solidFill>
                          <a:effectLst/>
                          <a:latin typeface="Aptos Narrow" panose="020B0004020202020204" pitchFamily="34" charset="0"/>
                        </a:rPr>
                        <a:t>Garbage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Aptos Narrow" panose="020B0004020202020204" pitchFamily="34" charset="0"/>
                        </a:rPr>
                        <a:t>4,500.00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71847146"/>
                  </a:ext>
                </a:extLst>
              </a:tr>
              <a:tr h="182880">
                <a:tc>
                  <a:txBody>
                    <a:bodyPr/>
                    <a:lstStyle/>
                    <a:p>
                      <a:pPr algn="l" fontAlgn="b"/>
                      <a:r>
                        <a:rPr lang="en-US" sz="1100" b="0" i="0" u="none" strike="noStrike">
                          <a:solidFill>
                            <a:srgbClr val="000000"/>
                          </a:solidFill>
                          <a:effectLst/>
                          <a:latin typeface="Aptos Narrow" panose="020B0004020202020204" pitchFamily="34" charset="0"/>
                        </a:rPr>
                        <a:t>Office Supplies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Aptos Narrow" panose="020B0004020202020204" pitchFamily="34" charset="0"/>
                        </a:rPr>
                        <a:t>3,000.00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78660197"/>
                  </a:ext>
                </a:extLst>
              </a:tr>
              <a:tr h="182880">
                <a:tc>
                  <a:txBody>
                    <a:bodyPr/>
                    <a:lstStyle/>
                    <a:p>
                      <a:pPr algn="l" fontAlgn="b"/>
                      <a:r>
                        <a:rPr lang="en-US"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38816724"/>
                  </a:ext>
                </a:extLst>
              </a:tr>
              <a:tr h="182880">
                <a:tc>
                  <a:txBody>
                    <a:bodyPr/>
                    <a:lstStyle/>
                    <a:p>
                      <a:pPr algn="l" fontAlgn="b"/>
                      <a:r>
                        <a:rPr lang="en-US" sz="1100" b="0" i="0" u="none" strike="noStrike">
                          <a:solidFill>
                            <a:srgbClr val="000000"/>
                          </a:solidFill>
                          <a:effectLst/>
                          <a:latin typeface="Aptos Narrow" panose="020B0004020202020204" pitchFamily="34" charset="0"/>
                        </a:rPr>
                        <a:t>Total Operational Savings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8E8"/>
                    </a:solid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8E8"/>
                    </a:solid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8E8"/>
                    </a:solid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8E8"/>
                    </a:solidFill>
                  </a:tcPr>
                </a:tc>
                <a:tc>
                  <a:txBody>
                    <a:bodyPr/>
                    <a:lstStyle/>
                    <a:p>
                      <a:pPr algn="r" fontAlgn="b"/>
                      <a:r>
                        <a:rPr lang="en-US" sz="1100" b="0" i="0" u="none" strike="noStrike">
                          <a:solidFill>
                            <a:srgbClr val="000000"/>
                          </a:solidFill>
                          <a:effectLst/>
                          <a:latin typeface="Aptos Narrow" panose="020B0004020202020204" pitchFamily="34" charset="0"/>
                        </a:rPr>
                        <a:t>93,000.00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8E8"/>
                    </a:solidFill>
                  </a:tcPr>
                </a:tc>
                <a:tc>
                  <a:txBody>
                    <a:bodyPr/>
                    <a:lstStyle/>
                    <a:p>
                      <a:pPr algn="r" fontAlgn="b"/>
                      <a:r>
                        <a:rPr lang="en-US" sz="1100" b="0" i="0" u="none" strike="noStrike">
                          <a:solidFill>
                            <a:srgbClr val="000000"/>
                          </a:solidFill>
                          <a:effectLst/>
                          <a:latin typeface="Aptos Narrow" panose="020B0004020202020204" pitchFamily="34" charset="0"/>
                        </a:rPr>
                        <a:t>93,000.00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8E8"/>
                    </a:solidFill>
                  </a:tcPr>
                </a:tc>
                <a:extLst>
                  <a:ext uri="{0D108BD9-81ED-4DB2-BD59-A6C34878D82A}">
                    <a16:rowId xmlns:a16="http://schemas.microsoft.com/office/drawing/2014/main" val="2967486696"/>
                  </a:ext>
                </a:extLst>
              </a:tr>
              <a:tr h="182880">
                <a:tc>
                  <a:txBody>
                    <a:bodyPr/>
                    <a:lstStyle/>
                    <a:p>
                      <a:pPr algn="l" fontAlgn="b"/>
                      <a:r>
                        <a:rPr lang="en-US"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34472146"/>
                  </a:ext>
                </a:extLst>
              </a:tr>
              <a:tr h="182880">
                <a:tc>
                  <a:txBody>
                    <a:bodyPr/>
                    <a:lstStyle/>
                    <a:p>
                      <a:pPr algn="l" fontAlgn="b"/>
                      <a:r>
                        <a:rPr lang="en-US" sz="1100" b="1" i="0" u="none" strike="noStrike">
                          <a:solidFill>
                            <a:srgbClr val="000000"/>
                          </a:solidFill>
                          <a:effectLst/>
                          <a:latin typeface="Aptos Narrow" panose="020B0004020202020204" pitchFamily="34" charset="0"/>
                        </a:rPr>
                        <a:t>Total Potential General Fund Savings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F9ED5"/>
                    </a:solidFill>
                  </a:tcPr>
                </a:tc>
                <a:tc>
                  <a:txBody>
                    <a:bodyPr/>
                    <a:lstStyle/>
                    <a:p>
                      <a:pPr algn="l" fontAlgn="b"/>
                      <a:r>
                        <a:rPr lang="en-US" sz="1100" b="1"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F9ED5"/>
                    </a:solidFill>
                  </a:tcPr>
                </a:tc>
                <a:tc>
                  <a:txBody>
                    <a:bodyPr/>
                    <a:lstStyle/>
                    <a:p>
                      <a:pPr algn="l" fontAlgn="b"/>
                      <a:r>
                        <a:rPr lang="en-US" sz="1100" b="1"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F9ED5"/>
                    </a:solidFill>
                  </a:tcPr>
                </a:tc>
                <a:tc>
                  <a:txBody>
                    <a:bodyPr/>
                    <a:lstStyle/>
                    <a:p>
                      <a:pPr algn="l" fontAlgn="b"/>
                      <a:r>
                        <a:rPr lang="en-US" sz="1100" b="1"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F9ED5"/>
                    </a:solidFill>
                  </a:tcPr>
                </a:tc>
                <a:tc>
                  <a:txBody>
                    <a:bodyPr/>
                    <a:lstStyle/>
                    <a:p>
                      <a:pPr algn="l" fontAlgn="b"/>
                      <a:r>
                        <a:rPr lang="en-US" sz="1100" b="1"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F9ED5"/>
                    </a:solidFill>
                  </a:tcPr>
                </a:tc>
                <a:tc>
                  <a:txBody>
                    <a:bodyPr/>
                    <a:lstStyle/>
                    <a:p>
                      <a:pPr algn="r" fontAlgn="b"/>
                      <a:r>
                        <a:rPr lang="en-US" sz="1100" b="1" i="0" u="none" strike="noStrike">
                          <a:solidFill>
                            <a:srgbClr val="000000"/>
                          </a:solidFill>
                          <a:effectLst/>
                          <a:latin typeface="Aptos Narrow" panose="020B0004020202020204" pitchFamily="34" charset="0"/>
                        </a:rPr>
                        <a:t>907,925.00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F9ED5"/>
                    </a:solidFill>
                  </a:tcPr>
                </a:tc>
                <a:extLst>
                  <a:ext uri="{0D108BD9-81ED-4DB2-BD59-A6C34878D82A}">
                    <a16:rowId xmlns:a16="http://schemas.microsoft.com/office/drawing/2014/main" val="3950162827"/>
                  </a:ext>
                </a:extLst>
              </a:tr>
              <a:tr h="182880">
                <a:tc>
                  <a:txBody>
                    <a:bodyPr/>
                    <a:lstStyle/>
                    <a:p>
                      <a:pPr algn="l" fontAlgn="b"/>
                      <a:r>
                        <a:rPr lang="en-US"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34451190"/>
                  </a:ext>
                </a:extLst>
              </a:tr>
              <a:tr h="182880">
                <a:tc>
                  <a:txBody>
                    <a:bodyPr/>
                    <a:lstStyle/>
                    <a:p>
                      <a:pPr algn="l" fontAlgn="b"/>
                      <a:r>
                        <a:rPr lang="en-US" sz="1100" b="0" i="0" u="none" strike="noStrike">
                          <a:solidFill>
                            <a:srgbClr val="000000"/>
                          </a:solidFill>
                          <a:effectLst/>
                          <a:latin typeface="Aptos Narrow" panose="020B0004020202020204" pitchFamily="34" charset="0"/>
                        </a:rPr>
                        <a:t>School Nutrition Services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89436590"/>
                  </a:ext>
                </a:extLst>
              </a:tr>
              <a:tr h="182880">
                <a:tc>
                  <a:txBody>
                    <a:bodyPr/>
                    <a:lstStyle/>
                    <a:p>
                      <a:pPr algn="l" fontAlgn="b"/>
                      <a:r>
                        <a:rPr lang="en-US" sz="1100" b="0" i="0" u="none" strike="noStrike">
                          <a:solidFill>
                            <a:srgbClr val="000000"/>
                          </a:solidFill>
                          <a:effectLst/>
                          <a:latin typeface="Aptos Narrow" panose="020B0004020202020204" pitchFamily="34" charset="0"/>
                        </a:rPr>
                        <a:t>School Nutrition Manager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Aptos Narrow" panose="020B000402020202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Aptos Narrow" panose="020B0004020202020204" pitchFamily="34" charset="0"/>
                        </a:rPr>
                        <a:t>63,000.00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Aptos Narrow" panose="020B0004020202020204" pitchFamily="34" charset="0"/>
                        </a:rPr>
                        <a:t>63,000.00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04988121"/>
                  </a:ext>
                </a:extLst>
              </a:tr>
              <a:tr h="182880">
                <a:tc>
                  <a:txBody>
                    <a:bodyPr/>
                    <a:lstStyle/>
                    <a:p>
                      <a:pPr algn="l" fontAlgn="b"/>
                      <a:r>
                        <a:rPr lang="en-US" sz="1100" b="0" i="0" u="none" strike="noStrike">
                          <a:solidFill>
                            <a:srgbClr val="000000"/>
                          </a:solidFill>
                          <a:effectLst/>
                          <a:latin typeface="Aptos Narrow" panose="020B0004020202020204" pitchFamily="34" charset="0"/>
                        </a:rPr>
                        <a:t>SNS Assistants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Aptos Narrow" panose="020B0004020202020204" pitchFamily="34" charset="0"/>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Aptos Narrow" panose="020B0004020202020204" pitchFamily="34" charset="0"/>
                        </a:rPr>
                        <a:t>35,000.00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Aptos Narrow" panose="020B0004020202020204" pitchFamily="34" charset="0"/>
                        </a:rPr>
                        <a:t>140,000.00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68965960"/>
                  </a:ext>
                </a:extLst>
              </a:tr>
              <a:tr h="182880">
                <a:tc>
                  <a:txBody>
                    <a:bodyPr/>
                    <a:lstStyle/>
                    <a:p>
                      <a:pPr algn="l" fontAlgn="b"/>
                      <a:r>
                        <a:rPr lang="en-US"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Aptos Narrow" panose="020B0004020202020204" pitchFamily="34" charset="0"/>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Aptos Narrow" panose="020B0004020202020204" pitchFamily="34" charset="0"/>
                        </a:rPr>
                        <a:t>203,000.00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07512451"/>
                  </a:ext>
                </a:extLst>
              </a:tr>
            </a:tbl>
          </a:graphicData>
        </a:graphic>
      </p:graphicFrame>
    </p:spTree>
    <p:extLst>
      <p:ext uri="{BB962C8B-B14F-4D97-AF65-F5344CB8AC3E}">
        <p14:creationId xmlns:p14="http://schemas.microsoft.com/office/powerpoint/2010/main" val="39886395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AC3247-2564-6ABE-6C6A-102833BD19FA}"/>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30B3245F-4572-5643-CD27-7C7D46E54D88}"/>
              </a:ext>
            </a:extLst>
          </p:cNvPr>
          <p:cNvSpPr/>
          <p:nvPr/>
        </p:nvSpPr>
        <p:spPr>
          <a:xfrm>
            <a:off x="0" y="0"/>
            <a:ext cx="12192000" cy="819255"/>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defTabSz="457200">
              <a:defRPr/>
            </a:pPr>
            <a:r>
              <a:rPr kumimoji="0" lang="en-US" sz="3200" b="1" i="0" u="none" strike="noStrike" kern="1200" cap="none" spc="0" normalizeH="0" baseline="0" noProof="0">
                <a:ln>
                  <a:noFill/>
                </a:ln>
                <a:solidFill>
                  <a:prstClr val="white"/>
                </a:solidFill>
                <a:effectLst/>
                <a:uLnTx/>
                <a:uFillTx/>
                <a:latin typeface="Trade Gothic Next HvyCd"/>
                <a:ea typeface="+mn-ea"/>
                <a:cs typeface="+mn-cs"/>
              </a:rPr>
              <a:t>Consolidation Data –</a:t>
            </a:r>
            <a:r>
              <a:rPr kumimoji="0" lang="en-US" sz="3200" b="1" i="0" u="none" strike="noStrike" kern="1200" cap="none" spc="0" normalizeH="0" noProof="0">
                <a:ln>
                  <a:noFill/>
                </a:ln>
                <a:solidFill>
                  <a:prstClr val="white"/>
                </a:solidFill>
                <a:effectLst/>
                <a:uLnTx/>
                <a:uFillTx/>
                <a:latin typeface="Trade Gothic Next HvyCd"/>
                <a:ea typeface="+mn-ea"/>
                <a:cs typeface="+mn-cs"/>
              </a:rPr>
              <a:t> </a:t>
            </a:r>
            <a:r>
              <a:rPr lang="en-US" sz="3200" b="1">
                <a:solidFill>
                  <a:prstClr val="white"/>
                </a:solidFill>
                <a:latin typeface="Trade Gothic Next HvyCd"/>
              </a:rPr>
              <a:t>Cost Savings – Scenario C</a:t>
            </a:r>
            <a:endParaRPr kumimoji="0" lang="en-US" sz="3200" b="0" i="0" u="none" strike="noStrike" kern="1200" cap="none" spc="0" normalizeH="0" baseline="0" noProof="0">
              <a:ln>
                <a:noFill/>
              </a:ln>
              <a:solidFill>
                <a:prstClr val="white"/>
              </a:solidFill>
              <a:effectLst/>
              <a:uLnTx/>
              <a:uFillTx/>
              <a:latin typeface="Trade Gothic Next HvyCd"/>
              <a:ea typeface="+mn-ea"/>
              <a:cs typeface="+mn-cs"/>
            </a:endParaRPr>
          </a:p>
        </p:txBody>
      </p:sp>
      <p:pic>
        <p:nvPicPr>
          <p:cNvPr id="3" name="Picture 2">
            <a:extLst>
              <a:ext uri="{FF2B5EF4-FFF2-40B4-BE49-F238E27FC236}">
                <a16:creationId xmlns:a16="http://schemas.microsoft.com/office/drawing/2014/main" id="{3F504563-06A3-DCC1-09EA-5C5A55F4D8F3}"/>
              </a:ext>
            </a:extLst>
          </p:cNvPr>
          <p:cNvPicPr>
            <a:picLocks noChangeAspect="1"/>
          </p:cNvPicPr>
          <p:nvPr/>
        </p:nvPicPr>
        <p:blipFill>
          <a:blip r:embed="rId3"/>
          <a:stretch>
            <a:fillRect/>
          </a:stretch>
        </p:blipFill>
        <p:spPr>
          <a:xfrm>
            <a:off x="10946390" y="-67568"/>
            <a:ext cx="1390008" cy="1390008"/>
          </a:xfrm>
          <a:prstGeom prst="rect">
            <a:avLst/>
          </a:prstGeom>
        </p:spPr>
      </p:pic>
      <p:sp>
        <p:nvSpPr>
          <p:cNvPr id="4" name="Slide Number Placeholder 3">
            <a:extLst>
              <a:ext uri="{FF2B5EF4-FFF2-40B4-BE49-F238E27FC236}">
                <a16:creationId xmlns:a16="http://schemas.microsoft.com/office/drawing/2014/main" id="{2FE889F9-ED04-C1A0-505C-28B7FD5A27F6}"/>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8E6F07D-F62F-4C3B-A21E-2367E9A3992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aphicFrame>
        <p:nvGraphicFramePr>
          <p:cNvPr id="6" name="Table 5">
            <a:extLst>
              <a:ext uri="{FF2B5EF4-FFF2-40B4-BE49-F238E27FC236}">
                <a16:creationId xmlns:a16="http://schemas.microsoft.com/office/drawing/2014/main" id="{FFD06C0F-1E79-6717-F47E-A2EA0B861E5E}"/>
              </a:ext>
            </a:extLst>
          </p:cNvPr>
          <p:cNvGraphicFramePr>
            <a:graphicFrameLocks noGrp="1"/>
          </p:cNvGraphicFramePr>
          <p:nvPr>
            <p:extLst>
              <p:ext uri="{D42A27DB-BD31-4B8C-83A1-F6EECF244321}">
                <p14:modId xmlns:p14="http://schemas.microsoft.com/office/powerpoint/2010/main" val="2064860322"/>
              </p:ext>
            </p:extLst>
          </p:nvPr>
        </p:nvGraphicFramePr>
        <p:xfrm>
          <a:off x="1843216" y="926756"/>
          <a:ext cx="8296410" cy="5465445"/>
        </p:xfrm>
        <a:graphic>
          <a:graphicData uri="http://schemas.openxmlformats.org/drawingml/2006/table">
            <a:tbl>
              <a:tblPr bandRow="1">
                <a:tableStyleId>{5C22544A-7EE6-4342-B048-85BDC9FD1C3A}</a:tableStyleId>
              </a:tblPr>
              <a:tblGrid>
                <a:gridCol w="2263912">
                  <a:extLst>
                    <a:ext uri="{9D8B030D-6E8A-4147-A177-3AD203B41FA5}">
                      <a16:colId xmlns:a16="http://schemas.microsoft.com/office/drawing/2014/main" val="1029354957"/>
                    </a:ext>
                  </a:extLst>
                </a:gridCol>
                <a:gridCol w="609600">
                  <a:extLst>
                    <a:ext uri="{9D8B030D-6E8A-4147-A177-3AD203B41FA5}">
                      <a16:colId xmlns:a16="http://schemas.microsoft.com/office/drawing/2014/main" val="607200665"/>
                    </a:ext>
                  </a:extLst>
                </a:gridCol>
                <a:gridCol w="2095500">
                  <a:extLst>
                    <a:ext uri="{9D8B030D-6E8A-4147-A177-3AD203B41FA5}">
                      <a16:colId xmlns:a16="http://schemas.microsoft.com/office/drawing/2014/main" val="2544168946"/>
                    </a:ext>
                  </a:extLst>
                </a:gridCol>
                <a:gridCol w="1358900">
                  <a:extLst>
                    <a:ext uri="{9D8B030D-6E8A-4147-A177-3AD203B41FA5}">
                      <a16:colId xmlns:a16="http://schemas.microsoft.com/office/drawing/2014/main" val="3788527759"/>
                    </a:ext>
                  </a:extLst>
                </a:gridCol>
                <a:gridCol w="673099">
                  <a:extLst>
                    <a:ext uri="{9D8B030D-6E8A-4147-A177-3AD203B41FA5}">
                      <a16:colId xmlns:a16="http://schemas.microsoft.com/office/drawing/2014/main" val="526786147"/>
                    </a:ext>
                  </a:extLst>
                </a:gridCol>
                <a:gridCol w="1295399">
                  <a:extLst>
                    <a:ext uri="{9D8B030D-6E8A-4147-A177-3AD203B41FA5}">
                      <a16:colId xmlns:a16="http://schemas.microsoft.com/office/drawing/2014/main" val="886048592"/>
                    </a:ext>
                  </a:extLst>
                </a:gridCol>
              </a:tblGrid>
              <a:tr h="182880">
                <a:tc>
                  <a:txBody>
                    <a:bodyPr/>
                    <a:lstStyle/>
                    <a:p>
                      <a:pPr algn="l" fontAlgn="b"/>
                      <a:r>
                        <a:rPr lang="en-US" sz="1100" b="1" i="0" u="none" strike="noStrike">
                          <a:solidFill>
                            <a:srgbClr val="000000"/>
                          </a:solidFill>
                          <a:effectLst/>
                          <a:latin typeface="Aptos Narrow" panose="020B0004020202020204" pitchFamily="34" charset="0"/>
                        </a:rPr>
                        <a:t>Porter Elementary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US" sz="1100" b="1" i="0" u="none" strike="noStrike">
                          <a:solidFill>
                            <a:srgbClr val="000000"/>
                          </a:solidFill>
                          <a:effectLst/>
                          <a:latin typeface="Aptos Narrow" panose="020B0004020202020204" pitchFamily="34" charset="0"/>
                        </a:rPr>
                        <a:t>FTE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US" sz="1100" b="1" i="0" u="none" strike="noStrike">
                          <a:solidFill>
                            <a:srgbClr val="000000"/>
                          </a:solidFill>
                          <a:effectLst/>
                          <a:latin typeface="Aptos Narrow" panose="020B0004020202020204" pitchFamily="34" charset="0"/>
                        </a:rPr>
                        <a:t>Average Salary &amp; Benefit per Position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US" sz="1100" b="1" i="0" u="none" strike="noStrike">
                          <a:solidFill>
                            <a:srgbClr val="000000"/>
                          </a:solidFill>
                          <a:effectLst/>
                          <a:latin typeface="Aptos Narrow" panose="020B0004020202020204" pitchFamily="34" charset="0"/>
                        </a:rPr>
                        <a:t>Total Estimated Savings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US" sz="1100" b="1" i="0" u="none" strike="noStrike">
                          <a:solidFill>
                            <a:srgbClr val="000000"/>
                          </a:solidFill>
                          <a:effectLst/>
                          <a:latin typeface="Aptos Narrow" panose="020B0004020202020204" pitchFamily="34" charset="0"/>
                        </a:rPr>
                        <a:t>Operations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US" sz="1100" b="1" i="0" u="none" strike="noStrike">
                          <a:solidFill>
                            <a:srgbClr val="000000"/>
                          </a:solidFill>
                          <a:effectLst/>
                          <a:latin typeface="Aptos Narrow" panose="020B0004020202020204" pitchFamily="34" charset="0"/>
                        </a:rPr>
                        <a:t>Total Potential Savings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2702536890"/>
                  </a:ext>
                </a:extLst>
              </a:tr>
              <a:tr h="182880">
                <a:tc>
                  <a:txBody>
                    <a:bodyPr/>
                    <a:lstStyle/>
                    <a:p>
                      <a:pPr algn="l" fontAlgn="b"/>
                      <a:r>
                        <a:rPr lang="en-US" sz="1100" b="0" i="0" u="none" strike="noStrike">
                          <a:solidFill>
                            <a:srgbClr val="000000"/>
                          </a:solidFill>
                          <a:effectLst/>
                          <a:latin typeface="Aptos Narrow" panose="020B0004020202020204" pitchFamily="34" charset="0"/>
                        </a:rPr>
                        <a:t>Principal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Aptos Narrow" panose="020B000402020202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Aptos Narrow" panose="020B0004020202020204" pitchFamily="34" charset="0"/>
                        </a:rPr>
                        <a:t>172,500.00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Aptos Narrow" panose="020B0004020202020204" pitchFamily="34" charset="0"/>
                        </a:rPr>
                        <a:t>172,500.00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68508062"/>
                  </a:ext>
                </a:extLst>
              </a:tr>
              <a:tr h="182880">
                <a:tc>
                  <a:txBody>
                    <a:bodyPr/>
                    <a:lstStyle/>
                    <a:p>
                      <a:pPr algn="l" fontAlgn="b"/>
                      <a:r>
                        <a:rPr lang="en-US" sz="1100" b="0" i="0" u="none" strike="noStrike">
                          <a:solidFill>
                            <a:srgbClr val="000000"/>
                          </a:solidFill>
                          <a:effectLst/>
                          <a:latin typeface="Aptos Narrow" panose="020B0004020202020204" pitchFamily="34" charset="0"/>
                        </a:rPr>
                        <a:t>Assistant Principal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Aptos Narrow" panose="020B000402020202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Aptos Narrow" panose="020B0004020202020204" pitchFamily="34" charset="0"/>
                        </a:rPr>
                        <a:t>131,500.00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Aptos Narrow" panose="020B0004020202020204" pitchFamily="34" charset="0"/>
                        </a:rPr>
                        <a:t>131,500.00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87958189"/>
                  </a:ext>
                </a:extLst>
              </a:tr>
              <a:tr h="182880">
                <a:tc>
                  <a:txBody>
                    <a:bodyPr/>
                    <a:lstStyle/>
                    <a:p>
                      <a:pPr algn="l" fontAlgn="b"/>
                      <a:r>
                        <a:rPr lang="en-US" sz="1100" b="0" i="0" u="none" strike="noStrike">
                          <a:solidFill>
                            <a:srgbClr val="000000"/>
                          </a:solidFill>
                          <a:effectLst/>
                          <a:latin typeface="Aptos Narrow" panose="020B0004020202020204" pitchFamily="34" charset="0"/>
                        </a:rPr>
                        <a:t>Media Spec.</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Aptos Narrow" panose="020B000402020202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Aptos Narrow" panose="020B0004020202020204" pitchFamily="34" charset="0"/>
                        </a:rPr>
                        <a:t>129,500.00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Aptos Narrow" panose="020B0004020202020204" pitchFamily="34" charset="0"/>
                        </a:rPr>
                        <a:t>129,500.00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24672121"/>
                  </a:ext>
                </a:extLst>
              </a:tr>
              <a:tr h="182880">
                <a:tc>
                  <a:txBody>
                    <a:bodyPr/>
                    <a:lstStyle/>
                    <a:p>
                      <a:pPr algn="l" fontAlgn="b"/>
                      <a:r>
                        <a:rPr lang="en-US" sz="1100" b="0" i="0" u="none" strike="noStrike">
                          <a:solidFill>
                            <a:srgbClr val="000000"/>
                          </a:solidFill>
                          <a:effectLst/>
                          <a:latin typeface="Aptos Narrow" panose="020B0004020202020204" pitchFamily="34" charset="0"/>
                        </a:rPr>
                        <a:t>Media Clerk</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Aptos Narrow" panose="020B0004020202020204" pitchFamily="34" charset="0"/>
                        </a:rPr>
                        <a:t>0.5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Aptos Narrow" panose="020B0004020202020204" pitchFamily="34" charset="0"/>
                        </a:rPr>
                        <a:t>39,500.00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Aptos Narrow" panose="020B0004020202020204" pitchFamily="34" charset="0"/>
                        </a:rPr>
                        <a:t>19,750.00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68196968"/>
                  </a:ext>
                </a:extLst>
              </a:tr>
              <a:tr h="182880">
                <a:tc>
                  <a:txBody>
                    <a:bodyPr/>
                    <a:lstStyle/>
                    <a:p>
                      <a:pPr algn="l" fontAlgn="b"/>
                      <a:r>
                        <a:rPr lang="en-US" sz="1100" b="0" i="0" u="none" strike="noStrike">
                          <a:solidFill>
                            <a:srgbClr val="000000"/>
                          </a:solidFill>
                          <a:effectLst/>
                          <a:latin typeface="Aptos Narrow" panose="020B0004020202020204" pitchFamily="34" charset="0"/>
                        </a:rPr>
                        <a:t>Secretary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Aptos Narrow" panose="020B000402020202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Aptos Narrow" panose="020B0004020202020204" pitchFamily="34" charset="0"/>
                        </a:rPr>
                        <a:t>73,000.00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Aptos Narrow" panose="020B0004020202020204" pitchFamily="34" charset="0"/>
                        </a:rPr>
                        <a:t>73,000.00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81830165"/>
                  </a:ext>
                </a:extLst>
              </a:tr>
              <a:tr h="182880">
                <a:tc>
                  <a:txBody>
                    <a:bodyPr/>
                    <a:lstStyle/>
                    <a:p>
                      <a:pPr algn="l" fontAlgn="b"/>
                      <a:r>
                        <a:rPr lang="en-US" sz="1100" b="0" i="0" u="none" strike="noStrike">
                          <a:solidFill>
                            <a:srgbClr val="000000"/>
                          </a:solidFill>
                          <a:effectLst/>
                          <a:latin typeface="Aptos Narrow" panose="020B0004020202020204" pitchFamily="34" charset="0"/>
                        </a:rPr>
                        <a:t>Office Clerk</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Aptos Narrow" panose="020B000402020202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Aptos Narrow" panose="020B0004020202020204" pitchFamily="34" charset="0"/>
                        </a:rPr>
                        <a:t>59,000.00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Aptos Narrow" panose="020B0004020202020204" pitchFamily="34" charset="0"/>
                        </a:rPr>
                        <a:t>59,000.00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02570983"/>
                  </a:ext>
                </a:extLst>
              </a:tr>
              <a:tr h="182880">
                <a:tc>
                  <a:txBody>
                    <a:bodyPr/>
                    <a:lstStyle/>
                    <a:p>
                      <a:pPr algn="l" fontAlgn="b"/>
                      <a:r>
                        <a:rPr lang="en-US" sz="1100" b="0" i="0" u="none" strike="noStrike">
                          <a:solidFill>
                            <a:srgbClr val="000000"/>
                          </a:solidFill>
                          <a:effectLst/>
                          <a:latin typeface="Aptos Narrow" panose="020B0004020202020204" pitchFamily="34" charset="0"/>
                        </a:rPr>
                        <a:t>Registrar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Aptos Narrow" panose="020B000402020202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Aptos Narrow" panose="020B0004020202020204" pitchFamily="34" charset="0"/>
                        </a:rPr>
                        <a:t>70,500.00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Aptos Narrow" panose="020B0004020202020204" pitchFamily="34" charset="0"/>
                        </a:rPr>
                        <a:t>70,500.00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56753504"/>
                  </a:ext>
                </a:extLst>
              </a:tr>
              <a:tr h="182880">
                <a:tc>
                  <a:txBody>
                    <a:bodyPr/>
                    <a:lstStyle/>
                    <a:p>
                      <a:pPr algn="l" fontAlgn="b"/>
                      <a:r>
                        <a:rPr lang="en-US" sz="1100" b="0" i="0" u="none" strike="noStrike">
                          <a:solidFill>
                            <a:srgbClr val="000000"/>
                          </a:solidFill>
                          <a:effectLst/>
                          <a:latin typeface="Aptos Narrow" panose="020B0004020202020204" pitchFamily="34" charset="0"/>
                        </a:rPr>
                        <a:t>Head Custodian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Aptos Narrow" panose="020B000402020202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Aptos Narrow" panose="020B0004020202020204" pitchFamily="34" charset="0"/>
                        </a:rPr>
                        <a:t>62,300.00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Aptos Narrow" panose="020B0004020202020204" pitchFamily="34" charset="0"/>
                        </a:rPr>
                        <a:t>62,300.00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86182099"/>
                  </a:ext>
                </a:extLst>
              </a:tr>
              <a:tr h="182880">
                <a:tc>
                  <a:txBody>
                    <a:bodyPr/>
                    <a:lstStyle/>
                    <a:p>
                      <a:pPr algn="l" fontAlgn="b"/>
                      <a:r>
                        <a:rPr lang="en-US" sz="1100" b="0" i="0" u="none" strike="noStrike">
                          <a:solidFill>
                            <a:srgbClr val="000000"/>
                          </a:solidFill>
                          <a:effectLst/>
                          <a:latin typeface="Aptos Narrow" panose="020B0004020202020204" pitchFamily="34" charset="0"/>
                        </a:rPr>
                        <a:t>Custodians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Aptos Narrow" panose="020B000402020202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Aptos Narrow" panose="020B0004020202020204" pitchFamily="34" charset="0"/>
                        </a:rPr>
                        <a:t>38,750.00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Aptos Narrow" panose="020B0004020202020204" pitchFamily="34" charset="0"/>
                        </a:rPr>
                        <a:t>38,750.00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38832773"/>
                  </a:ext>
                </a:extLst>
              </a:tr>
              <a:tr h="182880">
                <a:tc>
                  <a:txBody>
                    <a:bodyPr/>
                    <a:lstStyle/>
                    <a:p>
                      <a:pPr algn="l" fontAlgn="b"/>
                      <a:r>
                        <a:rPr lang="en-US"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21821174"/>
                  </a:ext>
                </a:extLst>
              </a:tr>
              <a:tr h="182880">
                <a:tc>
                  <a:txBody>
                    <a:bodyPr/>
                    <a:lstStyle/>
                    <a:p>
                      <a:pPr algn="l" fontAlgn="b"/>
                      <a:r>
                        <a:rPr lang="en-US" sz="1100" b="1" i="0" u="none" strike="noStrike">
                          <a:solidFill>
                            <a:srgbClr val="000000"/>
                          </a:solidFill>
                          <a:effectLst/>
                          <a:latin typeface="Aptos Narrow" panose="020B0004020202020204" pitchFamily="34" charset="0"/>
                        </a:rPr>
                        <a:t>Total General Fund Positions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8E8"/>
                    </a:solidFill>
                  </a:tcPr>
                </a:tc>
                <a:tc>
                  <a:txBody>
                    <a:bodyPr/>
                    <a:lstStyle/>
                    <a:p>
                      <a:pPr algn="r" fontAlgn="b"/>
                      <a:r>
                        <a:rPr lang="en-US" sz="1100" b="1" i="0" u="none" strike="noStrike">
                          <a:solidFill>
                            <a:srgbClr val="000000"/>
                          </a:solidFill>
                          <a:effectLst/>
                          <a:latin typeface="Aptos Narrow" panose="020B0004020202020204" pitchFamily="34" charset="0"/>
                        </a:rPr>
                        <a:t>8.5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8E8"/>
                    </a:solidFill>
                  </a:tcPr>
                </a:tc>
                <a:tc>
                  <a:txBody>
                    <a:bodyPr/>
                    <a:lstStyle/>
                    <a:p>
                      <a:pPr algn="l" fontAlgn="b"/>
                      <a:r>
                        <a:rPr lang="en-US" sz="1100" b="1"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8E8"/>
                    </a:solidFill>
                  </a:tcPr>
                </a:tc>
                <a:tc>
                  <a:txBody>
                    <a:bodyPr/>
                    <a:lstStyle/>
                    <a:p>
                      <a:pPr algn="r" fontAlgn="b"/>
                      <a:r>
                        <a:rPr lang="en-US" sz="1100" b="1" i="0" u="none" strike="noStrike">
                          <a:solidFill>
                            <a:srgbClr val="000000"/>
                          </a:solidFill>
                          <a:effectLst/>
                          <a:latin typeface="Aptos Narrow" panose="020B0004020202020204" pitchFamily="34" charset="0"/>
                        </a:rPr>
                        <a:t>756,800.00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8E8"/>
                    </a:solidFill>
                  </a:tcPr>
                </a:tc>
                <a:tc>
                  <a:txBody>
                    <a:bodyPr/>
                    <a:lstStyle/>
                    <a:p>
                      <a:pPr algn="l" fontAlgn="b"/>
                      <a:r>
                        <a:rPr lang="en-US" sz="1100" b="1"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8E8"/>
                    </a:solidFill>
                  </a:tcPr>
                </a:tc>
                <a:tc>
                  <a:txBody>
                    <a:bodyPr/>
                    <a:lstStyle/>
                    <a:p>
                      <a:pPr algn="r" fontAlgn="b"/>
                      <a:r>
                        <a:rPr lang="en-US" sz="1100" b="1" i="0" u="none" strike="noStrike">
                          <a:solidFill>
                            <a:srgbClr val="000000"/>
                          </a:solidFill>
                          <a:effectLst/>
                          <a:latin typeface="Aptos Narrow" panose="020B0004020202020204" pitchFamily="34" charset="0"/>
                        </a:rPr>
                        <a:t>756,800.00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8E8"/>
                    </a:solidFill>
                  </a:tcPr>
                </a:tc>
                <a:extLst>
                  <a:ext uri="{0D108BD9-81ED-4DB2-BD59-A6C34878D82A}">
                    <a16:rowId xmlns:a16="http://schemas.microsoft.com/office/drawing/2014/main" val="4023967852"/>
                  </a:ext>
                </a:extLst>
              </a:tr>
              <a:tr h="182880">
                <a:tc>
                  <a:txBody>
                    <a:bodyPr/>
                    <a:lstStyle/>
                    <a:p>
                      <a:pPr algn="l" fontAlgn="b"/>
                      <a:r>
                        <a:rPr lang="en-US"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5974731"/>
                  </a:ext>
                </a:extLst>
              </a:tr>
              <a:tr h="182880">
                <a:tc>
                  <a:txBody>
                    <a:bodyPr/>
                    <a:lstStyle/>
                    <a:p>
                      <a:pPr algn="l" fontAlgn="b"/>
                      <a:r>
                        <a:rPr lang="en-US" sz="1100" b="0" i="0" u="none" strike="noStrike">
                          <a:solidFill>
                            <a:srgbClr val="000000"/>
                          </a:solidFill>
                          <a:effectLst/>
                          <a:latin typeface="Aptos Narrow" panose="020B0004020202020204" pitchFamily="34" charset="0"/>
                        </a:rPr>
                        <a:t>Operational Cost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09080002"/>
                  </a:ext>
                </a:extLst>
              </a:tr>
              <a:tr h="182880">
                <a:tc>
                  <a:txBody>
                    <a:bodyPr/>
                    <a:lstStyle/>
                    <a:p>
                      <a:pPr algn="l" fontAlgn="b"/>
                      <a:r>
                        <a:rPr lang="en-US" sz="1100" b="0" i="0" u="none" strike="noStrike">
                          <a:solidFill>
                            <a:srgbClr val="000000"/>
                          </a:solidFill>
                          <a:effectLst/>
                          <a:latin typeface="Aptos Narrow" panose="020B0004020202020204" pitchFamily="34" charset="0"/>
                        </a:rPr>
                        <a:t>Electricity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Aptos Narrow" panose="020B0004020202020204" pitchFamily="34" charset="0"/>
                        </a:rPr>
                        <a:t>60,000.00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48902728"/>
                  </a:ext>
                </a:extLst>
              </a:tr>
              <a:tr h="182880">
                <a:tc>
                  <a:txBody>
                    <a:bodyPr/>
                    <a:lstStyle/>
                    <a:p>
                      <a:pPr algn="l" fontAlgn="b"/>
                      <a:r>
                        <a:rPr lang="en-US" sz="1100" b="0" i="0" u="none" strike="noStrike">
                          <a:solidFill>
                            <a:srgbClr val="000000"/>
                          </a:solidFill>
                          <a:effectLst/>
                          <a:latin typeface="Aptos Narrow" panose="020B0004020202020204" pitchFamily="34" charset="0"/>
                        </a:rPr>
                        <a:t>Water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Aptos Narrow" panose="020B0004020202020204" pitchFamily="34" charset="0"/>
                        </a:rPr>
                        <a:t>11,000.00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63741393"/>
                  </a:ext>
                </a:extLst>
              </a:tr>
              <a:tr h="182880">
                <a:tc>
                  <a:txBody>
                    <a:bodyPr/>
                    <a:lstStyle/>
                    <a:p>
                      <a:pPr algn="l" fontAlgn="b"/>
                      <a:r>
                        <a:rPr lang="en-US" sz="1100" b="0" i="0" u="none" strike="noStrike">
                          <a:solidFill>
                            <a:srgbClr val="000000"/>
                          </a:solidFill>
                          <a:effectLst/>
                          <a:latin typeface="Aptos Narrow" panose="020B0004020202020204" pitchFamily="34" charset="0"/>
                        </a:rPr>
                        <a:t>Natural Gas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Aptos Narrow" panose="020B0004020202020204" pitchFamily="34" charset="0"/>
                        </a:rPr>
                        <a:t>5,500.00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66007711"/>
                  </a:ext>
                </a:extLst>
              </a:tr>
              <a:tr h="182880">
                <a:tc>
                  <a:txBody>
                    <a:bodyPr/>
                    <a:lstStyle/>
                    <a:p>
                      <a:pPr algn="l" fontAlgn="b"/>
                      <a:r>
                        <a:rPr lang="en-US" sz="1100" b="0" i="0" u="none" strike="noStrike">
                          <a:solidFill>
                            <a:srgbClr val="000000"/>
                          </a:solidFill>
                          <a:effectLst/>
                          <a:latin typeface="Aptos Narrow" panose="020B0004020202020204" pitchFamily="34" charset="0"/>
                        </a:rPr>
                        <a:t>Phone &amp; Internet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Aptos Narrow" panose="020B0004020202020204" pitchFamily="34" charset="0"/>
                        </a:rPr>
                        <a:t>7,000.00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00846806"/>
                  </a:ext>
                </a:extLst>
              </a:tr>
              <a:tr h="182880">
                <a:tc>
                  <a:txBody>
                    <a:bodyPr/>
                    <a:lstStyle/>
                    <a:p>
                      <a:pPr algn="l" fontAlgn="b"/>
                      <a:r>
                        <a:rPr lang="en-US" sz="1100" b="0" i="0" u="none" strike="noStrike">
                          <a:solidFill>
                            <a:srgbClr val="000000"/>
                          </a:solidFill>
                          <a:effectLst/>
                          <a:latin typeface="Aptos Narrow" panose="020B0004020202020204" pitchFamily="34" charset="0"/>
                        </a:rPr>
                        <a:t>Garbage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Aptos Narrow" panose="020B0004020202020204" pitchFamily="34" charset="0"/>
                        </a:rPr>
                        <a:t>5,000.00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71197242"/>
                  </a:ext>
                </a:extLst>
              </a:tr>
              <a:tr h="182880">
                <a:tc>
                  <a:txBody>
                    <a:bodyPr/>
                    <a:lstStyle/>
                    <a:p>
                      <a:pPr algn="l" fontAlgn="b"/>
                      <a:r>
                        <a:rPr lang="en-US" sz="1100" b="0" i="0" u="none" strike="noStrike">
                          <a:solidFill>
                            <a:srgbClr val="000000"/>
                          </a:solidFill>
                          <a:effectLst/>
                          <a:latin typeface="Aptos Narrow" panose="020B0004020202020204" pitchFamily="34" charset="0"/>
                        </a:rPr>
                        <a:t>Office Supplies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Aptos Narrow" panose="020B0004020202020204" pitchFamily="34" charset="0"/>
                        </a:rPr>
                        <a:t>3,000.00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34234940"/>
                  </a:ext>
                </a:extLst>
              </a:tr>
              <a:tr h="182880">
                <a:tc>
                  <a:txBody>
                    <a:bodyPr/>
                    <a:lstStyle/>
                    <a:p>
                      <a:pPr algn="l" fontAlgn="b"/>
                      <a:r>
                        <a:rPr lang="en-US"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10971063"/>
                  </a:ext>
                </a:extLst>
              </a:tr>
              <a:tr h="182880">
                <a:tc>
                  <a:txBody>
                    <a:bodyPr/>
                    <a:lstStyle/>
                    <a:p>
                      <a:pPr algn="l" fontAlgn="b"/>
                      <a:r>
                        <a:rPr lang="en-US" sz="1100" b="1" i="0" u="none" strike="noStrike">
                          <a:solidFill>
                            <a:srgbClr val="000000"/>
                          </a:solidFill>
                          <a:effectLst/>
                          <a:latin typeface="Aptos Narrow" panose="020B0004020202020204" pitchFamily="34" charset="0"/>
                        </a:rPr>
                        <a:t>Total Operational Savings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8E8"/>
                    </a:solidFill>
                  </a:tcPr>
                </a:tc>
                <a:tc>
                  <a:txBody>
                    <a:bodyPr/>
                    <a:lstStyle/>
                    <a:p>
                      <a:pPr algn="l" fontAlgn="b"/>
                      <a:r>
                        <a:rPr lang="en-US" sz="1100" b="1"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8E8"/>
                    </a:solidFill>
                  </a:tcPr>
                </a:tc>
                <a:tc>
                  <a:txBody>
                    <a:bodyPr/>
                    <a:lstStyle/>
                    <a:p>
                      <a:pPr algn="l" fontAlgn="b"/>
                      <a:r>
                        <a:rPr lang="en-US" sz="1100" b="1"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8E8"/>
                    </a:solidFill>
                  </a:tcPr>
                </a:tc>
                <a:tc>
                  <a:txBody>
                    <a:bodyPr/>
                    <a:lstStyle/>
                    <a:p>
                      <a:pPr algn="l" fontAlgn="b"/>
                      <a:r>
                        <a:rPr lang="en-US" sz="1100" b="1"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8E8"/>
                    </a:solidFill>
                  </a:tcPr>
                </a:tc>
                <a:tc>
                  <a:txBody>
                    <a:bodyPr/>
                    <a:lstStyle/>
                    <a:p>
                      <a:pPr algn="r" fontAlgn="b"/>
                      <a:r>
                        <a:rPr lang="en-US" sz="1100" b="1" i="0" u="none" strike="noStrike">
                          <a:solidFill>
                            <a:srgbClr val="000000"/>
                          </a:solidFill>
                          <a:effectLst/>
                          <a:latin typeface="Aptos Narrow" panose="020B0004020202020204" pitchFamily="34" charset="0"/>
                        </a:rPr>
                        <a:t>91,500.00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8E8"/>
                    </a:solidFill>
                  </a:tcPr>
                </a:tc>
                <a:tc>
                  <a:txBody>
                    <a:bodyPr/>
                    <a:lstStyle/>
                    <a:p>
                      <a:pPr algn="r" fontAlgn="b"/>
                      <a:r>
                        <a:rPr lang="en-US" sz="1100" b="1" i="0" u="none" strike="noStrike">
                          <a:solidFill>
                            <a:srgbClr val="000000"/>
                          </a:solidFill>
                          <a:effectLst/>
                          <a:latin typeface="Aptos Narrow" panose="020B0004020202020204" pitchFamily="34" charset="0"/>
                        </a:rPr>
                        <a:t>91,500.00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8E8"/>
                    </a:solidFill>
                  </a:tcPr>
                </a:tc>
                <a:extLst>
                  <a:ext uri="{0D108BD9-81ED-4DB2-BD59-A6C34878D82A}">
                    <a16:rowId xmlns:a16="http://schemas.microsoft.com/office/drawing/2014/main" val="2129004607"/>
                  </a:ext>
                </a:extLst>
              </a:tr>
              <a:tr h="182880">
                <a:tc>
                  <a:txBody>
                    <a:bodyPr/>
                    <a:lstStyle/>
                    <a:p>
                      <a:pPr algn="l" fontAlgn="b"/>
                      <a:r>
                        <a:rPr lang="en-US"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42569687"/>
                  </a:ext>
                </a:extLst>
              </a:tr>
              <a:tr h="182880">
                <a:tc>
                  <a:txBody>
                    <a:bodyPr/>
                    <a:lstStyle/>
                    <a:p>
                      <a:pPr algn="l" fontAlgn="b"/>
                      <a:r>
                        <a:rPr lang="en-US" sz="1100" b="1" i="0" u="none" strike="noStrike">
                          <a:solidFill>
                            <a:srgbClr val="000000"/>
                          </a:solidFill>
                          <a:effectLst/>
                          <a:latin typeface="Aptos Narrow" panose="020B0004020202020204" pitchFamily="34" charset="0"/>
                        </a:rPr>
                        <a:t>Total Potential General Fund Savings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F9ED5"/>
                    </a:solidFill>
                  </a:tcPr>
                </a:tc>
                <a:tc>
                  <a:txBody>
                    <a:bodyPr/>
                    <a:lstStyle/>
                    <a:p>
                      <a:pPr algn="l" fontAlgn="b"/>
                      <a:r>
                        <a:rPr lang="en-US" sz="1100" b="1"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F9ED5"/>
                    </a:solidFill>
                  </a:tcPr>
                </a:tc>
                <a:tc>
                  <a:txBody>
                    <a:bodyPr/>
                    <a:lstStyle/>
                    <a:p>
                      <a:pPr algn="l" fontAlgn="b"/>
                      <a:r>
                        <a:rPr lang="en-US" sz="1100" b="1"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F9ED5"/>
                    </a:solidFill>
                  </a:tcPr>
                </a:tc>
                <a:tc>
                  <a:txBody>
                    <a:bodyPr/>
                    <a:lstStyle/>
                    <a:p>
                      <a:pPr algn="l" fontAlgn="b"/>
                      <a:r>
                        <a:rPr lang="en-US" sz="1100" b="1"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F9ED5"/>
                    </a:solidFill>
                  </a:tcPr>
                </a:tc>
                <a:tc>
                  <a:txBody>
                    <a:bodyPr/>
                    <a:lstStyle/>
                    <a:p>
                      <a:pPr algn="l" fontAlgn="b"/>
                      <a:r>
                        <a:rPr lang="en-US" sz="1100" b="1"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F9ED5"/>
                    </a:solidFill>
                  </a:tcPr>
                </a:tc>
                <a:tc>
                  <a:txBody>
                    <a:bodyPr/>
                    <a:lstStyle/>
                    <a:p>
                      <a:pPr algn="r" fontAlgn="b"/>
                      <a:r>
                        <a:rPr lang="en-US" sz="1100" b="1" i="0" u="none" strike="noStrike">
                          <a:solidFill>
                            <a:srgbClr val="000000"/>
                          </a:solidFill>
                          <a:effectLst/>
                          <a:latin typeface="Aptos Narrow" panose="020B0004020202020204" pitchFamily="34" charset="0"/>
                        </a:rPr>
                        <a:t>848,300.00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F9ED5"/>
                    </a:solidFill>
                  </a:tcPr>
                </a:tc>
                <a:extLst>
                  <a:ext uri="{0D108BD9-81ED-4DB2-BD59-A6C34878D82A}">
                    <a16:rowId xmlns:a16="http://schemas.microsoft.com/office/drawing/2014/main" val="1556071069"/>
                  </a:ext>
                </a:extLst>
              </a:tr>
              <a:tr h="182880">
                <a:tc>
                  <a:txBody>
                    <a:bodyPr/>
                    <a:lstStyle/>
                    <a:p>
                      <a:pPr algn="l" fontAlgn="b"/>
                      <a:r>
                        <a:rPr lang="en-US"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66402874"/>
                  </a:ext>
                </a:extLst>
              </a:tr>
              <a:tr h="182880">
                <a:tc>
                  <a:txBody>
                    <a:bodyPr/>
                    <a:lstStyle/>
                    <a:p>
                      <a:pPr algn="l" fontAlgn="b"/>
                      <a:r>
                        <a:rPr lang="en-US" sz="1100" b="0" i="0" u="none" strike="noStrike">
                          <a:solidFill>
                            <a:srgbClr val="000000"/>
                          </a:solidFill>
                          <a:effectLst/>
                          <a:latin typeface="Aptos Narrow" panose="020B0004020202020204" pitchFamily="34" charset="0"/>
                        </a:rPr>
                        <a:t>School Nutrition Services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63170264"/>
                  </a:ext>
                </a:extLst>
              </a:tr>
              <a:tr h="182880">
                <a:tc>
                  <a:txBody>
                    <a:bodyPr/>
                    <a:lstStyle/>
                    <a:p>
                      <a:pPr algn="l" fontAlgn="b"/>
                      <a:r>
                        <a:rPr lang="en-US" sz="1100" b="0" i="0" u="none" strike="noStrike">
                          <a:solidFill>
                            <a:srgbClr val="000000"/>
                          </a:solidFill>
                          <a:effectLst/>
                          <a:latin typeface="Aptos Narrow" panose="020B0004020202020204" pitchFamily="34" charset="0"/>
                        </a:rPr>
                        <a:t>School Nutrition Manager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Aptos Narrow" panose="020B000402020202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Aptos Narrow" panose="020B0004020202020204" pitchFamily="34" charset="0"/>
                        </a:rPr>
                        <a:t>63,000.00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Aptos Narrow" panose="020B0004020202020204" pitchFamily="34" charset="0"/>
                        </a:rPr>
                        <a:t>63,000.00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90763191"/>
                  </a:ext>
                </a:extLst>
              </a:tr>
              <a:tr h="182880">
                <a:tc>
                  <a:txBody>
                    <a:bodyPr/>
                    <a:lstStyle/>
                    <a:p>
                      <a:pPr algn="l" fontAlgn="b"/>
                      <a:r>
                        <a:rPr lang="en-US" sz="1100" b="0" i="0" u="none" strike="noStrike">
                          <a:solidFill>
                            <a:srgbClr val="000000"/>
                          </a:solidFill>
                          <a:effectLst/>
                          <a:latin typeface="Aptos Narrow" panose="020B0004020202020204" pitchFamily="34" charset="0"/>
                        </a:rPr>
                        <a:t>SNS Assistants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Aptos Narrow" panose="020B0004020202020204" pitchFamily="34" charset="0"/>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Aptos Narrow" panose="020B0004020202020204" pitchFamily="34" charset="0"/>
                        </a:rPr>
                        <a:t>35,000.00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Aptos Narrow" panose="020B0004020202020204" pitchFamily="34" charset="0"/>
                        </a:rPr>
                        <a:t>140,000.00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53107576"/>
                  </a:ext>
                </a:extLst>
              </a:tr>
              <a:tr h="182880">
                <a:tc>
                  <a:txBody>
                    <a:bodyPr/>
                    <a:lstStyle/>
                    <a:p>
                      <a:pPr algn="l" fontAlgn="b"/>
                      <a:r>
                        <a:rPr lang="en-US"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Aptos Narrow" panose="020B0004020202020204" pitchFamily="34" charset="0"/>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Aptos Narrow" panose="020B0004020202020204" pitchFamily="34" charset="0"/>
                        </a:rPr>
                        <a:t>203,000.00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18887609"/>
                  </a:ext>
                </a:extLst>
              </a:tr>
            </a:tbl>
          </a:graphicData>
        </a:graphic>
      </p:graphicFrame>
    </p:spTree>
    <p:extLst>
      <p:ext uri="{BB962C8B-B14F-4D97-AF65-F5344CB8AC3E}">
        <p14:creationId xmlns:p14="http://schemas.microsoft.com/office/powerpoint/2010/main" val="16261957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285971-40D0-07CF-B761-44648EA1440A}"/>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8475F119-86B4-9192-F40D-7BF5AB338103}"/>
              </a:ext>
            </a:extLst>
          </p:cNvPr>
          <p:cNvSpPr/>
          <p:nvPr/>
        </p:nvSpPr>
        <p:spPr>
          <a:xfrm>
            <a:off x="0" y="0"/>
            <a:ext cx="12192000" cy="819255"/>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rade Gothic Next HvyCd"/>
                <a:ea typeface="+mn-ea"/>
                <a:cs typeface="+mn-cs"/>
              </a:rPr>
              <a:t>CONSOLIDATION DATA –</a:t>
            </a:r>
            <a:r>
              <a:rPr kumimoji="0" lang="en-US" sz="3200" b="1" i="0" u="none" strike="noStrike" kern="1200" cap="none" spc="0" normalizeH="0" noProof="0" dirty="0">
                <a:ln>
                  <a:noFill/>
                </a:ln>
                <a:solidFill>
                  <a:prstClr val="white"/>
                </a:solidFill>
                <a:effectLst/>
                <a:uLnTx/>
                <a:uFillTx/>
                <a:latin typeface="Trade Gothic Next HvyCd"/>
                <a:ea typeface="+mn-ea"/>
                <a:cs typeface="+mn-cs"/>
              </a:rPr>
              <a:t> </a:t>
            </a:r>
            <a:r>
              <a:rPr lang="en-US" sz="3200" b="1" dirty="0">
                <a:solidFill>
                  <a:prstClr val="white"/>
                </a:solidFill>
                <a:latin typeface="Trade Gothic Next HvyCd"/>
              </a:rPr>
              <a:t>TRANSPORTATION</a:t>
            </a:r>
            <a:endParaRPr kumimoji="0" lang="en-US" sz="3200" b="0" i="0" u="none" strike="noStrike" kern="1200" cap="none" spc="0" normalizeH="0" baseline="0" noProof="0" dirty="0">
              <a:ln>
                <a:noFill/>
              </a:ln>
              <a:solidFill>
                <a:prstClr val="white"/>
              </a:solidFill>
              <a:effectLst/>
              <a:uLnTx/>
              <a:uFillTx/>
              <a:latin typeface="Trade Gothic Next HvyCd"/>
              <a:ea typeface="+mn-ea"/>
              <a:cs typeface="+mn-cs"/>
            </a:endParaRPr>
          </a:p>
        </p:txBody>
      </p:sp>
      <p:pic>
        <p:nvPicPr>
          <p:cNvPr id="3" name="Picture 2">
            <a:extLst>
              <a:ext uri="{FF2B5EF4-FFF2-40B4-BE49-F238E27FC236}">
                <a16:creationId xmlns:a16="http://schemas.microsoft.com/office/drawing/2014/main" id="{C1625424-0998-99A3-AD48-BAF72E6FC9DA}"/>
              </a:ext>
            </a:extLst>
          </p:cNvPr>
          <p:cNvPicPr>
            <a:picLocks noChangeAspect="1"/>
          </p:cNvPicPr>
          <p:nvPr/>
        </p:nvPicPr>
        <p:blipFill>
          <a:blip r:embed="rId3"/>
          <a:stretch>
            <a:fillRect/>
          </a:stretch>
        </p:blipFill>
        <p:spPr>
          <a:xfrm>
            <a:off x="10946390" y="-67568"/>
            <a:ext cx="1390008" cy="1390008"/>
          </a:xfrm>
          <a:prstGeom prst="rect">
            <a:avLst/>
          </a:prstGeom>
        </p:spPr>
      </p:pic>
      <p:sp>
        <p:nvSpPr>
          <p:cNvPr id="4" name="Slide Number Placeholder 3">
            <a:extLst>
              <a:ext uri="{FF2B5EF4-FFF2-40B4-BE49-F238E27FC236}">
                <a16:creationId xmlns:a16="http://schemas.microsoft.com/office/drawing/2014/main" id="{6BCE3621-0ECD-3A77-5CC4-3AD6C792AEBF}"/>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8E6F07D-F62F-4C3B-A21E-2367E9A3992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aphicFrame>
        <p:nvGraphicFramePr>
          <p:cNvPr id="9" name="Table 8">
            <a:extLst>
              <a:ext uri="{FF2B5EF4-FFF2-40B4-BE49-F238E27FC236}">
                <a16:creationId xmlns:a16="http://schemas.microsoft.com/office/drawing/2014/main" id="{FBB0271D-824D-61F1-85A2-A2FA484F1824}"/>
              </a:ext>
            </a:extLst>
          </p:cNvPr>
          <p:cNvGraphicFramePr>
            <a:graphicFrameLocks noGrp="1"/>
          </p:cNvGraphicFramePr>
          <p:nvPr>
            <p:extLst>
              <p:ext uri="{D42A27DB-BD31-4B8C-83A1-F6EECF244321}">
                <p14:modId xmlns:p14="http://schemas.microsoft.com/office/powerpoint/2010/main" val="2860696623"/>
              </p:ext>
            </p:extLst>
          </p:nvPr>
        </p:nvGraphicFramePr>
        <p:xfrm>
          <a:off x="1256270" y="1060621"/>
          <a:ext cx="9687149" cy="5143111"/>
        </p:xfrm>
        <a:graphic>
          <a:graphicData uri="http://schemas.openxmlformats.org/drawingml/2006/table">
            <a:tbl>
              <a:tblPr bandRow="1">
                <a:tableStyleId>{5C22544A-7EE6-4342-B048-85BDC9FD1C3A}</a:tableStyleId>
              </a:tblPr>
              <a:tblGrid>
                <a:gridCol w="1466296">
                  <a:extLst>
                    <a:ext uri="{9D8B030D-6E8A-4147-A177-3AD203B41FA5}">
                      <a16:colId xmlns:a16="http://schemas.microsoft.com/office/drawing/2014/main" val="3596185119"/>
                    </a:ext>
                  </a:extLst>
                </a:gridCol>
                <a:gridCol w="1466296">
                  <a:extLst>
                    <a:ext uri="{9D8B030D-6E8A-4147-A177-3AD203B41FA5}">
                      <a16:colId xmlns:a16="http://schemas.microsoft.com/office/drawing/2014/main" val="1404582773"/>
                    </a:ext>
                  </a:extLst>
                </a:gridCol>
                <a:gridCol w="1466296">
                  <a:extLst>
                    <a:ext uri="{9D8B030D-6E8A-4147-A177-3AD203B41FA5}">
                      <a16:colId xmlns:a16="http://schemas.microsoft.com/office/drawing/2014/main" val="826254579"/>
                    </a:ext>
                  </a:extLst>
                </a:gridCol>
                <a:gridCol w="1853555">
                  <a:extLst>
                    <a:ext uri="{9D8B030D-6E8A-4147-A177-3AD203B41FA5}">
                      <a16:colId xmlns:a16="http://schemas.microsoft.com/office/drawing/2014/main" val="3412166386"/>
                    </a:ext>
                  </a:extLst>
                </a:gridCol>
                <a:gridCol w="1466296">
                  <a:extLst>
                    <a:ext uri="{9D8B030D-6E8A-4147-A177-3AD203B41FA5}">
                      <a16:colId xmlns:a16="http://schemas.microsoft.com/office/drawing/2014/main" val="2049529636"/>
                    </a:ext>
                  </a:extLst>
                </a:gridCol>
                <a:gridCol w="1968410">
                  <a:extLst>
                    <a:ext uri="{9D8B030D-6E8A-4147-A177-3AD203B41FA5}">
                      <a16:colId xmlns:a16="http://schemas.microsoft.com/office/drawing/2014/main" val="2348417073"/>
                    </a:ext>
                  </a:extLst>
                </a:gridCol>
              </a:tblGrid>
              <a:tr h="220869">
                <a:tc gridSpan="6">
                  <a:txBody>
                    <a:bodyPr/>
                    <a:lstStyle/>
                    <a:p>
                      <a:pPr algn="ctr" fontAlgn="b"/>
                      <a:r>
                        <a:rPr lang="en-US" sz="1400" b="1" i="0" u="none" strike="noStrike">
                          <a:solidFill>
                            <a:srgbClr val="000000"/>
                          </a:solidFill>
                          <a:effectLst/>
                          <a:latin typeface="Calibri"/>
                        </a:rPr>
                        <a:t>BCSD CONSOLIDATION - PRELIMINARY SCENARIO (A) (Hartley to Ingram Pye and Southfield)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88910435"/>
                  </a:ext>
                </a:extLst>
              </a:tr>
              <a:tr h="511932">
                <a:tc>
                  <a:txBody>
                    <a:bodyPr/>
                    <a:lstStyle/>
                    <a:p>
                      <a:pPr algn="l" fontAlgn="b"/>
                      <a:r>
                        <a:rPr lang="en-US" sz="1400" b="1" i="0" u="none" strike="noStrike">
                          <a:solidFill>
                            <a:srgbClr val="000000"/>
                          </a:solidFill>
                          <a:effectLst/>
                          <a:latin typeface="Aptos Narrow"/>
                        </a:rPr>
                        <a:t>School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400" b="1" i="0" u="none" strike="noStrike">
                          <a:solidFill>
                            <a:srgbClr val="000000"/>
                          </a:solidFill>
                          <a:effectLst/>
                          <a:latin typeface="Aptos Narrow"/>
                        </a:rPr>
                        <a:t>Current Riders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400" b="1" i="0" u="none" strike="noStrike">
                          <a:solidFill>
                            <a:srgbClr val="000000"/>
                          </a:solidFill>
                          <a:effectLst/>
                          <a:latin typeface="Aptos Narrow"/>
                        </a:rPr>
                        <a:t>Current Buses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400" b="1" i="0" u="none" strike="noStrike">
                          <a:solidFill>
                            <a:srgbClr val="000000"/>
                          </a:solidFill>
                          <a:effectLst/>
                          <a:latin typeface="Aptos Narrow"/>
                        </a:rPr>
                        <a:t>Projected Additional Riders From Hartley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400" b="1" i="0" u="none" strike="noStrike">
                          <a:solidFill>
                            <a:srgbClr val="000000"/>
                          </a:solidFill>
                          <a:effectLst/>
                          <a:latin typeface="Aptos Narrow"/>
                        </a:rPr>
                        <a:t>Additional Buses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400" b="1" i="0" u="none" strike="noStrike">
                          <a:solidFill>
                            <a:srgbClr val="000000"/>
                          </a:solidFill>
                          <a:effectLst/>
                          <a:latin typeface="Aptos Narrow"/>
                        </a:rPr>
                        <a:t>Projected Cost 26-27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82763574"/>
                  </a:ext>
                </a:extLst>
              </a:tr>
              <a:tr h="241745">
                <a:tc>
                  <a:txBody>
                    <a:bodyPr/>
                    <a:lstStyle/>
                    <a:p>
                      <a:pPr algn="l" fontAlgn="b"/>
                      <a:r>
                        <a:rPr lang="en-US" sz="1400" b="0" i="0" u="none" strike="noStrike">
                          <a:solidFill>
                            <a:srgbClr val="000000"/>
                          </a:solidFill>
                          <a:effectLst/>
                          <a:latin typeface="Aptos Narrow"/>
                        </a:rPr>
                        <a:t>Hartley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Aptos Narrow"/>
                        </a:rPr>
                        <a:t>123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Aptos Narrow"/>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Aptos Narrow"/>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Aptos Narrow"/>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400" b="0" i="0" u="none" strike="noStrike">
                        <a:solidFill>
                          <a:srgbClr val="000000"/>
                        </a:solidFill>
                        <a:effectLst/>
                        <a:latin typeface="Aptos Narrow"/>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82669889"/>
                  </a:ext>
                </a:extLst>
              </a:tr>
              <a:tr h="241745">
                <a:tc>
                  <a:txBody>
                    <a:bodyPr/>
                    <a:lstStyle/>
                    <a:p>
                      <a:pPr algn="l" fontAlgn="b"/>
                      <a:r>
                        <a:rPr lang="en-US" sz="1400" b="0" i="0" u="none" strike="noStrike">
                          <a:solidFill>
                            <a:srgbClr val="000000"/>
                          </a:solidFill>
                          <a:effectLst/>
                          <a:latin typeface="Aptos Narrow"/>
                        </a:rPr>
                        <a:t>Ingram-Pye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Aptos Narrow"/>
                        </a:rPr>
                        <a:t>137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Aptos Narrow"/>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2">
                  <a:txBody>
                    <a:bodyPr/>
                    <a:lstStyle/>
                    <a:p>
                      <a:pPr algn="ctr" fontAlgn="ctr"/>
                      <a:r>
                        <a:rPr lang="en-US" sz="1400" b="0" i="0" u="none" strike="noStrike">
                          <a:solidFill>
                            <a:srgbClr val="000000"/>
                          </a:solidFill>
                          <a:effectLst/>
                          <a:latin typeface="Aptos Narrow"/>
                        </a:rPr>
                        <a:t>180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2">
                  <a:txBody>
                    <a:bodyPr/>
                    <a:lstStyle/>
                    <a:p>
                      <a:pPr algn="ctr" fontAlgn="ctr"/>
                      <a:r>
                        <a:rPr lang="en-US" sz="1400" b="0" i="0" u="none" strike="noStrike">
                          <a:solidFill>
                            <a:srgbClr val="000000"/>
                          </a:solidFill>
                          <a:effectLst/>
                          <a:latin typeface="Aptos Narrow"/>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2">
                  <a:txBody>
                    <a:bodyPr/>
                    <a:lstStyle/>
                    <a:p>
                      <a:pPr algn="ctr" fontAlgn="ctr"/>
                      <a:r>
                        <a:rPr lang="en-US" sz="1400" b="0" i="0" u="none" strike="noStrike">
                          <a:solidFill>
                            <a:srgbClr val="000000"/>
                          </a:solidFill>
                          <a:effectLst/>
                          <a:latin typeface="Aptos Narrow"/>
                        </a:rPr>
                        <a:t>$156,000.00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88847531"/>
                  </a:ext>
                </a:extLst>
              </a:tr>
              <a:tr h="241745">
                <a:tc>
                  <a:txBody>
                    <a:bodyPr/>
                    <a:lstStyle/>
                    <a:p>
                      <a:pPr algn="l" fontAlgn="b"/>
                      <a:r>
                        <a:rPr lang="en-US" sz="1400" b="0" i="0" u="none" strike="noStrike">
                          <a:solidFill>
                            <a:srgbClr val="000000"/>
                          </a:solidFill>
                          <a:effectLst/>
                          <a:latin typeface="Aptos Narrow"/>
                        </a:rPr>
                        <a:t>Southfield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Aptos Narrow"/>
                        </a:rPr>
                        <a:t>384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Aptos Narrow"/>
                        </a:rPr>
                        <a:t>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755716766"/>
                  </a:ext>
                </a:extLst>
              </a:tr>
              <a:tr h="241745">
                <a:tc>
                  <a:txBody>
                    <a:bodyPr/>
                    <a:lstStyle/>
                    <a:p>
                      <a:pPr algn="l" fontAlgn="b"/>
                      <a:endParaRPr lang="en-US" sz="1400" b="0" i="0" u="none" strike="noStrike">
                        <a:solidFill>
                          <a:srgbClr val="000000"/>
                        </a:solidFill>
                        <a:effectLst/>
                        <a:latin typeface="Aptos Narrow"/>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n-US" sz="1400" b="0" i="0" u="none" strike="noStrike">
                        <a:solidFill>
                          <a:srgbClr val="000000"/>
                        </a:solidFill>
                        <a:effectLst/>
                        <a:latin typeface="Aptos Narrow"/>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n-US" sz="1400" b="0" i="0" u="none" strike="noStrike">
                        <a:solidFill>
                          <a:srgbClr val="000000"/>
                        </a:solidFill>
                        <a:effectLst/>
                        <a:latin typeface="Aptos Narrow"/>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1400" b="0" i="0" u="none" strike="noStrike">
                        <a:solidFill>
                          <a:srgbClr val="000000"/>
                        </a:solidFill>
                        <a:effectLst/>
                        <a:latin typeface="Aptos Narrow"/>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1400" b="0" i="0" u="none" strike="noStrike">
                        <a:solidFill>
                          <a:srgbClr val="000000"/>
                        </a:solidFill>
                        <a:effectLst/>
                        <a:latin typeface="Aptos Narrow"/>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1400" b="0" i="0" u="none" strike="noStrike">
                        <a:solidFill>
                          <a:srgbClr val="000000"/>
                        </a:solidFill>
                        <a:effectLst/>
                        <a:latin typeface="Aptos Narrow"/>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840023"/>
                  </a:ext>
                </a:extLst>
              </a:tr>
              <a:tr h="241745">
                <a:tc gridSpan="6">
                  <a:txBody>
                    <a:bodyPr/>
                    <a:lstStyle/>
                    <a:p>
                      <a:pPr algn="ctr" fontAlgn="b"/>
                      <a:r>
                        <a:rPr lang="en-US" sz="1400" b="1" i="0" u="none" strike="noStrike">
                          <a:solidFill>
                            <a:srgbClr val="000000"/>
                          </a:solidFill>
                          <a:effectLst/>
                          <a:latin typeface="Calibri"/>
                        </a:rPr>
                        <a:t>BCSD CONSOLIDATION - PRELIMINARY SCENARIO (B) (Williams to Ingram Pye and Hartley)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09586612"/>
                  </a:ext>
                </a:extLst>
              </a:tr>
              <a:tr h="511932">
                <a:tc>
                  <a:txBody>
                    <a:bodyPr/>
                    <a:lstStyle/>
                    <a:p>
                      <a:pPr algn="l" fontAlgn="b"/>
                      <a:r>
                        <a:rPr lang="en-US" sz="1400" b="1" i="0" u="none" strike="noStrike">
                          <a:solidFill>
                            <a:srgbClr val="000000"/>
                          </a:solidFill>
                          <a:effectLst/>
                          <a:latin typeface="Aptos Narrow"/>
                        </a:rPr>
                        <a:t>School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400" b="1" i="0" u="none" strike="noStrike">
                          <a:solidFill>
                            <a:srgbClr val="000000"/>
                          </a:solidFill>
                          <a:effectLst/>
                          <a:latin typeface="Aptos Narrow"/>
                        </a:rPr>
                        <a:t>Current Riders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400" b="1" i="0" u="none" strike="noStrike">
                          <a:solidFill>
                            <a:srgbClr val="000000"/>
                          </a:solidFill>
                          <a:effectLst/>
                          <a:latin typeface="Aptos Narrow"/>
                        </a:rPr>
                        <a:t>Current Buses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400" b="1" i="0" u="none" strike="noStrike">
                          <a:solidFill>
                            <a:srgbClr val="000000"/>
                          </a:solidFill>
                          <a:effectLst/>
                          <a:latin typeface="Aptos Narrow"/>
                        </a:rPr>
                        <a:t>Projected Additional Riders From Williams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400" b="1" i="0" u="none" strike="noStrike">
                          <a:solidFill>
                            <a:srgbClr val="000000"/>
                          </a:solidFill>
                          <a:effectLst/>
                          <a:latin typeface="Aptos Narrow"/>
                        </a:rPr>
                        <a:t>Additional Buses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400" b="1" i="0" u="none" strike="noStrike">
                          <a:solidFill>
                            <a:srgbClr val="000000"/>
                          </a:solidFill>
                          <a:effectLst/>
                          <a:latin typeface="Aptos Narrow"/>
                        </a:rPr>
                        <a:t>Projected Cost 26-27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37033227"/>
                  </a:ext>
                </a:extLst>
              </a:tr>
              <a:tr h="241745">
                <a:tc>
                  <a:txBody>
                    <a:bodyPr/>
                    <a:lstStyle/>
                    <a:p>
                      <a:pPr algn="l" fontAlgn="b"/>
                      <a:r>
                        <a:rPr lang="en-US" sz="1400" b="0" i="0" u="none" strike="noStrike">
                          <a:solidFill>
                            <a:srgbClr val="000000"/>
                          </a:solidFill>
                          <a:effectLst/>
                          <a:latin typeface="Aptos Narrow"/>
                        </a:rPr>
                        <a:t>Williams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Aptos Narrow"/>
                        </a:rPr>
                        <a:t>129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Aptos Narrow"/>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Aptos Narrow"/>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Aptos Narrow"/>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400" b="0" i="0" u="none" strike="noStrike">
                        <a:solidFill>
                          <a:srgbClr val="000000"/>
                        </a:solidFill>
                        <a:effectLst/>
                        <a:latin typeface="Aptos Narrow"/>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62793608"/>
                  </a:ext>
                </a:extLst>
              </a:tr>
              <a:tr h="241745">
                <a:tc>
                  <a:txBody>
                    <a:bodyPr/>
                    <a:lstStyle/>
                    <a:p>
                      <a:pPr algn="l" fontAlgn="b"/>
                      <a:r>
                        <a:rPr lang="en-US" sz="1400" b="0" i="0" u="none" strike="noStrike">
                          <a:solidFill>
                            <a:srgbClr val="000000"/>
                          </a:solidFill>
                          <a:effectLst/>
                          <a:latin typeface="Aptos Narrow"/>
                        </a:rPr>
                        <a:t>Ingram-Pye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Aptos Narrow"/>
                        </a:rPr>
                        <a:t>137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Aptos Narrow"/>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2">
                  <a:txBody>
                    <a:bodyPr/>
                    <a:lstStyle/>
                    <a:p>
                      <a:pPr algn="ctr" fontAlgn="ctr"/>
                      <a:r>
                        <a:rPr lang="en-US" sz="1400" b="0" i="0" u="none" strike="noStrike">
                          <a:solidFill>
                            <a:srgbClr val="000000"/>
                          </a:solidFill>
                          <a:effectLst/>
                          <a:latin typeface="Aptos Narrow"/>
                        </a:rPr>
                        <a:t>116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2">
                  <a:txBody>
                    <a:bodyPr/>
                    <a:lstStyle/>
                    <a:p>
                      <a:pPr algn="ctr" fontAlgn="ctr"/>
                      <a:r>
                        <a:rPr lang="en-US" sz="1400" b="0" i="0" u="none" strike="noStrike">
                          <a:solidFill>
                            <a:srgbClr val="000000"/>
                          </a:solidFill>
                          <a:effectLst/>
                          <a:latin typeface="Aptos Narrow"/>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2">
                  <a:txBody>
                    <a:bodyPr/>
                    <a:lstStyle/>
                    <a:p>
                      <a:pPr algn="ctr" fontAlgn="ctr"/>
                      <a:r>
                        <a:rPr lang="en-US" sz="1400" b="0" i="0" u="none" strike="noStrike">
                          <a:solidFill>
                            <a:srgbClr val="000000"/>
                          </a:solidFill>
                          <a:effectLst/>
                          <a:latin typeface="Aptos Narrow"/>
                        </a:rPr>
                        <a:t>$104,000.00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73920697"/>
                  </a:ext>
                </a:extLst>
              </a:tr>
              <a:tr h="241745">
                <a:tc>
                  <a:txBody>
                    <a:bodyPr/>
                    <a:lstStyle/>
                    <a:p>
                      <a:pPr algn="l" fontAlgn="b"/>
                      <a:r>
                        <a:rPr lang="en-US" sz="1400" b="0" i="0" u="none" strike="noStrike">
                          <a:solidFill>
                            <a:srgbClr val="000000"/>
                          </a:solidFill>
                          <a:effectLst/>
                          <a:latin typeface="Aptos Narrow"/>
                        </a:rPr>
                        <a:t>Hartley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Aptos Narrow"/>
                        </a:rPr>
                        <a:t>123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Aptos Narrow"/>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974182919"/>
                  </a:ext>
                </a:extLst>
              </a:tr>
              <a:tr h="241745">
                <a:tc>
                  <a:txBody>
                    <a:bodyPr/>
                    <a:lstStyle/>
                    <a:p>
                      <a:pPr algn="l" fontAlgn="b"/>
                      <a:endParaRPr lang="en-US" sz="1400" b="0" i="0" u="none" strike="noStrike">
                        <a:solidFill>
                          <a:srgbClr val="000000"/>
                        </a:solidFill>
                        <a:effectLst/>
                        <a:latin typeface="Aptos Narrow"/>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n-US" sz="1400" b="0" i="0" u="none" strike="noStrike">
                        <a:solidFill>
                          <a:srgbClr val="000000"/>
                        </a:solidFill>
                        <a:effectLst/>
                        <a:latin typeface="Aptos Narrow"/>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n-US" sz="1400" b="0" i="0" u="none" strike="noStrike">
                        <a:solidFill>
                          <a:srgbClr val="000000"/>
                        </a:solidFill>
                        <a:effectLst/>
                        <a:latin typeface="Aptos Narrow"/>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1400" b="0" i="0" u="none" strike="noStrike">
                        <a:solidFill>
                          <a:srgbClr val="000000"/>
                        </a:solidFill>
                        <a:effectLst/>
                        <a:latin typeface="Aptos Narrow"/>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1400" b="0" i="0" u="none" strike="noStrike">
                        <a:solidFill>
                          <a:srgbClr val="000000"/>
                        </a:solidFill>
                        <a:effectLst/>
                        <a:latin typeface="Aptos Narrow"/>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1400" b="0" i="0" u="none" strike="noStrike">
                        <a:solidFill>
                          <a:srgbClr val="000000"/>
                        </a:solidFill>
                        <a:effectLst/>
                        <a:latin typeface="Aptos Narrow"/>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99250821"/>
                  </a:ext>
                </a:extLst>
              </a:tr>
              <a:tr h="241745">
                <a:tc gridSpan="6">
                  <a:txBody>
                    <a:bodyPr/>
                    <a:lstStyle/>
                    <a:p>
                      <a:pPr algn="ctr" fontAlgn="b"/>
                      <a:r>
                        <a:rPr lang="en-US" sz="1400" b="1">
                          <a:latin typeface="Calibri"/>
                        </a:rPr>
                        <a:t>BCSD CONSOLIDATION - PRELIMINARY SCENARIO (C) (Porter to Heard and Skyview)</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48176005"/>
                  </a:ext>
                </a:extLst>
              </a:tr>
              <a:tr h="511932">
                <a:tc>
                  <a:txBody>
                    <a:bodyPr/>
                    <a:lstStyle/>
                    <a:p>
                      <a:pPr algn="l" fontAlgn="b"/>
                      <a:r>
                        <a:rPr lang="en-US" sz="1400" b="1" i="0" u="none" strike="noStrike">
                          <a:solidFill>
                            <a:srgbClr val="000000"/>
                          </a:solidFill>
                          <a:effectLst/>
                          <a:latin typeface="Aptos Narrow"/>
                        </a:rPr>
                        <a:t>School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400" b="1" i="0" u="none" strike="noStrike">
                          <a:solidFill>
                            <a:srgbClr val="000000"/>
                          </a:solidFill>
                          <a:effectLst/>
                          <a:latin typeface="Aptos Narrow"/>
                        </a:rPr>
                        <a:t>Current Riders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400" b="1" i="0" u="none" strike="noStrike">
                          <a:solidFill>
                            <a:srgbClr val="000000"/>
                          </a:solidFill>
                          <a:effectLst/>
                          <a:latin typeface="Aptos Narrow"/>
                        </a:rPr>
                        <a:t>Current Buses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400" b="1" i="0" u="none" strike="noStrike">
                          <a:solidFill>
                            <a:srgbClr val="000000"/>
                          </a:solidFill>
                          <a:effectLst/>
                          <a:latin typeface="Aptos Narrow"/>
                        </a:rPr>
                        <a:t>Projected Additional Riders From Porter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400" b="1" i="0" u="none" strike="noStrike">
                          <a:solidFill>
                            <a:srgbClr val="000000"/>
                          </a:solidFill>
                          <a:effectLst/>
                          <a:latin typeface="Aptos Narrow"/>
                        </a:rPr>
                        <a:t>Additional Buses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400" b="1" i="0" u="none" strike="noStrike">
                          <a:solidFill>
                            <a:srgbClr val="000000"/>
                          </a:solidFill>
                          <a:effectLst/>
                          <a:latin typeface="Aptos Narrow"/>
                        </a:rPr>
                        <a:t>Projected Cost 26-27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75260885"/>
                  </a:ext>
                </a:extLst>
              </a:tr>
              <a:tr h="241745">
                <a:tc>
                  <a:txBody>
                    <a:bodyPr/>
                    <a:lstStyle/>
                    <a:p>
                      <a:pPr algn="l" fontAlgn="b"/>
                      <a:r>
                        <a:rPr lang="en-US" sz="1400" b="0" i="0" u="none" strike="noStrike">
                          <a:solidFill>
                            <a:srgbClr val="000000"/>
                          </a:solidFill>
                          <a:effectLst/>
                          <a:latin typeface="Aptos Narrow"/>
                        </a:rPr>
                        <a:t>Porter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Aptos Narrow"/>
                        </a:rPr>
                        <a:t>205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Aptos Narrow"/>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Aptos Narrow"/>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Aptos Narrow"/>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400" b="0" i="0" u="none" strike="noStrike">
                        <a:solidFill>
                          <a:srgbClr val="000000"/>
                        </a:solidFill>
                        <a:effectLst/>
                        <a:latin typeface="Aptos Narrow"/>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76903994"/>
                  </a:ext>
                </a:extLst>
              </a:tr>
              <a:tr h="241745">
                <a:tc>
                  <a:txBody>
                    <a:bodyPr/>
                    <a:lstStyle/>
                    <a:p>
                      <a:pPr algn="l" fontAlgn="b"/>
                      <a:r>
                        <a:rPr lang="en-US" sz="1400" b="0" i="0" u="none" strike="noStrike">
                          <a:solidFill>
                            <a:srgbClr val="000000"/>
                          </a:solidFill>
                          <a:effectLst/>
                          <a:latin typeface="Aptos Narrow"/>
                        </a:rPr>
                        <a:t>Heard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Aptos Narrow"/>
                        </a:rPr>
                        <a:t>262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Aptos Narrow"/>
                        </a:rPr>
                        <a:t>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2">
                  <a:txBody>
                    <a:bodyPr/>
                    <a:lstStyle/>
                    <a:p>
                      <a:pPr algn="ctr" fontAlgn="ctr"/>
                      <a:r>
                        <a:rPr lang="en-US" sz="1400" b="0" i="0" u="none" strike="noStrike">
                          <a:solidFill>
                            <a:srgbClr val="000000"/>
                          </a:solidFill>
                          <a:effectLst/>
                          <a:latin typeface="Aptos Narrow"/>
                        </a:rPr>
                        <a:t>138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2">
                  <a:txBody>
                    <a:bodyPr/>
                    <a:lstStyle/>
                    <a:p>
                      <a:pPr algn="ctr" fontAlgn="ctr"/>
                      <a:r>
                        <a:rPr lang="en-US" sz="1400" b="0" i="0" u="none" strike="noStrike">
                          <a:solidFill>
                            <a:srgbClr val="000000"/>
                          </a:solidFill>
                          <a:effectLst/>
                          <a:latin typeface="Aptos Narrow"/>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2">
                  <a:txBody>
                    <a:bodyPr/>
                    <a:lstStyle/>
                    <a:p>
                      <a:pPr algn="ctr" fontAlgn="ctr"/>
                      <a:r>
                        <a:rPr lang="en-US" sz="1400" b="0" i="0" u="none" strike="noStrike">
                          <a:solidFill>
                            <a:srgbClr val="000000"/>
                          </a:solidFill>
                          <a:effectLst/>
                          <a:latin typeface="Aptos Narrow"/>
                        </a:rPr>
                        <a:t>$156,000.00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03453559"/>
                  </a:ext>
                </a:extLst>
              </a:tr>
              <a:tr h="241745">
                <a:tc>
                  <a:txBody>
                    <a:bodyPr/>
                    <a:lstStyle/>
                    <a:p>
                      <a:pPr algn="l" fontAlgn="b"/>
                      <a:r>
                        <a:rPr lang="en-US" sz="1400" b="0" i="0" u="none" strike="noStrike">
                          <a:solidFill>
                            <a:srgbClr val="000000"/>
                          </a:solidFill>
                          <a:effectLst/>
                          <a:latin typeface="Aptos Narrow"/>
                        </a:rPr>
                        <a:t>Skyview</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Aptos Narrow"/>
                        </a:rPr>
                        <a:t>197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Aptos Narrow"/>
                        </a:rPr>
                        <a:t>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4177848903"/>
                  </a:ext>
                </a:extLst>
              </a:tr>
              <a:tr h="241745">
                <a:tc>
                  <a:txBody>
                    <a:bodyPr/>
                    <a:lstStyle/>
                    <a:p>
                      <a:pPr algn="l" fontAlgn="b"/>
                      <a:endParaRPr lang="en-US" sz="1400" b="0" i="0" u="none" strike="noStrike">
                        <a:solidFill>
                          <a:srgbClr val="000000"/>
                        </a:solidFill>
                        <a:effectLst/>
                        <a:latin typeface="Aptos Narrow"/>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400" b="0" i="0" u="none" strike="noStrike">
                        <a:solidFill>
                          <a:srgbClr val="000000"/>
                        </a:solidFill>
                        <a:effectLst/>
                        <a:latin typeface="Aptos Narrow"/>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400" b="0" i="0" u="none" strike="noStrike">
                        <a:solidFill>
                          <a:srgbClr val="000000"/>
                        </a:solidFill>
                        <a:effectLst/>
                        <a:latin typeface="Aptos Narrow"/>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400" b="0" i="0" u="none" strike="noStrike">
                        <a:solidFill>
                          <a:srgbClr val="000000"/>
                        </a:solidFill>
                        <a:effectLst/>
                        <a:latin typeface="Aptos Narrow"/>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400" b="0" i="0" u="none" strike="noStrike">
                        <a:solidFill>
                          <a:srgbClr val="000000"/>
                        </a:solidFill>
                        <a:effectLst/>
                        <a:latin typeface="Aptos Narrow"/>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400" b="0" i="0" u="none" strike="noStrike">
                        <a:solidFill>
                          <a:srgbClr val="000000"/>
                        </a:solidFill>
                        <a:effectLst/>
                        <a:latin typeface="Aptos Narrow"/>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72114542"/>
                  </a:ext>
                </a:extLst>
              </a:tr>
            </a:tbl>
          </a:graphicData>
        </a:graphic>
      </p:graphicFrame>
      <p:sp>
        <p:nvSpPr>
          <p:cNvPr id="10" name="TextBox 9">
            <a:extLst>
              <a:ext uri="{FF2B5EF4-FFF2-40B4-BE49-F238E27FC236}">
                <a16:creationId xmlns:a16="http://schemas.microsoft.com/office/drawing/2014/main" id="{2519DA3F-0DB8-225E-9D95-42E6AFEEDB90}"/>
              </a:ext>
            </a:extLst>
          </p:cNvPr>
          <p:cNvSpPr txBox="1"/>
          <p:nvPr/>
        </p:nvSpPr>
        <p:spPr>
          <a:xfrm>
            <a:off x="1256340" y="6360360"/>
            <a:ext cx="9693874"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dirty="0">
                <a:ea typeface="Calibri"/>
                <a:cs typeface="Calibri"/>
              </a:rPr>
              <a:t>NOTE: The projected additional riders include the total number of students between the 2 receiving schools. </a:t>
            </a:r>
          </a:p>
        </p:txBody>
      </p:sp>
    </p:spTree>
    <p:extLst>
      <p:ext uri="{BB962C8B-B14F-4D97-AF65-F5344CB8AC3E}">
        <p14:creationId xmlns:p14="http://schemas.microsoft.com/office/powerpoint/2010/main" val="1672176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40000"/>
                <a:lumOff val="60000"/>
              </a:schemeClr>
            </a:gs>
            <a:gs pos="74000">
              <a:srgbClr val="FFC305"/>
            </a:gs>
            <a:gs pos="83000">
              <a:srgbClr val="FFC305"/>
            </a:gs>
            <a:gs pos="100000">
              <a:schemeClr val="tx1"/>
            </a:gs>
          </a:gsLst>
          <a:lin ang="5400000" scaled="1"/>
        </a:gradFill>
        <a:effectLst/>
      </p:bgPr>
    </p:bg>
    <p:spTree>
      <p:nvGrpSpPr>
        <p:cNvPr id="1" name="">
          <a:extLst>
            <a:ext uri="{FF2B5EF4-FFF2-40B4-BE49-F238E27FC236}">
              <a16:creationId xmlns:a16="http://schemas.microsoft.com/office/drawing/2014/main" id="{122BF7A0-1224-3AC6-7FBE-57065B142E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96A8B57-57BE-8B93-9466-839A976A7428}"/>
              </a:ext>
            </a:extLst>
          </p:cNvPr>
          <p:cNvSpPr>
            <a:spLocks noGrp="1"/>
          </p:cNvSpPr>
          <p:nvPr>
            <p:ph type="title"/>
          </p:nvPr>
        </p:nvSpPr>
        <p:spPr/>
        <p:txBody>
          <a:bodyPr/>
          <a:lstStyle/>
          <a:p>
            <a:r>
              <a:rPr lang="en-US" dirty="0">
                <a:latin typeface="Trade Gothic Next HvyCd"/>
              </a:rPr>
              <a:t>NON-CONSOLIDATION SCENARIOS</a:t>
            </a:r>
          </a:p>
        </p:txBody>
      </p:sp>
      <p:sp>
        <p:nvSpPr>
          <p:cNvPr id="3" name="Text Placeholder 2">
            <a:extLst>
              <a:ext uri="{FF2B5EF4-FFF2-40B4-BE49-F238E27FC236}">
                <a16:creationId xmlns:a16="http://schemas.microsoft.com/office/drawing/2014/main" id="{E83DCF6C-5818-361C-D342-601C703A90BB}"/>
              </a:ext>
            </a:extLst>
          </p:cNvPr>
          <p:cNvSpPr>
            <a:spLocks noGrp="1"/>
          </p:cNvSpPr>
          <p:nvPr>
            <p:ph type="body" idx="1"/>
          </p:nvPr>
        </p:nvSpPr>
        <p:spPr/>
        <p:txBody>
          <a:bodyPr/>
          <a:lstStyle/>
          <a:p>
            <a:endParaRPr lang="en-US"/>
          </a:p>
        </p:txBody>
      </p:sp>
      <p:pic>
        <p:nvPicPr>
          <p:cNvPr id="4" name="Picture 3">
            <a:extLst>
              <a:ext uri="{FF2B5EF4-FFF2-40B4-BE49-F238E27FC236}">
                <a16:creationId xmlns:a16="http://schemas.microsoft.com/office/drawing/2014/main" id="{78099565-78D0-9869-0FD2-761518A69105}"/>
              </a:ext>
            </a:extLst>
          </p:cNvPr>
          <p:cNvPicPr>
            <a:picLocks noChangeAspect="1"/>
          </p:cNvPicPr>
          <p:nvPr/>
        </p:nvPicPr>
        <p:blipFill rotWithShape="1">
          <a:blip r:embed="rId3"/>
          <a:srcRect l="10026" r="6357" b="12015"/>
          <a:stretch/>
        </p:blipFill>
        <p:spPr>
          <a:xfrm>
            <a:off x="10041538" y="76200"/>
            <a:ext cx="1996824" cy="2092842"/>
          </a:xfrm>
          <a:prstGeom prst="rect">
            <a:avLst/>
          </a:prstGeom>
        </p:spPr>
      </p:pic>
      <p:sp>
        <p:nvSpPr>
          <p:cNvPr id="5" name="Slide Number Placeholder 4">
            <a:extLst>
              <a:ext uri="{FF2B5EF4-FFF2-40B4-BE49-F238E27FC236}">
                <a16:creationId xmlns:a16="http://schemas.microsoft.com/office/drawing/2014/main" id="{3D351A3D-275F-C409-D8A6-59F95340309F}"/>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8E6F07D-F62F-4C3B-A21E-2367E9A3992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23874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145A6C-CB48-C89C-3D8A-4CE1FC0E317F}"/>
              </a:ext>
            </a:extLst>
          </p:cNvPr>
          <p:cNvSpPr>
            <a:spLocks noGrp="1"/>
          </p:cNvSpPr>
          <p:nvPr>
            <p:ph idx="1"/>
          </p:nvPr>
        </p:nvSpPr>
        <p:spPr>
          <a:xfrm>
            <a:off x="225239" y="984770"/>
            <a:ext cx="11817235" cy="5278007"/>
          </a:xfrm>
          <a:noFill/>
        </p:spPr>
        <p:txBody>
          <a:bodyPr vert="horz" lIns="91440" tIns="45720" rIns="91440" bIns="45720" rtlCol="0" anchor="t">
            <a:noAutofit/>
          </a:bodyPr>
          <a:lstStyle/>
          <a:p>
            <a:pPr marL="0" indent="0">
              <a:lnSpc>
                <a:spcPct val="100000"/>
              </a:lnSpc>
              <a:spcBef>
                <a:spcPts val="0"/>
              </a:spcBef>
              <a:buNone/>
            </a:pPr>
            <a:r>
              <a:rPr lang="en-US" cap="all" dirty="0">
                <a:effectLst>
                  <a:outerShdw blurRad="38100" dist="38100" dir="2700000" algn="tl">
                    <a:srgbClr val="000000">
                      <a:alpha val="43137"/>
                    </a:srgbClr>
                  </a:outerShdw>
                </a:effectLst>
                <a:latin typeface="Trade Gothic Next HvyCd" panose="020B0906040303020004" pitchFamily="34" charset="0"/>
              </a:rPr>
              <a:t>Overview</a:t>
            </a:r>
          </a:p>
          <a:p>
            <a:pPr marL="0" indent="0">
              <a:lnSpc>
                <a:spcPct val="100000"/>
              </a:lnSpc>
              <a:spcBef>
                <a:spcPts val="0"/>
              </a:spcBef>
              <a:buNone/>
            </a:pPr>
            <a:endParaRPr lang="en-US" cap="all" dirty="0">
              <a:effectLst>
                <a:outerShdw blurRad="38100" dist="38100" dir="2700000" algn="tl">
                  <a:srgbClr val="000000">
                    <a:alpha val="43137"/>
                  </a:srgbClr>
                </a:outerShdw>
              </a:effectLst>
              <a:latin typeface="Trade Gothic Next HvyCd" panose="020B0906040303020004" pitchFamily="34" charset="0"/>
            </a:endParaRPr>
          </a:p>
          <a:p>
            <a:pPr marL="0" indent="0">
              <a:lnSpc>
                <a:spcPct val="100000"/>
              </a:lnSpc>
              <a:spcBef>
                <a:spcPts val="0"/>
              </a:spcBef>
              <a:buNone/>
            </a:pPr>
            <a:endParaRPr lang="en-US" cap="all" dirty="0">
              <a:effectLst>
                <a:outerShdw blurRad="38100" dist="38100" dir="2700000" algn="tl">
                  <a:srgbClr val="000000">
                    <a:alpha val="43137"/>
                  </a:srgbClr>
                </a:outerShdw>
              </a:effectLst>
              <a:latin typeface="Trade Gothic Next HvyCd" panose="020B0906040303020004" pitchFamily="34" charset="0"/>
            </a:endParaRPr>
          </a:p>
          <a:p>
            <a:pPr marL="0" indent="0">
              <a:lnSpc>
                <a:spcPct val="100000"/>
              </a:lnSpc>
              <a:spcBef>
                <a:spcPts val="0"/>
              </a:spcBef>
              <a:buNone/>
            </a:pPr>
            <a:endParaRPr lang="en-US" cap="all" dirty="0">
              <a:effectLst>
                <a:outerShdw blurRad="38100" dist="38100" dir="2700000" algn="tl">
                  <a:srgbClr val="000000">
                    <a:alpha val="43137"/>
                  </a:srgbClr>
                </a:outerShdw>
              </a:effectLst>
              <a:latin typeface="Trade Gothic Next HvyCd" panose="020B0906040303020004" pitchFamily="34" charset="0"/>
            </a:endParaRPr>
          </a:p>
          <a:p>
            <a:pPr marL="0" indent="0">
              <a:lnSpc>
                <a:spcPct val="100000"/>
              </a:lnSpc>
              <a:spcBef>
                <a:spcPts val="0"/>
              </a:spcBef>
              <a:buNone/>
            </a:pPr>
            <a:r>
              <a:rPr lang="en-US" cap="all" dirty="0">
                <a:effectLst>
                  <a:outerShdw blurRad="38100" dist="38100" dir="2700000" algn="tl">
                    <a:srgbClr val="000000">
                      <a:alpha val="43137"/>
                    </a:srgbClr>
                  </a:outerShdw>
                </a:effectLst>
                <a:latin typeface="Trade Gothic Next HvyCd" panose="020B0906040303020004" pitchFamily="34" charset="0"/>
              </a:rPr>
              <a:t>Roadmap</a:t>
            </a:r>
          </a:p>
          <a:p>
            <a:pPr>
              <a:lnSpc>
                <a:spcPct val="100000"/>
              </a:lnSpc>
              <a:spcBef>
                <a:spcPts val="0"/>
              </a:spcBef>
            </a:pPr>
            <a:r>
              <a:rPr lang="en-US" sz="2000" dirty="0">
                <a:latin typeface="Arial Narrow" panose="020B0606020202030204" pitchFamily="34" charset="0"/>
              </a:rPr>
              <a:t>School Consolidation Scenarios and Data</a:t>
            </a:r>
          </a:p>
          <a:p>
            <a:pPr>
              <a:lnSpc>
                <a:spcPct val="100000"/>
              </a:lnSpc>
              <a:spcBef>
                <a:spcPts val="0"/>
              </a:spcBef>
            </a:pPr>
            <a:r>
              <a:rPr lang="en-US" sz="2000" dirty="0">
                <a:latin typeface="Arial Narrow" panose="020B0606020202030204" pitchFamily="34" charset="0"/>
              </a:rPr>
              <a:t>Non-School Consolidation Scenarios and Data</a:t>
            </a:r>
          </a:p>
          <a:p>
            <a:pPr>
              <a:lnSpc>
                <a:spcPct val="100000"/>
              </a:lnSpc>
              <a:spcBef>
                <a:spcPts val="0"/>
              </a:spcBef>
            </a:pPr>
            <a:r>
              <a:rPr lang="en-US" sz="2000" dirty="0">
                <a:latin typeface="Arial Narrow" panose="020B0606020202030204" pitchFamily="34" charset="0"/>
              </a:rPr>
              <a:t>Recommendations</a:t>
            </a:r>
          </a:p>
          <a:p>
            <a:pPr>
              <a:lnSpc>
                <a:spcPct val="100000"/>
              </a:lnSpc>
              <a:spcBef>
                <a:spcPts val="0"/>
              </a:spcBef>
            </a:pPr>
            <a:r>
              <a:rPr lang="en-US" sz="2000" dirty="0">
                <a:latin typeface="Arial Narrow" panose="020B0606020202030204" pitchFamily="34" charset="0"/>
              </a:rPr>
              <a:t>Next Steps</a:t>
            </a:r>
          </a:p>
          <a:p>
            <a:pPr marL="0" indent="0">
              <a:lnSpc>
                <a:spcPct val="100000"/>
              </a:lnSpc>
              <a:spcBef>
                <a:spcPts val="0"/>
              </a:spcBef>
              <a:buNone/>
            </a:pPr>
            <a:endParaRPr lang="en-US" sz="2000" dirty="0">
              <a:latin typeface="Arial Narrow" panose="020B0606020202030204" pitchFamily="34" charset="0"/>
            </a:endParaRPr>
          </a:p>
          <a:p>
            <a:pPr marL="0" indent="0">
              <a:lnSpc>
                <a:spcPct val="100000"/>
              </a:lnSpc>
              <a:spcBef>
                <a:spcPts val="0"/>
              </a:spcBef>
              <a:buNone/>
            </a:pPr>
            <a:r>
              <a:rPr lang="en-US" b="1" cap="all" dirty="0">
                <a:effectLst>
                  <a:outerShdw blurRad="38100" dist="38100" dir="2700000" algn="tl">
                    <a:srgbClr val="000000">
                      <a:alpha val="43137"/>
                    </a:srgbClr>
                  </a:outerShdw>
                </a:effectLst>
                <a:latin typeface="Trade Gothic Next HvyCd" panose="020B0906040303020004" pitchFamily="34" charset="0"/>
              </a:rPr>
              <a:t>Takeaway</a:t>
            </a:r>
          </a:p>
        </p:txBody>
      </p:sp>
      <p:sp>
        <p:nvSpPr>
          <p:cNvPr id="8" name="Rectangle 7">
            <a:extLst>
              <a:ext uri="{FF2B5EF4-FFF2-40B4-BE49-F238E27FC236}">
                <a16:creationId xmlns:a16="http://schemas.microsoft.com/office/drawing/2014/main" id="{2D70F42F-1BA5-2F35-D91F-26B4E1D5BC34}"/>
              </a:ext>
            </a:extLst>
          </p:cNvPr>
          <p:cNvSpPr/>
          <p:nvPr/>
        </p:nvSpPr>
        <p:spPr>
          <a:xfrm>
            <a:off x="11009" y="115701"/>
            <a:ext cx="12192000" cy="819255"/>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5D26AB5F-2E5D-B4AC-1EB2-17846C0D548B}"/>
              </a:ext>
            </a:extLst>
          </p:cNvPr>
          <p:cNvSpPr txBox="1"/>
          <p:nvPr/>
        </p:nvSpPr>
        <p:spPr>
          <a:xfrm>
            <a:off x="225240" y="165515"/>
            <a:ext cx="10627939" cy="76944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Trade Gothic Next HvyCd" panose="020B0906040303020004" pitchFamily="34" charset="0"/>
                <a:ea typeface="+mn-ea"/>
                <a:cs typeface="+mn-cs"/>
              </a:rPr>
              <a:t>AGENDA</a:t>
            </a:r>
          </a:p>
        </p:txBody>
      </p:sp>
      <p:pic>
        <p:nvPicPr>
          <p:cNvPr id="4" name="Picture 3">
            <a:extLst>
              <a:ext uri="{FF2B5EF4-FFF2-40B4-BE49-F238E27FC236}">
                <a16:creationId xmlns:a16="http://schemas.microsoft.com/office/drawing/2014/main" id="{5DC17A9B-5A54-4C2C-6BED-D6D27A812786}"/>
              </a:ext>
            </a:extLst>
          </p:cNvPr>
          <p:cNvPicPr>
            <a:picLocks noChangeAspect="1"/>
          </p:cNvPicPr>
          <p:nvPr/>
        </p:nvPicPr>
        <p:blipFill>
          <a:blip r:embed="rId3"/>
          <a:stretch>
            <a:fillRect/>
          </a:stretch>
        </p:blipFill>
        <p:spPr>
          <a:xfrm>
            <a:off x="10789320" y="-76332"/>
            <a:ext cx="1391675" cy="1386174"/>
          </a:xfrm>
          <a:prstGeom prst="rect">
            <a:avLst/>
          </a:prstGeom>
        </p:spPr>
      </p:pic>
      <p:sp>
        <p:nvSpPr>
          <p:cNvPr id="2" name="Slide Number Placeholder 1">
            <a:extLst>
              <a:ext uri="{FF2B5EF4-FFF2-40B4-BE49-F238E27FC236}">
                <a16:creationId xmlns:a16="http://schemas.microsoft.com/office/drawing/2014/main" id="{BE44190D-CC8B-79BA-0888-C11A130835E4}"/>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8E6F07D-F62F-4C3B-A21E-2367E9A3992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Rectangle 2">
            <a:extLst>
              <a:ext uri="{FF2B5EF4-FFF2-40B4-BE49-F238E27FC236}">
                <a16:creationId xmlns:a16="http://schemas.microsoft.com/office/drawing/2014/main" id="{D7CA6900-8DD6-EC98-42A9-A4E7609248C0}"/>
              </a:ext>
            </a:extLst>
          </p:cNvPr>
          <p:cNvSpPr>
            <a:spLocks noChangeArrowheads="1"/>
          </p:cNvSpPr>
          <p:nvPr/>
        </p:nvSpPr>
        <p:spPr bwMode="auto">
          <a:xfrm>
            <a:off x="225239" y="5055702"/>
            <a:ext cx="11118549"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Through a data-driven and community-informed approach, the Bibb County School District has carefully analyzed consolidation and non-consolidation scenarios to ensure that any future decisions prioritize student success, equitable resource allocation, and long-term operational efficiency.</a:t>
            </a:r>
          </a:p>
        </p:txBody>
      </p:sp>
      <p:sp>
        <p:nvSpPr>
          <p:cNvPr id="12" name="Rectangle 4">
            <a:extLst>
              <a:ext uri="{FF2B5EF4-FFF2-40B4-BE49-F238E27FC236}">
                <a16:creationId xmlns:a16="http://schemas.microsoft.com/office/drawing/2014/main" id="{16007001-F657-D7EE-F6BF-DE55DCBAC014}"/>
              </a:ext>
            </a:extLst>
          </p:cNvPr>
          <p:cNvSpPr>
            <a:spLocks noChangeArrowheads="1"/>
          </p:cNvSpPr>
          <p:nvPr/>
        </p:nvSpPr>
        <p:spPr bwMode="auto">
          <a:xfrm>
            <a:off x="225239" y="1403419"/>
            <a:ext cx="11568176"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Arial Narrow" panose="020B0606020202030204" pitchFamily="34" charset="0"/>
              </a:rPr>
              <a:t>This presentation provides a data-driven analysis of school consolidation and non-consolidation options, culminating in recommendations to pursue districtwide rezoning and an organizational efficiency study to support long-term strategic decision-making.</a:t>
            </a:r>
          </a:p>
        </p:txBody>
      </p:sp>
    </p:spTree>
    <p:extLst>
      <p:ext uri="{BB962C8B-B14F-4D97-AF65-F5344CB8AC3E}">
        <p14:creationId xmlns:p14="http://schemas.microsoft.com/office/powerpoint/2010/main" val="27008275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C0425C-C71D-6B92-26F1-F060D00C0BF5}"/>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007C6170-2B6F-9D1D-E210-11DFA70E5CAD}"/>
              </a:ext>
            </a:extLst>
          </p:cNvPr>
          <p:cNvSpPr/>
          <p:nvPr/>
        </p:nvSpPr>
        <p:spPr>
          <a:xfrm>
            <a:off x="0" y="0"/>
            <a:ext cx="12192000" cy="819255"/>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defTabSz="457200">
              <a:defRPr/>
            </a:pPr>
            <a:r>
              <a:rPr lang="en-US" sz="3200" b="1">
                <a:solidFill>
                  <a:prstClr val="white"/>
                </a:solidFill>
                <a:latin typeface="Trade Gothic Next HvyCd"/>
              </a:rPr>
              <a:t>BCSD NON-CONSOLIDATION SCENARIOS</a:t>
            </a:r>
            <a:endParaRPr lang="en-US" sz="3200">
              <a:solidFill>
                <a:prstClr val="white"/>
              </a:solidFill>
              <a:latin typeface="Trade Gothic Next HvyCd"/>
            </a:endParaRPr>
          </a:p>
        </p:txBody>
      </p:sp>
      <p:pic>
        <p:nvPicPr>
          <p:cNvPr id="3" name="Picture 2">
            <a:extLst>
              <a:ext uri="{FF2B5EF4-FFF2-40B4-BE49-F238E27FC236}">
                <a16:creationId xmlns:a16="http://schemas.microsoft.com/office/drawing/2014/main" id="{CDAF05EB-A6EB-E33E-6CC8-8EF6162BB5FB}"/>
              </a:ext>
            </a:extLst>
          </p:cNvPr>
          <p:cNvPicPr>
            <a:picLocks noChangeAspect="1"/>
          </p:cNvPicPr>
          <p:nvPr/>
        </p:nvPicPr>
        <p:blipFill>
          <a:blip r:embed="rId3"/>
          <a:stretch>
            <a:fillRect/>
          </a:stretch>
        </p:blipFill>
        <p:spPr>
          <a:xfrm>
            <a:off x="10946390" y="-67568"/>
            <a:ext cx="1390008" cy="1390008"/>
          </a:xfrm>
          <a:prstGeom prst="rect">
            <a:avLst/>
          </a:prstGeom>
        </p:spPr>
      </p:pic>
      <p:sp>
        <p:nvSpPr>
          <p:cNvPr id="4" name="Slide Number Placeholder 3">
            <a:extLst>
              <a:ext uri="{FF2B5EF4-FFF2-40B4-BE49-F238E27FC236}">
                <a16:creationId xmlns:a16="http://schemas.microsoft.com/office/drawing/2014/main" id="{6976AB81-2F71-B0FD-3C9E-0C542130D46E}"/>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8E6F07D-F62F-4C3B-A21E-2367E9A3992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Picture 4" descr="A close-up of a list&#10;&#10;AI-generated content may be incorrect.">
            <a:extLst>
              <a:ext uri="{FF2B5EF4-FFF2-40B4-BE49-F238E27FC236}">
                <a16:creationId xmlns:a16="http://schemas.microsoft.com/office/drawing/2014/main" id="{31C85C9A-D3C9-0969-02DD-A9FCAD4BF164}"/>
              </a:ext>
            </a:extLst>
          </p:cNvPr>
          <p:cNvPicPr>
            <a:picLocks noChangeAspect="1"/>
          </p:cNvPicPr>
          <p:nvPr/>
        </p:nvPicPr>
        <p:blipFill>
          <a:blip r:embed="rId4"/>
          <a:stretch>
            <a:fillRect/>
          </a:stretch>
        </p:blipFill>
        <p:spPr>
          <a:xfrm>
            <a:off x="976648" y="977460"/>
            <a:ext cx="10238705" cy="5557757"/>
          </a:xfrm>
          <a:prstGeom prst="rect">
            <a:avLst/>
          </a:prstGeom>
        </p:spPr>
      </p:pic>
    </p:spTree>
    <p:extLst>
      <p:ext uri="{BB962C8B-B14F-4D97-AF65-F5344CB8AC3E}">
        <p14:creationId xmlns:p14="http://schemas.microsoft.com/office/powerpoint/2010/main" val="36260244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121872-E132-CB8B-2DC9-46969DC16181}"/>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89410091-BD76-B74C-E916-723332C5AB8D}"/>
              </a:ext>
            </a:extLst>
          </p:cNvPr>
          <p:cNvSpPr/>
          <p:nvPr/>
        </p:nvSpPr>
        <p:spPr>
          <a:xfrm>
            <a:off x="0" y="0"/>
            <a:ext cx="12192000" cy="819255"/>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defTabSz="457200">
              <a:defRPr/>
            </a:pPr>
            <a:r>
              <a:rPr lang="en-US" sz="3200" b="1" dirty="0">
                <a:solidFill>
                  <a:prstClr val="white"/>
                </a:solidFill>
                <a:latin typeface="Trade Gothic Next HvyCd"/>
              </a:rPr>
              <a:t>NON-CONSOLIDATION</a:t>
            </a:r>
            <a:r>
              <a:rPr kumimoji="0" lang="en-US" sz="3200" b="1" i="0" u="none" strike="noStrike" kern="1200" cap="none" spc="0" normalizeH="0" baseline="0" noProof="0" dirty="0">
                <a:ln>
                  <a:noFill/>
                </a:ln>
                <a:solidFill>
                  <a:prstClr val="white"/>
                </a:solidFill>
                <a:effectLst/>
                <a:uLnTx/>
                <a:uFillTx/>
                <a:latin typeface="Trade Gothic Next HvyCd"/>
                <a:ea typeface="+mn-ea"/>
                <a:cs typeface="+mn-cs"/>
              </a:rPr>
              <a:t> DATA –</a:t>
            </a:r>
            <a:r>
              <a:rPr kumimoji="0" lang="en-US" sz="3200" b="1" i="0" u="none" strike="noStrike" kern="1200" cap="none" spc="0" normalizeH="0" noProof="0" dirty="0">
                <a:ln>
                  <a:noFill/>
                </a:ln>
                <a:solidFill>
                  <a:prstClr val="white"/>
                </a:solidFill>
                <a:effectLst/>
                <a:uLnTx/>
                <a:uFillTx/>
                <a:latin typeface="Trade Gothic Next HvyCd"/>
                <a:ea typeface="+mn-ea"/>
                <a:cs typeface="+mn-cs"/>
              </a:rPr>
              <a:t> </a:t>
            </a:r>
            <a:r>
              <a:rPr lang="en-US" sz="3200" b="1" dirty="0">
                <a:solidFill>
                  <a:prstClr val="white"/>
                </a:solidFill>
                <a:latin typeface="Trade Gothic Next HvyCd"/>
              </a:rPr>
              <a:t>STUDENT ENROLLMENT</a:t>
            </a:r>
            <a:endParaRPr kumimoji="0" lang="en-US" sz="3200" b="0" i="0" u="none" strike="noStrike" kern="1200" cap="none" spc="0" normalizeH="0" baseline="0" noProof="0" dirty="0">
              <a:ln>
                <a:noFill/>
              </a:ln>
              <a:solidFill>
                <a:prstClr val="white"/>
              </a:solidFill>
              <a:effectLst/>
              <a:uLnTx/>
              <a:uFillTx/>
              <a:latin typeface="Trade Gothic Next HvyCd"/>
              <a:ea typeface="+mn-ea"/>
              <a:cs typeface="+mn-cs"/>
            </a:endParaRPr>
          </a:p>
        </p:txBody>
      </p:sp>
      <p:pic>
        <p:nvPicPr>
          <p:cNvPr id="3" name="Picture 2">
            <a:extLst>
              <a:ext uri="{FF2B5EF4-FFF2-40B4-BE49-F238E27FC236}">
                <a16:creationId xmlns:a16="http://schemas.microsoft.com/office/drawing/2014/main" id="{C2C80D89-58C7-6457-71B7-1E34A16C7771}"/>
              </a:ext>
            </a:extLst>
          </p:cNvPr>
          <p:cNvPicPr>
            <a:picLocks noChangeAspect="1"/>
          </p:cNvPicPr>
          <p:nvPr/>
        </p:nvPicPr>
        <p:blipFill>
          <a:blip r:embed="rId3"/>
          <a:stretch>
            <a:fillRect/>
          </a:stretch>
        </p:blipFill>
        <p:spPr>
          <a:xfrm>
            <a:off x="10946390" y="-67568"/>
            <a:ext cx="1390008" cy="1390008"/>
          </a:xfrm>
          <a:prstGeom prst="rect">
            <a:avLst/>
          </a:prstGeom>
        </p:spPr>
      </p:pic>
      <p:sp>
        <p:nvSpPr>
          <p:cNvPr id="4" name="Slide Number Placeholder 3">
            <a:extLst>
              <a:ext uri="{FF2B5EF4-FFF2-40B4-BE49-F238E27FC236}">
                <a16:creationId xmlns:a16="http://schemas.microsoft.com/office/drawing/2014/main" id="{51C4F925-4A9A-386F-E9FF-A097B125570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8E6F07D-F62F-4C3B-A21E-2367E9A3992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12" name="Picture 11" descr="A screen shot of a black background&#10;&#10;AI-generated content may be incorrect.">
            <a:extLst>
              <a:ext uri="{FF2B5EF4-FFF2-40B4-BE49-F238E27FC236}">
                <a16:creationId xmlns:a16="http://schemas.microsoft.com/office/drawing/2014/main" id="{32352CAF-EC8B-4021-7E67-154277BF07EC}"/>
              </a:ext>
            </a:extLst>
          </p:cNvPr>
          <p:cNvPicPr>
            <a:picLocks noChangeAspect="1"/>
          </p:cNvPicPr>
          <p:nvPr/>
        </p:nvPicPr>
        <p:blipFill>
          <a:blip r:embed="rId4"/>
          <a:stretch>
            <a:fillRect/>
          </a:stretch>
        </p:blipFill>
        <p:spPr>
          <a:xfrm>
            <a:off x="896508" y="1945803"/>
            <a:ext cx="10398983" cy="2976691"/>
          </a:xfrm>
          <a:prstGeom prst="rect">
            <a:avLst/>
          </a:prstGeom>
        </p:spPr>
      </p:pic>
      <p:sp>
        <p:nvSpPr>
          <p:cNvPr id="6" name="TextBox 5">
            <a:extLst>
              <a:ext uri="{FF2B5EF4-FFF2-40B4-BE49-F238E27FC236}">
                <a16:creationId xmlns:a16="http://schemas.microsoft.com/office/drawing/2014/main" id="{2A293B07-7187-64F9-F6CD-4A6A9F3A0A4A}"/>
              </a:ext>
            </a:extLst>
          </p:cNvPr>
          <p:cNvSpPr txBox="1"/>
          <p:nvPr/>
        </p:nvSpPr>
        <p:spPr>
          <a:xfrm>
            <a:off x="1970693" y="5052425"/>
            <a:ext cx="8250712"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b="1">
                <a:ea typeface="Calibri"/>
                <a:cs typeface="Calibri"/>
              </a:rPr>
              <a:t>*BR</a:t>
            </a:r>
            <a:r>
              <a:rPr lang="en-US" sz="1200">
                <a:ea typeface="Calibri"/>
                <a:cs typeface="Calibri"/>
              </a:rPr>
              <a:t> = Before Rezoning  | </a:t>
            </a:r>
            <a:r>
              <a:rPr lang="en-US" sz="1200" b="1">
                <a:ea typeface="Calibri"/>
                <a:cs typeface="Calibri"/>
              </a:rPr>
              <a:t>*AR</a:t>
            </a:r>
            <a:r>
              <a:rPr lang="en-US" sz="1200">
                <a:ea typeface="Calibri"/>
                <a:cs typeface="Calibri"/>
              </a:rPr>
              <a:t> = After Rezoning                       </a:t>
            </a:r>
          </a:p>
        </p:txBody>
      </p:sp>
      <p:sp>
        <p:nvSpPr>
          <p:cNvPr id="5" name="TextBox 4">
            <a:extLst>
              <a:ext uri="{FF2B5EF4-FFF2-40B4-BE49-F238E27FC236}">
                <a16:creationId xmlns:a16="http://schemas.microsoft.com/office/drawing/2014/main" id="{CE59D46C-E3AD-F4A4-B9D1-C40ED4DA0F0E}"/>
              </a:ext>
            </a:extLst>
          </p:cNvPr>
          <p:cNvSpPr txBox="1"/>
          <p:nvPr/>
        </p:nvSpPr>
        <p:spPr>
          <a:xfrm>
            <a:off x="8102850" y="3574114"/>
            <a:ext cx="905347" cy="307777"/>
          </a:xfrm>
          <a:prstGeom prst="rect">
            <a:avLst/>
          </a:prstGeom>
          <a:solidFill>
            <a:schemeClr val="bg1"/>
          </a:solidFill>
          <a:ln>
            <a:noFill/>
          </a:ln>
        </p:spPr>
        <p:style>
          <a:lnRef idx="2">
            <a:schemeClr val="accent4">
              <a:shade val="15000"/>
            </a:schemeClr>
          </a:lnRef>
          <a:fillRef idx="1">
            <a:schemeClr val="accent4"/>
          </a:fillRef>
          <a:effectRef idx="0">
            <a:schemeClr val="accent4"/>
          </a:effectRef>
          <a:fontRef idx="minor">
            <a:schemeClr val="lt1"/>
          </a:fontRef>
        </p:style>
        <p:txBody>
          <a:bodyPr wrap="square" rtlCol="0">
            <a:spAutoFit/>
          </a:bodyPr>
          <a:lstStyle/>
          <a:p>
            <a:r>
              <a:rPr lang="en-US" sz="1400" dirty="0">
                <a:solidFill>
                  <a:schemeClr val="tx1"/>
                </a:solidFill>
              </a:rPr>
              <a:t>349 (+55)</a:t>
            </a:r>
          </a:p>
        </p:txBody>
      </p:sp>
      <p:sp>
        <p:nvSpPr>
          <p:cNvPr id="7" name="TextBox 6">
            <a:extLst>
              <a:ext uri="{FF2B5EF4-FFF2-40B4-BE49-F238E27FC236}">
                <a16:creationId xmlns:a16="http://schemas.microsoft.com/office/drawing/2014/main" id="{A7A94714-6C4C-6B82-DB51-FB48DD18C826}"/>
              </a:ext>
            </a:extLst>
          </p:cNvPr>
          <p:cNvSpPr txBox="1"/>
          <p:nvPr/>
        </p:nvSpPr>
        <p:spPr>
          <a:xfrm>
            <a:off x="10448454" y="3581122"/>
            <a:ext cx="750684" cy="307777"/>
          </a:xfrm>
          <a:prstGeom prst="rect">
            <a:avLst/>
          </a:prstGeom>
          <a:solidFill>
            <a:schemeClr val="bg1"/>
          </a:solidFill>
          <a:ln>
            <a:noFill/>
          </a:ln>
        </p:spPr>
        <p:style>
          <a:lnRef idx="2">
            <a:schemeClr val="accent4">
              <a:shade val="15000"/>
            </a:schemeClr>
          </a:lnRef>
          <a:fillRef idx="1">
            <a:schemeClr val="accent4"/>
          </a:fillRef>
          <a:effectRef idx="0">
            <a:schemeClr val="accent4"/>
          </a:effectRef>
          <a:fontRef idx="minor">
            <a:schemeClr val="lt1"/>
          </a:fontRef>
        </p:style>
        <p:txBody>
          <a:bodyPr wrap="square" rtlCol="0">
            <a:spAutoFit/>
          </a:bodyPr>
          <a:lstStyle/>
          <a:p>
            <a:r>
              <a:rPr lang="en-US" sz="1400" dirty="0">
                <a:solidFill>
                  <a:schemeClr val="tx1"/>
                </a:solidFill>
              </a:rPr>
              <a:t>73%</a:t>
            </a:r>
          </a:p>
        </p:txBody>
      </p:sp>
    </p:spTree>
    <p:extLst>
      <p:ext uri="{BB962C8B-B14F-4D97-AF65-F5344CB8AC3E}">
        <p14:creationId xmlns:p14="http://schemas.microsoft.com/office/powerpoint/2010/main" val="18077154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3A6E15-02F3-6319-F1C1-AB029C631B49}"/>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F607322A-02C1-2FD8-9D44-0A1693254198}"/>
              </a:ext>
            </a:extLst>
          </p:cNvPr>
          <p:cNvSpPr/>
          <p:nvPr/>
        </p:nvSpPr>
        <p:spPr>
          <a:xfrm>
            <a:off x="0" y="0"/>
            <a:ext cx="12192000" cy="819255"/>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3200" b="1" dirty="0">
                <a:solidFill>
                  <a:prstClr val="white"/>
                </a:solidFill>
                <a:latin typeface="Trade Gothic Next HvyCd"/>
              </a:rPr>
              <a:t>NON-CONSOLIDATION</a:t>
            </a:r>
            <a:r>
              <a:rPr kumimoji="0" lang="en-US" sz="3200" b="1" i="0" u="none" strike="noStrike" kern="1200" cap="none" spc="0" normalizeH="0" baseline="0" noProof="0" dirty="0">
                <a:ln>
                  <a:noFill/>
                </a:ln>
                <a:solidFill>
                  <a:prstClr val="white"/>
                </a:solidFill>
                <a:effectLst/>
                <a:uLnTx/>
                <a:uFillTx/>
                <a:latin typeface="Trade Gothic Next HvyCd"/>
                <a:ea typeface="+mn-ea"/>
                <a:cs typeface="+mn-cs"/>
              </a:rPr>
              <a:t> DATA –</a:t>
            </a:r>
            <a:r>
              <a:rPr kumimoji="0" lang="en-US" sz="3200" b="1" i="0" u="none" strike="noStrike" kern="1200" cap="none" spc="0" normalizeH="0" noProof="0" dirty="0">
                <a:ln>
                  <a:noFill/>
                </a:ln>
                <a:solidFill>
                  <a:prstClr val="white"/>
                </a:solidFill>
                <a:effectLst/>
                <a:uLnTx/>
                <a:uFillTx/>
                <a:latin typeface="Trade Gothic Next HvyCd"/>
                <a:ea typeface="+mn-ea"/>
                <a:cs typeface="+mn-cs"/>
              </a:rPr>
              <a:t> </a:t>
            </a:r>
            <a:r>
              <a:rPr lang="en-US" sz="3200" b="1" dirty="0">
                <a:solidFill>
                  <a:prstClr val="white"/>
                </a:solidFill>
                <a:latin typeface="Trade Gothic Next HvyCd"/>
              </a:rPr>
              <a:t>TRANSPORTATION</a:t>
            </a:r>
            <a:endParaRPr kumimoji="0" lang="en-US" sz="3200" b="0" i="0" u="none" strike="noStrike" kern="1200" cap="none" spc="0" normalizeH="0" baseline="0" noProof="0" dirty="0">
              <a:ln>
                <a:noFill/>
              </a:ln>
              <a:solidFill>
                <a:prstClr val="white"/>
              </a:solidFill>
              <a:effectLst/>
              <a:uLnTx/>
              <a:uFillTx/>
              <a:latin typeface="Trade Gothic Next HvyCd"/>
              <a:ea typeface="+mn-ea"/>
              <a:cs typeface="+mn-cs"/>
            </a:endParaRPr>
          </a:p>
        </p:txBody>
      </p:sp>
      <p:pic>
        <p:nvPicPr>
          <p:cNvPr id="3" name="Picture 2">
            <a:extLst>
              <a:ext uri="{FF2B5EF4-FFF2-40B4-BE49-F238E27FC236}">
                <a16:creationId xmlns:a16="http://schemas.microsoft.com/office/drawing/2014/main" id="{E3082BC8-C80A-3CB5-86D9-21A59D8EAF79}"/>
              </a:ext>
            </a:extLst>
          </p:cNvPr>
          <p:cNvPicPr>
            <a:picLocks noChangeAspect="1"/>
          </p:cNvPicPr>
          <p:nvPr/>
        </p:nvPicPr>
        <p:blipFill>
          <a:blip r:embed="rId3"/>
          <a:stretch>
            <a:fillRect/>
          </a:stretch>
        </p:blipFill>
        <p:spPr>
          <a:xfrm>
            <a:off x="10946390" y="-67568"/>
            <a:ext cx="1390008" cy="1390008"/>
          </a:xfrm>
          <a:prstGeom prst="rect">
            <a:avLst/>
          </a:prstGeom>
        </p:spPr>
      </p:pic>
      <p:sp>
        <p:nvSpPr>
          <p:cNvPr id="4" name="Slide Number Placeholder 3">
            <a:extLst>
              <a:ext uri="{FF2B5EF4-FFF2-40B4-BE49-F238E27FC236}">
                <a16:creationId xmlns:a16="http://schemas.microsoft.com/office/drawing/2014/main" id="{C81EFEDC-90AE-53F1-3A0A-9A77F3059D3B}"/>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8E6F07D-F62F-4C3B-A21E-2367E9A3992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Picture 4" descr="A table with numbers and text&#10;&#10;AI-generated content may be incorrect.">
            <a:extLst>
              <a:ext uri="{FF2B5EF4-FFF2-40B4-BE49-F238E27FC236}">
                <a16:creationId xmlns:a16="http://schemas.microsoft.com/office/drawing/2014/main" id="{F0A6DFBA-F626-7D2A-625F-8C4081D538E2}"/>
              </a:ext>
            </a:extLst>
          </p:cNvPr>
          <p:cNvPicPr>
            <a:picLocks noChangeAspect="1"/>
          </p:cNvPicPr>
          <p:nvPr/>
        </p:nvPicPr>
        <p:blipFill>
          <a:blip r:embed="rId4"/>
          <a:stretch>
            <a:fillRect/>
          </a:stretch>
        </p:blipFill>
        <p:spPr>
          <a:xfrm>
            <a:off x="644816" y="1316396"/>
            <a:ext cx="10902368" cy="4590110"/>
          </a:xfrm>
          <a:prstGeom prst="rect">
            <a:avLst/>
          </a:prstGeom>
        </p:spPr>
      </p:pic>
    </p:spTree>
    <p:extLst>
      <p:ext uri="{BB962C8B-B14F-4D97-AF65-F5344CB8AC3E}">
        <p14:creationId xmlns:p14="http://schemas.microsoft.com/office/powerpoint/2010/main" val="16101506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E8CCF1-ABBC-64B2-D25C-21BF1B73BE28}"/>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A66FB94A-0EC3-DB5F-D053-2C653DC42FDF}"/>
              </a:ext>
            </a:extLst>
          </p:cNvPr>
          <p:cNvSpPr/>
          <p:nvPr/>
        </p:nvSpPr>
        <p:spPr>
          <a:xfrm>
            <a:off x="0" y="0"/>
            <a:ext cx="12192000" cy="819255"/>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defTabSz="457200">
              <a:defRPr/>
            </a:pPr>
            <a:r>
              <a:rPr lang="en-US" sz="3200" b="1" dirty="0">
                <a:solidFill>
                  <a:prstClr val="white"/>
                </a:solidFill>
                <a:latin typeface="Trade Gothic Next HvyCd"/>
              </a:rPr>
              <a:t>NON-CONSOLIDATION</a:t>
            </a:r>
            <a:r>
              <a:rPr kumimoji="0" lang="en-US" sz="3200" b="1" i="0" u="none" strike="noStrike" kern="1200" cap="none" spc="0" normalizeH="0" baseline="0" noProof="0" dirty="0">
                <a:ln>
                  <a:noFill/>
                </a:ln>
                <a:solidFill>
                  <a:prstClr val="white"/>
                </a:solidFill>
                <a:effectLst/>
                <a:uLnTx/>
                <a:uFillTx/>
                <a:latin typeface="Trade Gothic Next HvyCd"/>
                <a:ea typeface="+mn-ea"/>
                <a:cs typeface="+mn-cs"/>
              </a:rPr>
              <a:t> DATA –</a:t>
            </a:r>
            <a:r>
              <a:rPr kumimoji="0" lang="en-US" sz="3200" b="1" i="0" u="none" strike="noStrike" kern="1200" cap="none" spc="0" normalizeH="0" noProof="0" dirty="0">
                <a:ln>
                  <a:noFill/>
                </a:ln>
                <a:solidFill>
                  <a:prstClr val="white"/>
                </a:solidFill>
                <a:effectLst/>
                <a:uLnTx/>
                <a:uFillTx/>
                <a:latin typeface="Trade Gothic Next HvyCd"/>
                <a:ea typeface="+mn-ea"/>
                <a:cs typeface="+mn-cs"/>
              </a:rPr>
              <a:t> </a:t>
            </a:r>
            <a:r>
              <a:rPr lang="en-US" sz="3200" b="1" dirty="0">
                <a:solidFill>
                  <a:prstClr val="white"/>
                </a:solidFill>
                <a:latin typeface="Trade Gothic Next HvyCd"/>
              </a:rPr>
              <a:t> COST SAVINGS REVIEW</a:t>
            </a:r>
            <a:endParaRPr kumimoji="0" lang="en-US" sz="3200" b="0" i="0" u="none" strike="noStrike" kern="1200" cap="none" spc="0" normalizeH="0" baseline="0" noProof="0" dirty="0">
              <a:ln>
                <a:noFill/>
              </a:ln>
              <a:solidFill>
                <a:prstClr val="white"/>
              </a:solidFill>
              <a:effectLst/>
              <a:uLnTx/>
              <a:uFillTx/>
              <a:latin typeface="Trade Gothic Next HvyCd"/>
              <a:ea typeface="+mn-ea"/>
              <a:cs typeface="+mn-cs"/>
            </a:endParaRPr>
          </a:p>
        </p:txBody>
      </p:sp>
      <p:pic>
        <p:nvPicPr>
          <p:cNvPr id="3" name="Picture 2">
            <a:extLst>
              <a:ext uri="{FF2B5EF4-FFF2-40B4-BE49-F238E27FC236}">
                <a16:creationId xmlns:a16="http://schemas.microsoft.com/office/drawing/2014/main" id="{418A0FE9-73BE-DDB9-E72A-590A12F61115}"/>
              </a:ext>
            </a:extLst>
          </p:cNvPr>
          <p:cNvPicPr>
            <a:picLocks noChangeAspect="1"/>
          </p:cNvPicPr>
          <p:nvPr/>
        </p:nvPicPr>
        <p:blipFill>
          <a:blip r:embed="rId3"/>
          <a:stretch>
            <a:fillRect/>
          </a:stretch>
        </p:blipFill>
        <p:spPr>
          <a:xfrm>
            <a:off x="10946390" y="-67568"/>
            <a:ext cx="1390008" cy="1390008"/>
          </a:xfrm>
          <a:prstGeom prst="rect">
            <a:avLst/>
          </a:prstGeom>
        </p:spPr>
      </p:pic>
      <p:sp>
        <p:nvSpPr>
          <p:cNvPr id="4" name="Slide Number Placeholder 3">
            <a:extLst>
              <a:ext uri="{FF2B5EF4-FFF2-40B4-BE49-F238E27FC236}">
                <a16:creationId xmlns:a16="http://schemas.microsoft.com/office/drawing/2014/main" id="{B3260733-21EF-6C6F-D25D-A5B116A5B797}"/>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8E6F07D-F62F-4C3B-A21E-2367E9A3992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6A0DB973-993F-B106-3B7F-0E670FB903B6}"/>
              </a:ext>
            </a:extLst>
          </p:cNvPr>
          <p:cNvSpPr txBox="1"/>
          <p:nvPr/>
        </p:nvSpPr>
        <p:spPr>
          <a:xfrm>
            <a:off x="233878" y="1169392"/>
            <a:ext cx="11680930" cy="518430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5" name="TextBox 4">
            <a:extLst>
              <a:ext uri="{FF2B5EF4-FFF2-40B4-BE49-F238E27FC236}">
                <a16:creationId xmlns:a16="http://schemas.microsoft.com/office/drawing/2014/main" id="{2FC27B74-7911-B923-85D3-4654B8DC08D5}"/>
              </a:ext>
            </a:extLst>
          </p:cNvPr>
          <p:cNvSpPr txBox="1"/>
          <p:nvPr/>
        </p:nvSpPr>
        <p:spPr>
          <a:xfrm>
            <a:off x="236711" y="1173915"/>
            <a:ext cx="5053350" cy="42473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dirty="0">
                <a:ea typeface="Calibri" panose="020F0502020204030204"/>
                <a:cs typeface="Calibri" panose="020F0502020204030204"/>
              </a:rPr>
              <a:t>Based on the cost savings review for the Non-Consolidation Scenarios, there are no </a:t>
            </a:r>
            <a:r>
              <a:rPr lang="en-US" b="1" i="1" dirty="0">
                <a:ea typeface="Calibri" panose="020F0502020204030204"/>
                <a:cs typeface="Calibri" panose="020F0502020204030204"/>
              </a:rPr>
              <a:t>significant </a:t>
            </a:r>
            <a:r>
              <a:rPr lang="en-US" dirty="0">
                <a:ea typeface="Calibri" panose="020F0502020204030204"/>
                <a:cs typeface="Calibri" panose="020F0502020204030204"/>
              </a:rPr>
              <a:t>cost savings for Non-Consolidation Scenario A or Non-Consolidation Scenario B.</a:t>
            </a:r>
          </a:p>
          <a:p>
            <a:endParaRPr lang="en-US" dirty="0">
              <a:ea typeface="Calibri" panose="020F0502020204030204"/>
              <a:cs typeface="Calibri" panose="020F0502020204030204"/>
            </a:endParaRPr>
          </a:p>
          <a:p>
            <a:pPr marL="285750" indent="-285750">
              <a:buFont typeface="Arial"/>
              <a:buChar char="•"/>
            </a:pPr>
            <a:r>
              <a:rPr lang="en-US" dirty="0">
                <a:ea typeface="Calibri" panose="020F0502020204030204"/>
                <a:cs typeface="Calibri" panose="020F0502020204030204"/>
              </a:rPr>
              <a:t>Based on the cost savings review for the Non-Consolidation Scenarios, there are no anticipated financial implications for building-level, non-instructional costs. </a:t>
            </a:r>
          </a:p>
          <a:p>
            <a:endParaRPr lang="en-US" dirty="0">
              <a:ea typeface="Calibri" panose="020F0502020204030204"/>
              <a:cs typeface="Calibri" panose="020F0502020204030204"/>
            </a:endParaRPr>
          </a:p>
          <a:p>
            <a:pPr marL="285750" indent="-285750">
              <a:buFont typeface="Arial"/>
              <a:buChar char="•"/>
            </a:pPr>
            <a:r>
              <a:rPr lang="en-US" dirty="0">
                <a:ea typeface="Calibri" panose="020F0502020204030204"/>
                <a:cs typeface="Calibri" panose="020F0502020204030204"/>
              </a:rPr>
              <a:t>The overall benefit of the Non-Consolidation Scenarios is the stabilization of building utilization for schools above and below building capacity in the Central and Howard Zones.</a:t>
            </a:r>
          </a:p>
          <a:p>
            <a:pPr marL="285750" indent="-285750">
              <a:buFont typeface="Arial"/>
              <a:buChar char="•"/>
            </a:pPr>
            <a:endParaRPr lang="en-US" dirty="0">
              <a:ea typeface="Calibri" panose="020F0502020204030204"/>
              <a:cs typeface="Calibri" panose="020F0502020204030204"/>
            </a:endParaRPr>
          </a:p>
        </p:txBody>
      </p:sp>
      <p:pic>
        <p:nvPicPr>
          <p:cNvPr id="11" name="Picture 10">
            <a:extLst>
              <a:ext uri="{FF2B5EF4-FFF2-40B4-BE49-F238E27FC236}">
                <a16:creationId xmlns:a16="http://schemas.microsoft.com/office/drawing/2014/main" id="{052A1F14-D150-61B5-240F-BA8B90F4B66F}"/>
              </a:ext>
            </a:extLst>
          </p:cNvPr>
          <p:cNvPicPr>
            <a:picLocks noChangeAspect="1"/>
          </p:cNvPicPr>
          <p:nvPr/>
        </p:nvPicPr>
        <p:blipFill>
          <a:blip r:embed="rId4"/>
          <a:stretch>
            <a:fillRect/>
          </a:stretch>
        </p:blipFill>
        <p:spPr>
          <a:xfrm>
            <a:off x="5054958" y="3426436"/>
            <a:ext cx="6299916" cy="2656032"/>
          </a:xfrm>
          <a:prstGeom prst="rect">
            <a:avLst/>
          </a:prstGeom>
        </p:spPr>
      </p:pic>
      <p:pic>
        <p:nvPicPr>
          <p:cNvPr id="13" name="Picture 12">
            <a:extLst>
              <a:ext uri="{FF2B5EF4-FFF2-40B4-BE49-F238E27FC236}">
                <a16:creationId xmlns:a16="http://schemas.microsoft.com/office/drawing/2014/main" id="{65388413-069E-78D7-57CC-6C54F7EA3410}"/>
              </a:ext>
            </a:extLst>
          </p:cNvPr>
          <p:cNvPicPr>
            <a:picLocks noChangeAspect="1"/>
          </p:cNvPicPr>
          <p:nvPr/>
        </p:nvPicPr>
        <p:blipFill>
          <a:blip r:embed="rId5"/>
          <a:stretch>
            <a:fillRect/>
          </a:stretch>
        </p:blipFill>
        <p:spPr>
          <a:xfrm>
            <a:off x="5291071" y="990182"/>
            <a:ext cx="6063802" cy="2430651"/>
          </a:xfrm>
          <a:prstGeom prst="rect">
            <a:avLst/>
          </a:prstGeom>
        </p:spPr>
      </p:pic>
    </p:spTree>
    <p:extLst>
      <p:ext uri="{BB962C8B-B14F-4D97-AF65-F5344CB8AC3E}">
        <p14:creationId xmlns:p14="http://schemas.microsoft.com/office/powerpoint/2010/main" val="18134653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a:extLst>
            <a:ext uri="{FF2B5EF4-FFF2-40B4-BE49-F238E27FC236}">
              <a16:creationId xmlns:a16="http://schemas.microsoft.com/office/drawing/2014/main" id="{38B498E8-5D39-FEBC-2193-89D01A6F364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F28427-4F00-289F-C588-2AFADBCE0689}"/>
              </a:ext>
            </a:extLst>
          </p:cNvPr>
          <p:cNvSpPr>
            <a:spLocks noGrp="1"/>
          </p:cNvSpPr>
          <p:nvPr>
            <p:ph type="title"/>
          </p:nvPr>
        </p:nvSpPr>
        <p:spPr/>
        <p:txBody>
          <a:bodyPr/>
          <a:lstStyle/>
          <a:p>
            <a:r>
              <a:rPr lang="en-US" dirty="0">
                <a:latin typeface="Trade Gothic Next HvyCd"/>
              </a:rPr>
              <a:t>RECOMMENDATIONS</a:t>
            </a:r>
          </a:p>
        </p:txBody>
      </p:sp>
      <p:sp>
        <p:nvSpPr>
          <p:cNvPr id="3" name="Text Placeholder 2">
            <a:extLst>
              <a:ext uri="{FF2B5EF4-FFF2-40B4-BE49-F238E27FC236}">
                <a16:creationId xmlns:a16="http://schemas.microsoft.com/office/drawing/2014/main" id="{875747AC-0CFC-C595-D03B-6986C4A4B964}"/>
              </a:ext>
            </a:extLst>
          </p:cNvPr>
          <p:cNvSpPr>
            <a:spLocks noGrp="1"/>
          </p:cNvSpPr>
          <p:nvPr>
            <p:ph type="body" idx="1"/>
          </p:nvPr>
        </p:nvSpPr>
        <p:spPr/>
        <p:txBody>
          <a:bodyPr/>
          <a:lstStyle/>
          <a:p>
            <a:endParaRPr lang="en-US"/>
          </a:p>
        </p:txBody>
      </p:sp>
      <p:pic>
        <p:nvPicPr>
          <p:cNvPr id="4" name="Picture 3">
            <a:extLst>
              <a:ext uri="{FF2B5EF4-FFF2-40B4-BE49-F238E27FC236}">
                <a16:creationId xmlns:a16="http://schemas.microsoft.com/office/drawing/2014/main" id="{7730BFC5-78D6-98AE-A9A2-C372DB1CBA07}"/>
              </a:ext>
            </a:extLst>
          </p:cNvPr>
          <p:cNvPicPr>
            <a:picLocks noChangeAspect="1"/>
          </p:cNvPicPr>
          <p:nvPr/>
        </p:nvPicPr>
        <p:blipFill rotWithShape="1">
          <a:blip r:embed="rId3"/>
          <a:srcRect l="10026" r="6357" b="12015"/>
          <a:stretch/>
        </p:blipFill>
        <p:spPr>
          <a:xfrm>
            <a:off x="10041538" y="76200"/>
            <a:ext cx="1996824" cy="2092842"/>
          </a:xfrm>
          <a:prstGeom prst="rect">
            <a:avLst/>
          </a:prstGeom>
        </p:spPr>
      </p:pic>
      <p:sp>
        <p:nvSpPr>
          <p:cNvPr id="5" name="Slide Number Placeholder 4">
            <a:extLst>
              <a:ext uri="{FF2B5EF4-FFF2-40B4-BE49-F238E27FC236}">
                <a16:creationId xmlns:a16="http://schemas.microsoft.com/office/drawing/2014/main" id="{49C5B4B1-B142-0E50-9385-A7CD516CE957}"/>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8E6F07D-F62F-4C3B-A21E-2367E9A3992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70648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1C4A35-6D68-1642-9D2B-4AAD1CC0B636}"/>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5212937C-8514-7D57-A11B-C14E5FEBE643}"/>
              </a:ext>
            </a:extLst>
          </p:cNvPr>
          <p:cNvSpPr/>
          <p:nvPr/>
        </p:nvSpPr>
        <p:spPr>
          <a:xfrm>
            <a:off x="0" y="0"/>
            <a:ext cx="12192000" cy="819255"/>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3200" b="1" dirty="0">
                <a:solidFill>
                  <a:prstClr val="white"/>
                </a:solidFill>
                <a:latin typeface="Trade Gothic Next HvyCd"/>
              </a:rPr>
              <a:t>RECOMMENDATION #1: EXPLORE DISTICTWIDE REZONING </a:t>
            </a:r>
            <a:endParaRPr kumimoji="0" lang="en-US" sz="3200" b="0" i="0" u="none" strike="noStrike" kern="1200" cap="none" spc="0" normalizeH="0" baseline="0" noProof="0" dirty="0">
              <a:ln>
                <a:noFill/>
              </a:ln>
              <a:solidFill>
                <a:prstClr val="white"/>
              </a:solidFill>
              <a:effectLst/>
              <a:uLnTx/>
              <a:uFillTx/>
              <a:latin typeface="Trade Gothic Next HvyCd"/>
              <a:ea typeface="+mn-ea"/>
              <a:cs typeface="+mn-cs"/>
            </a:endParaRPr>
          </a:p>
        </p:txBody>
      </p:sp>
      <p:pic>
        <p:nvPicPr>
          <p:cNvPr id="3" name="Picture 2">
            <a:extLst>
              <a:ext uri="{FF2B5EF4-FFF2-40B4-BE49-F238E27FC236}">
                <a16:creationId xmlns:a16="http://schemas.microsoft.com/office/drawing/2014/main" id="{FAA281A3-5958-0C7C-E412-F71FA331DD30}"/>
              </a:ext>
            </a:extLst>
          </p:cNvPr>
          <p:cNvPicPr>
            <a:picLocks noChangeAspect="1"/>
          </p:cNvPicPr>
          <p:nvPr/>
        </p:nvPicPr>
        <p:blipFill>
          <a:blip r:embed="rId3"/>
          <a:stretch>
            <a:fillRect/>
          </a:stretch>
        </p:blipFill>
        <p:spPr>
          <a:xfrm>
            <a:off x="10946390" y="-67568"/>
            <a:ext cx="1390008" cy="1390008"/>
          </a:xfrm>
          <a:prstGeom prst="rect">
            <a:avLst/>
          </a:prstGeom>
        </p:spPr>
      </p:pic>
      <p:sp>
        <p:nvSpPr>
          <p:cNvPr id="4" name="Slide Number Placeholder 3">
            <a:extLst>
              <a:ext uri="{FF2B5EF4-FFF2-40B4-BE49-F238E27FC236}">
                <a16:creationId xmlns:a16="http://schemas.microsoft.com/office/drawing/2014/main" id="{4A789031-FC09-76ED-8D43-0CCD146B9553}"/>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8E6F07D-F62F-4C3B-A21E-2367E9A3992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Content Placeholder 2">
            <a:extLst>
              <a:ext uri="{FF2B5EF4-FFF2-40B4-BE49-F238E27FC236}">
                <a16:creationId xmlns:a16="http://schemas.microsoft.com/office/drawing/2014/main" id="{453D6187-268A-F753-7C5E-7CEF2B087CD3}"/>
              </a:ext>
            </a:extLst>
          </p:cNvPr>
          <p:cNvSpPr txBox="1">
            <a:spLocks/>
          </p:cNvSpPr>
          <p:nvPr/>
        </p:nvSpPr>
        <p:spPr>
          <a:xfrm>
            <a:off x="334297" y="1390008"/>
            <a:ext cx="11307097"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3600" b="1" i="1" dirty="0"/>
              <a:t>Why Consider Rezoning Instead of Consolidation FIRST?</a:t>
            </a:r>
          </a:p>
          <a:p>
            <a:pPr marL="571500" indent="-571500" algn="l">
              <a:buFont typeface="Arial" panose="020B0604020202020204" pitchFamily="34" charset="0"/>
              <a:buChar char="•"/>
            </a:pPr>
            <a:r>
              <a:rPr lang="en-US" sz="3600" dirty="0"/>
              <a:t>Balances enrollment without closing schools</a:t>
            </a:r>
          </a:p>
          <a:p>
            <a:pPr marL="571500" indent="-571500" algn="l">
              <a:buFont typeface="Arial" panose="020B0604020202020204" pitchFamily="34" charset="0"/>
              <a:buChar char="•"/>
            </a:pPr>
            <a:r>
              <a:rPr lang="en-US" sz="3600" dirty="0"/>
              <a:t>Preserves community identity and neighborhood ties</a:t>
            </a:r>
          </a:p>
          <a:p>
            <a:pPr marL="571500" indent="-571500" algn="l">
              <a:buFont typeface="Arial" panose="020B0604020202020204" pitchFamily="34" charset="0"/>
              <a:buChar char="•"/>
            </a:pPr>
            <a:r>
              <a:rPr lang="en-US" sz="3600" dirty="0"/>
              <a:t>Improves building utilization and staffing efficiency</a:t>
            </a:r>
          </a:p>
          <a:p>
            <a:pPr marL="571500" indent="-571500" algn="l">
              <a:buFont typeface="Arial" panose="020B0604020202020204" pitchFamily="34" charset="0"/>
              <a:buChar char="•"/>
            </a:pPr>
            <a:r>
              <a:rPr lang="en-US" sz="3600" dirty="0"/>
              <a:t>Supports equity in access to programs and services</a:t>
            </a:r>
          </a:p>
        </p:txBody>
      </p:sp>
    </p:spTree>
    <p:extLst>
      <p:ext uri="{BB962C8B-B14F-4D97-AF65-F5344CB8AC3E}">
        <p14:creationId xmlns:p14="http://schemas.microsoft.com/office/powerpoint/2010/main" val="32302570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03DCE9-F04B-EE23-B4F7-B02D43EAC721}"/>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0122473C-3FC1-7480-9582-48A2C6845368}"/>
              </a:ext>
            </a:extLst>
          </p:cNvPr>
          <p:cNvSpPr/>
          <p:nvPr/>
        </p:nvSpPr>
        <p:spPr>
          <a:xfrm>
            <a:off x="0" y="0"/>
            <a:ext cx="12192000" cy="819255"/>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3200" b="1" dirty="0">
                <a:solidFill>
                  <a:prstClr val="white"/>
                </a:solidFill>
                <a:latin typeface="Trade Gothic Next HvyCd"/>
              </a:rPr>
              <a:t>RECOMMENDATION #1: EXPLORE DISTICTWIDE REZONING </a:t>
            </a:r>
            <a:endParaRPr kumimoji="0" lang="en-US" sz="3200" b="0" i="0" u="none" strike="noStrike" kern="1200" cap="none" spc="0" normalizeH="0" baseline="0" noProof="0" dirty="0">
              <a:ln>
                <a:noFill/>
              </a:ln>
              <a:solidFill>
                <a:prstClr val="white"/>
              </a:solidFill>
              <a:effectLst/>
              <a:uLnTx/>
              <a:uFillTx/>
              <a:latin typeface="Trade Gothic Next HvyCd"/>
              <a:ea typeface="+mn-ea"/>
              <a:cs typeface="+mn-cs"/>
            </a:endParaRPr>
          </a:p>
        </p:txBody>
      </p:sp>
      <p:pic>
        <p:nvPicPr>
          <p:cNvPr id="3" name="Picture 2">
            <a:extLst>
              <a:ext uri="{FF2B5EF4-FFF2-40B4-BE49-F238E27FC236}">
                <a16:creationId xmlns:a16="http://schemas.microsoft.com/office/drawing/2014/main" id="{37E7ED03-C364-D0D5-8C79-9F6F1F24EAFB}"/>
              </a:ext>
            </a:extLst>
          </p:cNvPr>
          <p:cNvPicPr>
            <a:picLocks noChangeAspect="1"/>
          </p:cNvPicPr>
          <p:nvPr/>
        </p:nvPicPr>
        <p:blipFill>
          <a:blip r:embed="rId3"/>
          <a:stretch>
            <a:fillRect/>
          </a:stretch>
        </p:blipFill>
        <p:spPr>
          <a:xfrm>
            <a:off x="10946390" y="-67568"/>
            <a:ext cx="1390008" cy="1390008"/>
          </a:xfrm>
          <a:prstGeom prst="rect">
            <a:avLst/>
          </a:prstGeom>
        </p:spPr>
      </p:pic>
      <p:sp>
        <p:nvSpPr>
          <p:cNvPr id="4" name="Slide Number Placeholder 3">
            <a:extLst>
              <a:ext uri="{FF2B5EF4-FFF2-40B4-BE49-F238E27FC236}">
                <a16:creationId xmlns:a16="http://schemas.microsoft.com/office/drawing/2014/main" id="{564E951C-021A-490F-3D2C-FBCBAC99C463}"/>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8E6F07D-F62F-4C3B-A21E-2367E9A3992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Content Placeholder 2">
            <a:extLst>
              <a:ext uri="{FF2B5EF4-FFF2-40B4-BE49-F238E27FC236}">
                <a16:creationId xmlns:a16="http://schemas.microsoft.com/office/drawing/2014/main" id="{018DAED4-6B49-71F1-D784-487F642AE9CC}"/>
              </a:ext>
            </a:extLst>
          </p:cNvPr>
          <p:cNvSpPr txBox="1">
            <a:spLocks/>
          </p:cNvSpPr>
          <p:nvPr/>
        </p:nvSpPr>
        <p:spPr>
          <a:xfrm>
            <a:off x="334297" y="1390008"/>
            <a:ext cx="11307097" cy="4351338"/>
          </a:xfrm>
          <a:prstGeom prst="rect">
            <a:avLst/>
          </a:prstGeom>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3600" b="1" i="1" dirty="0"/>
              <a:t>Why Rezoning May Be the Better Fit for Immediate Next Steps:</a:t>
            </a:r>
            <a:endParaRPr lang="en-US" sz="3600" i="1" dirty="0"/>
          </a:p>
          <a:p>
            <a:pPr marL="571500" indent="-571500" algn="l">
              <a:buFont typeface="Arial" panose="020B0604020202020204" pitchFamily="34" charset="0"/>
              <a:buChar char="•"/>
            </a:pPr>
            <a:r>
              <a:rPr lang="en-US" sz="3600" dirty="0"/>
              <a:t>School buildings are still in </a:t>
            </a:r>
            <a:r>
              <a:rPr lang="en-US" sz="3600" b="1" dirty="0"/>
              <a:t>good condition</a:t>
            </a:r>
            <a:r>
              <a:rPr lang="en-US" sz="3600" dirty="0"/>
              <a:t>.</a:t>
            </a:r>
          </a:p>
          <a:p>
            <a:pPr marL="571500" indent="-571500" algn="l">
              <a:buFont typeface="Arial" panose="020B0604020202020204" pitchFamily="34" charset="0"/>
              <a:buChar char="•"/>
            </a:pPr>
            <a:r>
              <a:rPr lang="en-US" sz="3600" dirty="0"/>
              <a:t>Declining enrollment is </a:t>
            </a:r>
            <a:r>
              <a:rPr lang="en-US" sz="3600" b="1" dirty="0"/>
              <a:t>not yet severe</a:t>
            </a:r>
            <a:r>
              <a:rPr lang="en-US" sz="3600" dirty="0"/>
              <a:t>.</a:t>
            </a:r>
          </a:p>
          <a:p>
            <a:pPr marL="571500" indent="-571500" algn="l">
              <a:buFont typeface="Arial" panose="020B0604020202020204" pitchFamily="34" charset="0"/>
              <a:buChar char="•"/>
            </a:pPr>
            <a:r>
              <a:rPr lang="en-US" sz="3600" dirty="0"/>
              <a:t>Community engagement shows strong preference for </a:t>
            </a:r>
            <a:r>
              <a:rPr lang="en-US" sz="3600" b="1" dirty="0"/>
              <a:t>school preservation</a:t>
            </a:r>
            <a:r>
              <a:rPr lang="en-US" sz="3600" dirty="0"/>
              <a:t>.</a:t>
            </a:r>
          </a:p>
          <a:p>
            <a:pPr marL="571500" indent="-571500" algn="l">
              <a:buFont typeface="Arial" panose="020B0604020202020204" pitchFamily="34" charset="0"/>
              <a:buChar char="•"/>
            </a:pPr>
            <a:r>
              <a:rPr lang="en-US" sz="3600" dirty="0"/>
              <a:t>There are opportunities to </a:t>
            </a:r>
            <a:r>
              <a:rPr lang="en-US" sz="3600" b="1" dirty="0"/>
              <a:t>assess boundaries strategically</a:t>
            </a:r>
            <a:r>
              <a:rPr lang="en-US" sz="3600" dirty="0"/>
              <a:t> and solve imbalance issues based on individual school needs.</a:t>
            </a:r>
          </a:p>
        </p:txBody>
      </p:sp>
    </p:spTree>
    <p:extLst>
      <p:ext uri="{BB962C8B-B14F-4D97-AF65-F5344CB8AC3E}">
        <p14:creationId xmlns:p14="http://schemas.microsoft.com/office/powerpoint/2010/main" val="2170226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B23D07-B006-EEA9-C582-BE1F32B4440A}"/>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0A2378A5-4A96-B535-7E79-889A96E29740}"/>
              </a:ext>
            </a:extLst>
          </p:cNvPr>
          <p:cNvSpPr/>
          <p:nvPr/>
        </p:nvSpPr>
        <p:spPr>
          <a:xfrm>
            <a:off x="0" y="0"/>
            <a:ext cx="12192000" cy="819255"/>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3200" b="1" dirty="0">
                <a:solidFill>
                  <a:prstClr val="white"/>
                </a:solidFill>
                <a:latin typeface="Trade Gothic Next HvyCd"/>
              </a:rPr>
              <a:t>RECOMMENDATION #2: ORGANIZATIONAL EFFICIENCY STUDY</a:t>
            </a:r>
            <a:endParaRPr kumimoji="0" lang="en-US" sz="3200" b="0" i="0" u="none" strike="noStrike" kern="1200" cap="none" spc="0" normalizeH="0" baseline="0" noProof="0" dirty="0">
              <a:ln>
                <a:noFill/>
              </a:ln>
              <a:solidFill>
                <a:prstClr val="white"/>
              </a:solidFill>
              <a:effectLst/>
              <a:uLnTx/>
              <a:uFillTx/>
              <a:latin typeface="Trade Gothic Next HvyCd"/>
              <a:ea typeface="+mn-ea"/>
              <a:cs typeface="+mn-cs"/>
            </a:endParaRPr>
          </a:p>
        </p:txBody>
      </p:sp>
      <p:pic>
        <p:nvPicPr>
          <p:cNvPr id="3" name="Picture 2">
            <a:extLst>
              <a:ext uri="{FF2B5EF4-FFF2-40B4-BE49-F238E27FC236}">
                <a16:creationId xmlns:a16="http://schemas.microsoft.com/office/drawing/2014/main" id="{0A249542-B54E-4AD1-C1C6-1CAC6335AA49}"/>
              </a:ext>
            </a:extLst>
          </p:cNvPr>
          <p:cNvPicPr>
            <a:picLocks noChangeAspect="1"/>
          </p:cNvPicPr>
          <p:nvPr/>
        </p:nvPicPr>
        <p:blipFill>
          <a:blip r:embed="rId3"/>
          <a:stretch>
            <a:fillRect/>
          </a:stretch>
        </p:blipFill>
        <p:spPr>
          <a:xfrm>
            <a:off x="10946390" y="-67568"/>
            <a:ext cx="1390008" cy="1390008"/>
          </a:xfrm>
          <a:prstGeom prst="rect">
            <a:avLst/>
          </a:prstGeom>
        </p:spPr>
      </p:pic>
      <p:sp>
        <p:nvSpPr>
          <p:cNvPr id="4" name="Slide Number Placeholder 3">
            <a:extLst>
              <a:ext uri="{FF2B5EF4-FFF2-40B4-BE49-F238E27FC236}">
                <a16:creationId xmlns:a16="http://schemas.microsoft.com/office/drawing/2014/main" id="{D1334127-6FD4-DCF8-2F29-499D5E14DC34}"/>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8E6F07D-F62F-4C3B-A21E-2367E9A3992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A84B8374-7876-6F11-DA21-455B5D3ECC05}"/>
              </a:ext>
            </a:extLst>
          </p:cNvPr>
          <p:cNvSpPr txBox="1"/>
          <p:nvPr/>
        </p:nvSpPr>
        <p:spPr>
          <a:xfrm>
            <a:off x="304800" y="1417680"/>
            <a:ext cx="11336594" cy="4022640"/>
          </a:xfrm>
          <a:prstGeom prst="rect">
            <a:avLst/>
          </a:prstGeom>
          <a:noFill/>
        </p:spPr>
        <p:txBody>
          <a:bodyPr wrap="square">
            <a:spAutoFit/>
          </a:bodyPr>
          <a:lstStyle/>
          <a:p>
            <a:pPr marR="0" lvl="0" algn="l" defTabSz="914400" rtl="0" eaLnBrk="1" fontAlgn="auto" latinLnBrk="0" hangingPunct="1">
              <a:lnSpc>
                <a:spcPct val="90000"/>
              </a:lnSpc>
              <a:spcBef>
                <a:spcPts val="1000"/>
              </a:spcBef>
              <a:spcAft>
                <a:spcPts val="0"/>
              </a:spcAft>
              <a:buClrTx/>
              <a:buSzTx/>
              <a:tabLst/>
              <a:defRPr/>
            </a:pPr>
            <a:r>
              <a:rPr kumimoji="0" lang="en-US" sz="3200" b="1" i="1" u="none" strike="noStrike" kern="1200" cap="none" spc="0" normalizeH="0" baseline="0" noProof="0" dirty="0">
                <a:ln>
                  <a:noFill/>
                </a:ln>
                <a:solidFill>
                  <a:prstClr val="black"/>
                </a:solidFill>
                <a:effectLst/>
                <a:uLnTx/>
                <a:uFillTx/>
                <a:ea typeface="+mn-ea"/>
                <a:cs typeface="+mn-cs"/>
              </a:rPr>
              <a:t>Complete an Organizational Efficiency Study as a </a:t>
            </a:r>
            <a:r>
              <a:rPr lang="en-US" sz="3200" b="1" i="1" dirty="0"/>
              <a:t>Strategic Alternative to Immediate School Consolidation:</a:t>
            </a:r>
            <a:endParaRPr kumimoji="0" lang="en-US" sz="3200" b="1" i="1" u="none" strike="noStrike" kern="1200" cap="none" spc="0" normalizeH="0" baseline="0" noProof="0" dirty="0">
              <a:ln>
                <a:noFill/>
              </a:ln>
              <a:solidFill>
                <a:prstClr val="black"/>
              </a:solidFill>
              <a:effectLst/>
              <a:uLnTx/>
              <a:uFillTx/>
              <a:ea typeface="+mn-ea"/>
              <a:cs typeface="+mn-cs"/>
            </a:endParaRPr>
          </a:p>
          <a:p>
            <a:pPr marL="685800" lvl="1" indent="-228600">
              <a:lnSpc>
                <a:spcPct val="90000"/>
              </a:lnSpc>
              <a:spcBef>
                <a:spcPts val="1000"/>
              </a:spcBef>
              <a:buFont typeface="Arial" panose="020B0604020202020204" pitchFamily="34" charset="0"/>
              <a:buChar char="•"/>
              <a:defRPr/>
            </a:pPr>
            <a:r>
              <a:rPr kumimoji="0" lang="en-US" sz="3200" b="1" i="1" u="none" strike="noStrike" kern="1200" cap="none" spc="0" normalizeH="0" baseline="0" noProof="0" dirty="0">
                <a:ln>
                  <a:noFill/>
                </a:ln>
                <a:solidFill>
                  <a:prstClr val="black"/>
                </a:solidFill>
                <a:effectLst/>
                <a:uLnTx/>
                <a:uFillTx/>
                <a:ea typeface="+mn-ea"/>
                <a:cs typeface="+mn-cs"/>
              </a:rPr>
              <a:t>Purpose: </a:t>
            </a:r>
            <a:r>
              <a:rPr kumimoji="0" lang="en-US" sz="3200" b="0" i="0" u="none" strike="noStrike" kern="1200" cap="none" spc="0" normalizeH="0" baseline="0" noProof="0" dirty="0">
                <a:ln>
                  <a:noFill/>
                </a:ln>
                <a:solidFill>
                  <a:prstClr val="black"/>
                </a:solidFill>
                <a:effectLst/>
                <a:uLnTx/>
                <a:uFillTx/>
                <a:ea typeface="+mn-ea"/>
                <a:cs typeface="+mn-cs"/>
              </a:rPr>
              <a:t>Assess leadership structure across the district including central office and explore districtwide facility use</a:t>
            </a:r>
          </a:p>
          <a:p>
            <a:pPr marL="685800" lvl="1" indent="-228600">
              <a:lnSpc>
                <a:spcPct val="90000"/>
              </a:lnSpc>
              <a:spcBef>
                <a:spcPts val="1000"/>
              </a:spcBef>
              <a:buFont typeface="Arial" panose="020B0604020202020204" pitchFamily="34" charset="0"/>
              <a:buChar char="•"/>
              <a:defRPr/>
            </a:pPr>
            <a:r>
              <a:rPr kumimoji="0" lang="en-US" sz="3200" b="1" i="1" u="none" strike="noStrike" kern="1200" cap="none" spc="0" normalizeH="0" baseline="0" noProof="0" dirty="0">
                <a:ln>
                  <a:noFill/>
                </a:ln>
                <a:solidFill>
                  <a:prstClr val="black"/>
                </a:solidFill>
                <a:effectLst/>
                <a:uLnTx/>
                <a:uFillTx/>
                <a:ea typeface="+mn-ea"/>
                <a:cs typeface="+mn-cs"/>
              </a:rPr>
              <a:t>Timeline: </a:t>
            </a:r>
            <a:r>
              <a:rPr kumimoji="0" lang="en-US" sz="3200" b="0" i="0" u="none" strike="noStrike" kern="1200" cap="none" spc="0" normalizeH="0" baseline="0" noProof="0" dirty="0">
                <a:ln>
                  <a:noFill/>
                </a:ln>
                <a:solidFill>
                  <a:prstClr val="black"/>
                </a:solidFill>
                <a:effectLst/>
                <a:uLnTx/>
                <a:uFillTx/>
                <a:ea typeface="+mn-ea"/>
                <a:cs typeface="+mn-cs"/>
              </a:rPr>
              <a:t>May 2025 (RFP release) – July 2025 (Board presentation)</a:t>
            </a:r>
          </a:p>
          <a:p>
            <a:pPr marL="685800" lvl="1" indent="-228600">
              <a:lnSpc>
                <a:spcPct val="90000"/>
              </a:lnSpc>
              <a:spcBef>
                <a:spcPts val="1000"/>
              </a:spcBef>
              <a:buFont typeface="Arial" panose="020B0604020202020204" pitchFamily="34" charset="0"/>
              <a:buChar char="•"/>
              <a:defRPr/>
            </a:pPr>
            <a:r>
              <a:rPr kumimoji="0" lang="en-US" sz="3200" b="1" i="1" u="none" strike="noStrike" kern="1200" cap="none" spc="0" normalizeH="0" baseline="0" noProof="0" dirty="0">
                <a:ln>
                  <a:noFill/>
                </a:ln>
                <a:solidFill>
                  <a:prstClr val="black"/>
                </a:solidFill>
                <a:effectLst/>
                <a:uLnTx/>
                <a:uFillTx/>
                <a:ea typeface="+mn-ea"/>
                <a:cs typeface="+mn-cs"/>
              </a:rPr>
              <a:t>Outcome: </a:t>
            </a:r>
            <a:r>
              <a:rPr kumimoji="0" lang="en-US" sz="3200" b="0" i="0" u="none" strike="noStrike" kern="1200" cap="none" spc="0" normalizeH="0" baseline="0" noProof="0" dirty="0">
                <a:ln>
                  <a:noFill/>
                </a:ln>
                <a:solidFill>
                  <a:prstClr val="black"/>
                </a:solidFill>
                <a:effectLst/>
                <a:uLnTx/>
                <a:uFillTx/>
                <a:ea typeface="+mn-ea"/>
                <a:cs typeface="+mn-cs"/>
              </a:rPr>
              <a:t>Long-term strategy for improving district efficiency and cost savings</a:t>
            </a:r>
          </a:p>
        </p:txBody>
      </p:sp>
    </p:spTree>
    <p:extLst>
      <p:ext uri="{BB962C8B-B14F-4D97-AF65-F5344CB8AC3E}">
        <p14:creationId xmlns:p14="http://schemas.microsoft.com/office/powerpoint/2010/main" val="36769768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A4D142-5B84-CD07-339C-05CB8CE0AACF}"/>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C6B4CA60-DCA0-4D67-60CA-EE473DF38E5A}"/>
              </a:ext>
            </a:extLst>
          </p:cNvPr>
          <p:cNvSpPr/>
          <p:nvPr/>
        </p:nvSpPr>
        <p:spPr>
          <a:xfrm>
            <a:off x="0" y="0"/>
            <a:ext cx="12192000" cy="819255"/>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3200" b="1" dirty="0">
                <a:solidFill>
                  <a:prstClr val="white"/>
                </a:solidFill>
                <a:latin typeface="Trade Gothic Next HvyCd"/>
              </a:rPr>
              <a:t>RECOMMENDATION #2: ORGANIZATIONAL EFFICIENCY STUDY</a:t>
            </a:r>
            <a:endParaRPr kumimoji="0" lang="en-US" sz="3200" b="0" i="0" u="none" strike="noStrike" kern="1200" cap="none" spc="0" normalizeH="0" baseline="0" noProof="0" dirty="0">
              <a:ln>
                <a:noFill/>
              </a:ln>
              <a:solidFill>
                <a:prstClr val="white"/>
              </a:solidFill>
              <a:effectLst/>
              <a:uLnTx/>
              <a:uFillTx/>
              <a:latin typeface="Trade Gothic Next HvyCd"/>
              <a:ea typeface="+mn-ea"/>
              <a:cs typeface="+mn-cs"/>
            </a:endParaRPr>
          </a:p>
        </p:txBody>
      </p:sp>
      <p:pic>
        <p:nvPicPr>
          <p:cNvPr id="3" name="Picture 2">
            <a:extLst>
              <a:ext uri="{FF2B5EF4-FFF2-40B4-BE49-F238E27FC236}">
                <a16:creationId xmlns:a16="http://schemas.microsoft.com/office/drawing/2014/main" id="{8BF5EDCB-6C4F-FB85-8129-C24A2A7ECEB7}"/>
              </a:ext>
            </a:extLst>
          </p:cNvPr>
          <p:cNvPicPr>
            <a:picLocks noChangeAspect="1"/>
          </p:cNvPicPr>
          <p:nvPr/>
        </p:nvPicPr>
        <p:blipFill>
          <a:blip r:embed="rId3"/>
          <a:stretch>
            <a:fillRect/>
          </a:stretch>
        </p:blipFill>
        <p:spPr>
          <a:xfrm>
            <a:off x="10946390" y="-67568"/>
            <a:ext cx="1390008" cy="1390008"/>
          </a:xfrm>
          <a:prstGeom prst="rect">
            <a:avLst/>
          </a:prstGeom>
        </p:spPr>
      </p:pic>
      <p:sp>
        <p:nvSpPr>
          <p:cNvPr id="4" name="Slide Number Placeholder 3">
            <a:extLst>
              <a:ext uri="{FF2B5EF4-FFF2-40B4-BE49-F238E27FC236}">
                <a16:creationId xmlns:a16="http://schemas.microsoft.com/office/drawing/2014/main" id="{A6343E91-A8E8-0E91-159B-988F4F16CE2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8E6F07D-F62F-4C3B-A21E-2367E9A3992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66DFE4BF-322F-07A8-83BB-E29527089B41}"/>
              </a:ext>
            </a:extLst>
          </p:cNvPr>
          <p:cNvSpPr txBox="1"/>
          <p:nvPr/>
        </p:nvSpPr>
        <p:spPr>
          <a:xfrm>
            <a:off x="304800" y="1158364"/>
            <a:ext cx="11336594" cy="4390497"/>
          </a:xfrm>
          <a:prstGeom prst="rect">
            <a:avLst/>
          </a:prstGeom>
          <a:noFill/>
        </p:spPr>
        <p:txBody>
          <a:bodyPr wrap="square">
            <a:spAutoFit/>
          </a:bodyPr>
          <a:lstStyle/>
          <a:p>
            <a:pPr marL="0" marR="0">
              <a:lnSpc>
                <a:spcPct val="115000"/>
              </a:lnSpc>
              <a:spcAft>
                <a:spcPts val="800"/>
              </a:spcAft>
              <a:buNone/>
            </a:pPr>
            <a:r>
              <a:rPr lang="en-US" sz="3600" b="1" i="1" kern="100" dirty="0">
                <a:effectLst/>
                <a:ea typeface="Aptos" panose="020B0004020202020204" pitchFamily="34" charset="0"/>
                <a:cs typeface="Times New Roman" panose="02020603050405020304" pitchFamily="18" charset="0"/>
              </a:rPr>
              <a:t>Why Complete an Organizational Efficiency Study?</a:t>
            </a:r>
          </a:p>
          <a:p>
            <a:pPr marL="571500" marR="0" indent="-571500">
              <a:lnSpc>
                <a:spcPct val="115000"/>
              </a:lnSpc>
              <a:spcAft>
                <a:spcPts val="800"/>
              </a:spcAft>
              <a:buFont typeface="Arial" panose="020B0604020202020204" pitchFamily="34" charset="0"/>
              <a:buChar char="•"/>
            </a:pPr>
            <a:r>
              <a:rPr lang="en-US" sz="3600" kern="100" dirty="0">
                <a:effectLst/>
                <a:ea typeface="Aptos" panose="020B0004020202020204" pitchFamily="34" charset="0"/>
                <a:cs typeface="Times New Roman" panose="02020603050405020304" pitchFamily="18" charset="0"/>
              </a:rPr>
              <a:t>Takes a Holistic View of District Operations</a:t>
            </a:r>
          </a:p>
          <a:p>
            <a:pPr marL="571500" marR="0" indent="-571500">
              <a:lnSpc>
                <a:spcPct val="115000"/>
              </a:lnSpc>
              <a:spcAft>
                <a:spcPts val="800"/>
              </a:spcAft>
              <a:buFont typeface="Arial" panose="020B0604020202020204" pitchFamily="34" charset="0"/>
              <a:buChar char="•"/>
            </a:pPr>
            <a:r>
              <a:rPr lang="en-US" sz="3600" kern="100" dirty="0">
                <a:effectLst/>
                <a:ea typeface="Aptos" panose="020B0004020202020204" pitchFamily="34" charset="0"/>
                <a:cs typeface="Times New Roman" panose="02020603050405020304" pitchFamily="18" charset="0"/>
              </a:rPr>
              <a:t>Provides Independent, Data-Driven Analysis</a:t>
            </a:r>
          </a:p>
          <a:p>
            <a:pPr marL="571500" marR="0" indent="-571500">
              <a:lnSpc>
                <a:spcPct val="115000"/>
              </a:lnSpc>
              <a:spcAft>
                <a:spcPts val="800"/>
              </a:spcAft>
              <a:buFont typeface="Arial" panose="020B0604020202020204" pitchFamily="34" charset="0"/>
              <a:buChar char="•"/>
            </a:pPr>
            <a:r>
              <a:rPr lang="en-US" sz="3600" kern="100" dirty="0">
                <a:effectLst/>
                <a:ea typeface="Aptos" panose="020B0004020202020204" pitchFamily="34" charset="0"/>
                <a:cs typeface="Times New Roman" panose="02020603050405020304" pitchFamily="18" charset="0"/>
              </a:rPr>
              <a:t>Identifies Multiple Cost-Saving Strategies</a:t>
            </a:r>
          </a:p>
          <a:p>
            <a:pPr marL="571500" marR="0" indent="-571500">
              <a:lnSpc>
                <a:spcPct val="115000"/>
              </a:lnSpc>
              <a:spcAft>
                <a:spcPts val="800"/>
              </a:spcAft>
              <a:buFont typeface="Arial" panose="020B0604020202020204" pitchFamily="34" charset="0"/>
              <a:buChar char="•"/>
            </a:pPr>
            <a:r>
              <a:rPr lang="en-US" sz="3600" kern="100" dirty="0">
                <a:effectLst/>
                <a:ea typeface="Aptos" panose="020B0004020202020204" pitchFamily="34" charset="0"/>
                <a:cs typeface="Times New Roman" panose="02020603050405020304" pitchFamily="18" charset="0"/>
              </a:rPr>
              <a:t>Supports Informed Stakeholder Engagement</a:t>
            </a:r>
          </a:p>
          <a:p>
            <a:pPr marL="571500" marR="0" indent="-571500">
              <a:lnSpc>
                <a:spcPct val="115000"/>
              </a:lnSpc>
              <a:spcAft>
                <a:spcPts val="800"/>
              </a:spcAft>
              <a:buFont typeface="Arial" panose="020B0604020202020204" pitchFamily="34" charset="0"/>
              <a:buChar char="•"/>
            </a:pPr>
            <a:r>
              <a:rPr lang="en-US" sz="3600" kern="100" dirty="0">
                <a:effectLst/>
                <a:ea typeface="Aptos" panose="020B0004020202020204" pitchFamily="34" charset="0"/>
                <a:cs typeface="Times New Roman" panose="02020603050405020304" pitchFamily="18" charset="0"/>
              </a:rPr>
              <a:t>Aligns with Strategic Planning</a:t>
            </a:r>
          </a:p>
        </p:txBody>
      </p:sp>
    </p:spTree>
    <p:extLst>
      <p:ext uri="{BB962C8B-B14F-4D97-AF65-F5344CB8AC3E}">
        <p14:creationId xmlns:p14="http://schemas.microsoft.com/office/powerpoint/2010/main" val="16620453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EFC3C8-07DC-31AD-A858-64C4A343DC3E}"/>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741C05FE-1CD3-90E9-9494-8D8C5F7DC99E}"/>
              </a:ext>
            </a:extLst>
          </p:cNvPr>
          <p:cNvSpPr/>
          <p:nvPr/>
        </p:nvSpPr>
        <p:spPr>
          <a:xfrm>
            <a:off x="11009" y="115701"/>
            <a:ext cx="12192000" cy="819255"/>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058D1F23-AEA8-4FF7-ADA2-20F77411EED2}"/>
              </a:ext>
            </a:extLst>
          </p:cNvPr>
          <p:cNvSpPr txBox="1"/>
          <p:nvPr/>
        </p:nvSpPr>
        <p:spPr>
          <a:xfrm>
            <a:off x="225240" y="165515"/>
            <a:ext cx="10627939" cy="769441"/>
          </a:xfrm>
          <a:prstGeom prst="rect">
            <a:avLst/>
          </a:prstGeom>
          <a:noFill/>
        </p:spPr>
        <p:txBody>
          <a:bodyPr wrap="square" rtlCol="0">
            <a:spAutoFit/>
          </a:bodyPr>
          <a:lstStyle/>
          <a:p>
            <a:r>
              <a:rPr lang="en-US" sz="4400">
                <a:solidFill>
                  <a:schemeClr val="bg1"/>
                </a:solidFill>
                <a:effectLst>
                  <a:outerShdw blurRad="38100" dist="38100" dir="2700000" algn="tl">
                    <a:srgbClr val="000000">
                      <a:alpha val="43137"/>
                    </a:srgbClr>
                  </a:outerShdw>
                </a:effectLst>
                <a:latin typeface="Trade Gothic Next HvyCd" panose="020B0906040303020004" pitchFamily="34" charset="0"/>
              </a:rPr>
              <a:t>NEXT STEPS</a:t>
            </a:r>
          </a:p>
        </p:txBody>
      </p:sp>
      <p:pic>
        <p:nvPicPr>
          <p:cNvPr id="11" name="Picture 10">
            <a:extLst>
              <a:ext uri="{FF2B5EF4-FFF2-40B4-BE49-F238E27FC236}">
                <a16:creationId xmlns:a16="http://schemas.microsoft.com/office/drawing/2014/main" id="{DF4DA800-18BC-5EC2-DBAA-616B03665B2C}"/>
              </a:ext>
            </a:extLst>
          </p:cNvPr>
          <p:cNvPicPr>
            <a:picLocks noChangeAspect="1"/>
          </p:cNvPicPr>
          <p:nvPr/>
        </p:nvPicPr>
        <p:blipFill>
          <a:blip r:embed="rId3"/>
          <a:stretch>
            <a:fillRect/>
          </a:stretch>
        </p:blipFill>
        <p:spPr>
          <a:xfrm>
            <a:off x="10789316" y="-76332"/>
            <a:ext cx="1391675" cy="1386174"/>
          </a:xfrm>
          <a:prstGeom prst="rect">
            <a:avLst/>
          </a:prstGeom>
        </p:spPr>
      </p:pic>
      <p:sp>
        <p:nvSpPr>
          <p:cNvPr id="5" name="Content Placeholder 2">
            <a:extLst>
              <a:ext uri="{FF2B5EF4-FFF2-40B4-BE49-F238E27FC236}">
                <a16:creationId xmlns:a16="http://schemas.microsoft.com/office/drawing/2014/main" id="{910E02D9-6A30-33D9-AF62-414E0392B69E}"/>
              </a:ext>
            </a:extLst>
          </p:cNvPr>
          <p:cNvSpPr>
            <a:spLocks noGrp="1"/>
          </p:cNvSpPr>
          <p:nvPr>
            <p:ph idx="1"/>
          </p:nvPr>
        </p:nvSpPr>
        <p:spPr>
          <a:xfrm>
            <a:off x="298579" y="1229625"/>
            <a:ext cx="11283821" cy="4195481"/>
          </a:xfrm>
        </p:spPr>
        <p:txBody>
          <a:bodyPr vert="horz" lIns="91440" tIns="45720" rIns="91440" bIns="45720" rtlCol="0" anchor="t">
            <a:normAutofit/>
          </a:bodyPr>
          <a:lstStyle/>
          <a:p>
            <a:r>
              <a:rPr lang="en-US" sz="2800" kern="100" dirty="0">
                <a:latin typeface="Calibri"/>
                <a:ea typeface="Calibri"/>
                <a:cs typeface="Calibri"/>
              </a:rPr>
              <a:t>Release an RFP for the organizational efficiency study.</a:t>
            </a:r>
          </a:p>
          <a:p>
            <a:r>
              <a:rPr lang="en-US" sz="2800" kern="100" dirty="0">
                <a:latin typeface="Calibri"/>
                <a:ea typeface="Calibri"/>
                <a:cs typeface="Calibri"/>
              </a:rPr>
              <a:t>Develop plans for exploring rezoning.</a:t>
            </a:r>
          </a:p>
        </p:txBody>
      </p:sp>
      <p:sp>
        <p:nvSpPr>
          <p:cNvPr id="4" name="Slide Number Placeholder 3">
            <a:extLst>
              <a:ext uri="{FF2B5EF4-FFF2-40B4-BE49-F238E27FC236}">
                <a16:creationId xmlns:a16="http://schemas.microsoft.com/office/drawing/2014/main" id="{DBB88174-523F-8925-1287-A967BDBE0B5D}"/>
              </a:ext>
            </a:extLst>
          </p:cNvPr>
          <p:cNvSpPr>
            <a:spLocks noGrp="1"/>
          </p:cNvSpPr>
          <p:nvPr>
            <p:ph type="sldNum" sz="quarter" idx="12"/>
          </p:nvPr>
        </p:nvSpPr>
        <p:spPr/>
        <p:txBody>
          <a:bodyPr/>
          <a:lstStyle/>
          <a:p>
            <a:fld id="{C1FF6DA9-008F-8B48-92A6-B652298478BF}" type="slidenum">
              <a:rPr lang="en-US" smtClean="0"/>
              <a:t>29</a:t>
            </a:fld>
            <a:endParaRPr lang="en-US"/>
          </a:p>
        </p:txBody>
      </p:sp>
    </p:spTree>
    <p:extLst>
      <p:ext uri="{BB962C8B-B14F-4D97-AF65-F5344CB8AC3E}">
        <p14:creationId xmlns:p14="http://schemas.microsoft.com/office/powerpoint/2010/main" val="33322989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4" y="0"/>
            <a:ext cx="731745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254332C-48EC-680F-0865-B0BE603180D9}"/>
              </a:ext>
            </a:extLst>
          </p:cNvPr>
          <p:cNvSpPr>
            <a:spLocks noGrp="1"/>
          </p:cNvSpPr>
          <p:nvPr>
            <p:ph type="title"/>
          </p:nvPr>
        </p:nvSpPr>
        <p:spPr>
          <a:xfrm>
            <a:off x="561528" y="472805"/>
            <a:ext cx="4470847" cy="862966"/>
          </a:xfrm>
        </p:spPr>
        <p:txBody>
          <a:bodyPr anchor="b">
            <a:normAutofit/>
            <a:scene3d>
              <a:camera prst="orthographicFront"/>
              <a:lightRig rig="soft" dir="t">
                <a:rot lat="0" lon="0" rev="15600000"/>
              </a:lightRig>
            </a:scene3d>
            <a:sp3d extrusionH="57150" prstMaterial="softEdge">
              <a:bevelT w="25400" h="38100"/>
            </a:sp3d>
          </a:bodyPr>
          <a:lstStyle/>
          <a:p>
            <a:r>
              <a:rPr lang="en-US" b="1">
                <a:ln/>
                <a:solidFill>
                  <a:schemeClr val="accent4"/>
                </a:solidFill>
                <a:latin typeface="Trade Gothic Next HvyCd" panose="020B0906040303020004" pitchFamily="34" charset="0"/>
              </a:rPr>
              <a:t>OUR MISSION</a:t>
            </a:r>
          </a:p>
        </p:txBody>
      </p:sp>
      <p:sp>
        <p:nvSpPr>
          <p:cNvPr id="17" name="Rectangle 16" hidden="1">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5400000">
            <a:off x="2011775" y="674370"/>
            <a:ext cx="73152" cy="411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885959" y="1439107"/>
            <a:ext cx="2475738"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Content Placeholder 9">
            <a:extLst>
              <a:ext uri="{FF2B5EF4-FFF2-40B4-BE49-F238E27FC236}">
                <a16:creationId xmlns:a16="http://schemas.microsoft.com/office/drawing/2014/main" id="{296B9615-37FC-391F-991F-CA7F1831FF7C}"/>
              </a:ext>
            </a:extLst>
          </p:cNvPr>
          <p:cNvSpPr>
            <a:spLocks noGrp="1"/>
          </p:cNvSpPr>
          <p:nvPr>
            <p:ph idx="1"/>
          </p:nvPr>
        </p:nvSpPr>
        <p:spPr>
          <a:xfrm>
            <a:off x="1047164" y="1643402"/>
            <a:ext cx="4213672" cy="1918887"/>
          </a:xfrm>
        </p:spPr>
        <p:txBody>
          <a:bodyPr anchor="t">
            <a:noAutofit/>
          </a:bodyPr>
          <a:lstStyle/>
          <a:p>
            <a:pPr marL="0" indent="0">
              <a:buNone/>
            </a:pPr>
            <a:r>
              <a:rPr lang="en-US" sz="2200" kern="100">
                <a:latin typeface="Trade Gothic Next HvyCd" panose="020B0906040303020004" pitchFamily="34" charset="0"/>
                <a:ea typeface="Calibri" panose="020F0502020204030204" pitchFamily="34" charset="0"/>
                <a:cs typeface="Arial" panose="020B0604020202020204" pitchFamily="34" charset="0"/>
              </a:rPr>
              <a:t>The Bibb County School District maximizes student achievement and social-emotional well-being by building a sense of community in safe, equitable learning environments.</a:t>
            </a:r>
            <a:endParaRPr lang="en-US" sz="2200">
              <a:latin typeface="Trade Gothic Next HvyCd" panose="020B0906040303020004" pitchFamily="34" charset="0"/>
            </a:endParaRPr>
          </a:p>
        </p:txBody>
      </p:sp>
      <p:sp>
        <p:nvSpPr>
          <p:cNvPr id="4" name="Title 1">
            <a:extLst>
              <a:ext uri="{FF2B5EF4-FFF2-40B4-BE49-F238E27FC236}">
                <a16:creationId xmlns:a16="http://schemas.microsoft.com/office/drawing/2014/main" id="{4B5C0C93-51DD-8393-5512-3732610D5427}"/>
              </a:ext>
            </a:extLst>
          </p:cNvPr>
          <p:cNvSpPr txBox="1">
            <a:spLocks/>
          </p:cNvSpPr>
          <p:nvPr/>
        </p:nvSpPr>
        <p:spPr>
          <a:xfrm>
            <a:off x="561529" y="3543976"/>
            <a:ext cx="4470847" cy="862966"/>
          </a:xfrm>
          <a:prstGeom prst="rect">
            <a:avLst/>
          </a:prstGeom>
        </p:spPr>
        <p:txBody>
          <a:bodyPr vert="horz" lIns="91440" tIns="45720" rIns="91440" bIns="45720" rtlCol="0" anchor="b">
            <a:normAutofit/>
            <a:scene3d>
              <a:camera prst="orthographicFront"/>
              <a:lightRig rig="soft" dir="t">
                <a:rot lat="0" lon="0" rev="15600000"/>
              </a:lightRig>
            </a:scene3d>
            <a:sp3d extrusionH="57150" prstMaterial="softEdge">
              <a:bevelT w="25400" h="38100"/>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a:ln/>
                <a:solidFill>
                  <a:srgbClr val="FFC000"/>
                </a:solidFill>
                <a:effectLst/>
                <a:uLnTx/>
                <a:uFillTx/>
                <a:latin typeface="Trade Gothic Next HvyCd" panose="020B0906040303020004" pitchFamily="34" charset="0"/>
                <a:ea typeface="+mj-ea"/>
                <a:cs typeface="+mj-cs"/>
              </a:rPr>
              <a:t>OUR VISION</a:t>
            </a:r>
          </a:p>
        </p:txBody>
      </p:sp>
      <p:sp>
        <p:nvSpPr>
          <p:cNvPr id="5" name="Content Placeholder 9">
            <a:extLst>
              <a:ext uri="{FF2B5EF4-FFF2-40B4-BE49-F238E27FC236}">
                <a16:creationId xmlns:a16="http://schemas.microsoft.com/office/drawing/2014/main" id="{F6EDBF64-1750-BB22-5A98-1869C8D1B4F3}"/>
              </a:ext>
            </a:extLst>
          </p:cNvPr>
          <p:cNvSpPr txBox="1">
            <a:spLocks/>
          </p:cNvSpPr>
          <p:nvPr/>
        </p:nvSpPr>
        <p:spPr>
          <a:xfrm>
            <a:off x="1047164" y="4746645"/>
            <a:ext cx="3436432" cy="1741046"/>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200" b="0" i="0" u="none" strike="noStrike" kern="100" cap="none" spc="0" normalizeH="0" baseline="0" noProof="0">
                <a:ln>
                  <a:noFill/>
                </a:ln>
                <a:solidFill>
                  <a:prstClr val="white"/>
                </a:solidFill>
                <a:effectLst/>
                <a:uLnTx/>
                <a:uFillTx/>
                <a:latin typeface="Trade Gothic Next HvyCd" panose="020B0906040303020004" pitchFamily="34" charset="0"/>
                <a:ea typeface="Calibri" panose="020F0502020204030204" pitchFamily="34" charset="0"/>
                <a:cs typeface="Arial" panose="020B0604020202020204" pitchFamily="34" charset="0"/>
              </a:rPr>
              <a:t>Students are empowered to learn, lead, innovate and serve as productive and caring citizens within their chosen paths of success.</a:t>
            </a:r>
            <a:endParaRPr kumimoji="0" lang="en-US" sz="2200" b="0" i="0" u="none" strike="noStrike" kern="1200" cap="none" spc="0" normalizeH="0" baseline="0" noProof="0">
              <a:ln>
                <a:noFill/>
              </a:ln>
              <a:solidFill>
                <a:prstClr val="white"/>
              </a:solidFill>
              <a:effectLst/>
              <a:uLnTx/>
              <a:uFillTx/>
              <a:latin typeface="Trade Gothic Next HvyCd" panose="020B0906040303020004" pitchFamily="34" charset="0"/>
              <a:ea typeface="+mn-ea"/>
              <a:cs typeface="+mn-cs"/>
            </a:endParaRPr>
          </a:p>
        </p:txBody>
      </p:sp>
      <p:sp>
        <p:nvSpPr>
          <p:cNvPr id="7" name="Rectangle 6">
            <a:extLst>
              <a:ext uri="{FF2B5EF4-FFF2-40B4-BE49-F238E27FC236}">
                <a16:creationId xmlns:a16="http://schemas.microsoft.com/office/drawing/2014/main" id="{7C913803-547A-1650-D6A9-7DBE29DF117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885959" y="4533214"/>
            <a:ext cx="2475738"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descr="A group of people in graduation gowns&#10;&#10;Description automatically generated with medium confidence" hidden="1">
            <a:extLst>
              <a:ext uri="{FF2B5EF4-FFF2-40B4-BE49-F238E27FC236}">
                <a16:creationId xmlns:a16="http://schemas.microsoft.com/office/drawing/2014/main" id="{B68F3E09-A201-F539-0F6C-5B40DA99C0B6}"/>
              </a:ext>
            </a:extLst>
          </p:cNvPr>
          <p:cNvPicPr>
            <a:picLocks noChangeAspect="1"/>
          </p:cNvPicPr>
          <p:nvPr/>
        </p:nvPicPr>
        <p:blipFill rotWithShape="1">
          <a:blip r:embed="rId3">
            <a:extLst>
              <a:ext uri="{28A0092B-C50C-407E-A947-70E740481C1C}">
                <a14:useLocalDpi xmlns:a14="http://schemas.microsoft.com/office/drawing/2010/main" val="0"/>
              </a:ext>
            </a:extLst>
          </a:blip>
          <a:srcRect l="15923" r="8058" b="3557"/>
          <a:stretch/>
        </p:blipFill>
        <p:spPr>
          <a:xfrm>
            <a:off x="5182729" y="524874"/>
            <a:ext cx="6858788" cy="5808252"/>
          </a:xfrm>
          <a:prstGeom prst="rect">
            <a:avLst/>
          </a:prstGeom>
          <a:ln>
            <a:noFill/>
          </a:ln>
          <a:effectLst>
            <a:softEdge rad="635000"/>
          </a:effectLst>
        </p:spPr>
      </p:pic>
      <p:pic>
        <p:nvPicPr>
          <p:cNvPr id="3" name="Picture 2">
            <a:extLst>
              <a:ext uri="{FF2B5EF4-FFF2-40B4-BE49-F238E27FC236}">
                <a16:creationId xmlns:a16="http://schemas.microsoft.com/office/drawing/2014/main" id="{BDAEDE1F-5FD6-4F08-2ACA-9BB74832B6AC}"/>
              </a:ext>
            </a:extLst>
          </p:cNvPr>
          <p:cNvPicPr>
            <a:picLocks noChangeAspect="1"/>
          </p:cNvPicPr>
          <p:nvPr/>
        </p:nvPicPr>
        <p:blipFill rotWithShape="1">
          <a:blip r:embed="rId4">
            <a:extLst>
              <a:ext uri="{28A0092B-C50C-407E-A947-70E740481C1C}">
                <a14:useLocalDpi xmlns:a14="http://schemas.microsoft.com/office/drawing/2010/main" val="0"/>
              </a:ext>
            </a:extLst>
          </a:blip>
          <a:srcRect l="9652" t="7323" r="5914" b="13530"/>
          <a:stretch/>
        </p:blipFill>
        <p:spPr>
          <a:xfrm>
            <a:off x="5737672" y="601093"/>
            <a:ext cx="6140352" cy="5755970"/>
          </a:xfrm>
          <a:prstGeom prst="rect">
            <a:avLst/>
          </a:prstGeom>
        </p:spPr>
      </p:pic>
      <p:sp>
        <p:nvSpPr>
          <p:cNvPr id="6" name="Slide Number Placeholder 5">
            <a:extLst>
              <a:ext uri="{FF2B5EF4-FFF2-40B4-BE49-F238E27FC236}">
                <a16:creationId xmlns:a16="http://schemas.microsoft.com/office/drawing/2014/main" id="{4B4F5255-7ACB-F3B3-B7DE-C1F8BDC743B7}"/>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8E6F07D-F62F-4C3B-A21E-2367E9A39921}" type="slidenum">
              <a:rPr kumimoji="0" lang="en-US" sz="1200" b="0" i="0" u="none" strike="noStrike" kern="1200" cap="none" spc="0" normalizeH="0" baseline="0" noProof="0" smtClean="0">
                <a:ln>
                  <a:noFill/>
                </a:ln>
                <a:solidFill>
                  <a:prstClr val="white">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0285099"/>
      </p:ext>
    </p:extLst>
  </p:cSld>
  <p:clrMapOvr>
    <a:overrideClrMapping bg1="dk1" tx1="lt1" bg2="dk2" tx2="lt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CED5A45-F39A-FB1E-451E-860C74F2EFAA}"/>
              </a:ext>
            </a:extLst>
          </p:cNvPr>
          <p:cNvSpPr/>
          <p:nvPr/>
        </p:nvSpPr>
        <p:spPr>
          <a:xfrm>
            <a:off x="11009" y="115701"/>
            <a:ext cx="12192000" cy="819255"/>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671EECE4-8ADA-E0FF-E4D0-573D351DCBFE}"/>
              </a:ext>
            </a:extLst>
          </p:cNvPr>
          <p:cNvSpPr txBox="1"/>
          <p:nvPr/>
        </p:nvSpPr>
        <p:spPr>
          <a:xfrm>
            <a:off x="225240" y="165515"/>
            <a:ext cx="10627939" cy="769441"/>
          </a:xfrm>
          <a:prstGeom prst="rect">
            <a:avLst/>
          </a:prstGeom>
          <a:noFill/>
        </p:spPr>
        <p:txBody>
          <a:bodyPr wrap="square" rtlCol="0">
            <a:spAutoFit/>
          </a:bodyPr>
          <a:lstStyle/>
          <a:p>
            <a:r>
              <a:rPr lang="en-US" sz="4400">
                <a:solidFill>
                  <a:schemeClr val="bg1"/>
                </a:solidFill>
                <a:effectLst>
                  <a:outerShdw blurRad="38100" dist="38100" dir="2700000" algn="tl">
                    <a:srgbClr val="000000">
                      <a:alpha val="43137"/>
                    </a:srgbClr>
                  </a:outerShdw>
                </a:effectLst>
                <a:latin typeface="Trade Gothic Next HvyCd" panose="020B0906040303020004" pitchFamily="34" charset="0"/>
              </a:rPr>
              <a:t>Q&amp;A</a:t>
            </a:r>
          </a:p>
        </p:txBody>
      </p:sp>
      <p:pic>
        <p:nvPicPr>
          <p:cNvPr id="11" name="Picture 10">
            <a:extLst>
              <a:ext uri="{FF2B5EF4-FFF2-40B4-BE49-F238E27FC236}">
                <a16:creationId xmlns:a16="http://schemas.microsoft.com/office/drawing/2014/main" id="{10FE6AA3-470A-B9A4-046C-1173C42E2D05}"/>
              </a:ext>
            </a:extLst>
          </p:cNvPr>
          <p:cNvPicPr>
            <a:picLocks noChangeAspect="1"/>
          </p:cNvPicPr>
          <p:nvPr/>
        </p:nvPicPr>
        <p:blipFill>
          <a:blip r:embed="rId3"/>
          <a:stretch>
            <a:fillRect/>
          </a:stretch>
        </p:blipFill>
        <p:spPr>
          <a:xfrm>
            <a:off x="10789316" y="-76332"/>
            <a:ext cx="1391675" cy="1386174"/>
          </a:xfrm>
          <a:prstGeom prst="rect">
            <a:avLst/>
          </a:prstGeom>
        </p:spPr>
      </p:pic>
      <p:pic>
        <p:nvPicPr>
          <p:cNvPr id="4" name="Picture 3" descr="A yellow question mark in a bubble&#10;&#10;Description automatically generated with low confidence">
            <a:extLst>
              <a:ext uri="{FF2B5EF4-FFF2-40B4-BE49-F238E27FC236}">
                <a16:creationId xmlns:a16="http://schemas.microsoft.com/office/drawing/2014/main" id="{33C66EF9-7B98-2577-311D-497AF00CBBCC}"/>
              </a:ext>
            </a:extLst>
          </p:cNvPr>
          <p:cNvPicPr>
            <a:picLocks noChangeAspect="1"/>
          </p:cNvPicPr>
          <p:nvPr/>
        </p:nvPicPr>
        <p:blipFill rotWithShape="1">
          <a:blip r:embed="rId4">
            <a:extLst>
              <a:ext uri="{28A0092B-C50C-407E-A947-70E740481C1C}">
                <a14:useLocalDpi xmlns:a14="http://schemas.microsoft.com/office/drawing/2010/main" val="0"/>
              </a:ext>
            </a:extLst>
          </a:blip>
          <a:srcRect l="14859" t="14088" r="17703" b="9357"/>
          <a:stretch/>
        </p:blipFill>
        <p:spPr>
          <a:xfrm>
            <a:off x="3049589" y="1624338"/>
            <a:ext cx="5688021" cy="4565178"/>
          </a:xfrm>
          <a:prstGeom prst="rect">
            <a:avLst/>
          </a:prstGeom>
        </p:spPr>
      </p:pic>
      <p:sp>
        <p:nvSpPr>
          <p:cNvPr id="5" name="Slide Number Placeholder 4">
            <a:extLst>
              <a:ext uri="{FF2B5EF4-FFF2-40B4-BE49-F238E27FC236}">
                <a16:creationId xmlns:a16="http://schemas.microsoft.com/office/drawing/2014/main" id="{D41586A2-73FF-3977-7D45-EA01A7870A75}"/>
              </a:ext>
            </a:extLst>
          </p:cNvPr>
          <p:cNvSpPr>
            <a:spLocks noGrp="1"/>
          </p:cNvSpPr>
          <p:nvPr>
            <p:ph type="sldNum" sz="quarter" idx="12"/>
          </p:nvPr>
        </p:nvSpPr>
        <p:spPr/>
        <p:txBody>
          <a:bodyPr/>
          <a:lstStyle/>
          <a:p>
            <a:fld id="{28E6F07D-F62F-4C3B-A21E-2367E9A39921}" type="slidenum">
              <a:rPr lang="en-US" smtClean="0"/>
              <a:t>30</a:t>
            </a:fld>
            <a:endParaRPr lang="en-US"/>
          </a:p>
        </p:txBody>
      </p:sp>
    </p:spTree>
    <p:extLst>
      <p:ext uri="{BB962C8B-B14F-4D97-AF65-F5344CB8AC3E}">
        <p14:creationId xmlns:p14="http://schemas.microsoft.com/office/powerpoint/2010/main" val="22046430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E6185B-04E8-5343-4A94-D058B74494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B9B1B3E-B195-CB1E-E664-C97CD69F9F10}"/>
              </a:ext>
            </a:extLst>
          </p:cNvPr>
          <p:cNvSpPr>
            <a:spLocks noGrp="1"/>
          </p:cNvSpPr>
          <p:nvPr>
            <p:ph type="title"/>
          </p:nvPr>
        </p:nvSpPr>
        <p:spPr/>
        <p:txBody>
          <a:bodyPr/>
          <a:lstStyle/>
          <a:p>
            <a:r>
              <a:rPr lang="en-US" dirty="0">
                <a:latin typeface="Trade Gothic Next HvyCd"/>
              </a:rPr>
              <a:t>APPENDIX</a:t>
            </a:r>
          </a:p>
        </p:txBody>
      </p:sp>
      <p:sp>
        <p:nvSpPr>
          <p:cNvPr id="3" name="Text Placeholder 2">
            <a:extLst>
              <a:ext uri="{FF2B5EF4-FFF2-40B4-BE49-F238E27FC236}">
                <a16:creationId xmlns:a16="http://schemas.microsoft.com/office/drawing/2014/main" id="{2739563F-A814-50BC-B51B-D5F54AAF7E96}"/>
              </a:ext>
            </a:extLst>
          </p:cNvPr>
          <p:cNvSpPr>
            <a:spLocks noGrp="1"/>
          </p:cNvSpPr>
          <p:nvPr>
            <p:ph type="body" idx="1"/>
          </p:nvPr>
        </p:nvSpPr>
        <p:spPr/>
        <p:txBody>
          <a:bodyPr/>
          <a:lstStyle/>
          <a:p>
            <a:endParaRPr lang="en-US"/>
          </a:p>
        </p:txBody>
      </p:sp>
      <p:pic>
        <p:nvPicPr>
          <p:cNvPr id="4" name="Picture 3">
            <a:extLst>
              <a:ext uri="{FF2B5EF4-FFF2-40B4-BE49-F238E27FC236}">
                <a16:creationId xmlns:a16="http://schemas.microsoft.com/office/drawing/2014/main" id="{C56AC9EC-AEA8-DD8D-523D-71478C996CB7}"/>
              </a:ext>
            </a:extLst>
          </p:cNvPr>
          <p:cNvPicPr>
            <a:picLocks noChangeAspect="1"/>
          </p:cNvPicPr>
          <p:nvPr/>
        </p:nvPicPr>
        <p:blipFill rotWithShape="1">
          <a:blip r:embed="rId3"/>
          <a:srcRect l="10026" r="6357" b="12015"/>
          <a:stretch/>
        </p:blipFill>
        <p:spPr>
          <a:xfrm>
            <a:off x="10041538" y="76200"/>
            <a:ext cx="1996824" cy="2092842"/>
          </a:xfrm>
          <a:prstGeom prst="rect">
            <a:avLst/>
          </a:prstGeom>
        </p:spPr>
      </p:pic>
      <p:sp>
        <p:nvSpPr>
          <p:cNvPr id="5" name="Slide Number Placeholder 4">
            <a:extLst>
              <a:ext uri="{FF2B5EF4-FFF2-40B4-BE49-F238E27FC236}">
                <a16:creationId xmlns:a16="http://schemas.microsoft.com/office/drawing/2014/main" id="{B7CCF2F5-4ADE-81A4-0657-FB7EFF3DB426}"/>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8E6F07D-F62F-4C3B-A21E-2367E9A3992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18366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01BFA6-F0C5-3C7B-B9BA-3367E2F99623}"/>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4653DEF0-9573-EA48-8A4E-19D28ECB029C}"/>
              </a:ext>
            </a:extLst>
          </p:cNvPr>
          <p:cNvSpPr/>
          <p:nvPr/>
        </p:nvSpPr>
        <p:spPr>
          <a:xfrm>
            <a:off x="0" y="0"/>
            <a:ext cx="12192000" cy="819255"/>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Trade Gothic Next HvyCd"/>
                <a:ea typeface="+mn-ea"/>
                <a:cs typeface="+mn-cs"/>
              </a:rPr>
              <a:t>Consolidation Data –</a:t>
            </a:r>
            <a:r>
              <a:rPr kumimoji="0" lang="en-US" sz="3200" b="1" i="0" u="none" strike="noStrike" kern="1200" cap="none" spc="0" normalizeH="0" noProof="0">
                <a:ln>
                  <a:noFill/>
                </a:ln>
                <a:solidFill>
                  <a:prstClr val="white"/>
                </a:solidFill>
                <a:effectLst/>
                <a:uLnTx/>
                <a:uFillTx/>
                <a:latin typeface="Trade Gothic Next HvyCd"/>
                <a:ea typeface="+mn-ea"/>
                <a:cs typeface="+mn-cs"/>
              </a:rPr>
              <a:t> Specialized Academic Programming</a:t>
            </a:r>
            <a:endParaRPr kumimoji="0" lang="en-US" sz="3200" b="0" i="0" u="none" strike="noStrike" kern="1200" cap="none" spc="0" normalizeH="0" baseline="0" noProof="0">
              <a:ln>
                <a:noFill/>
              </a:ln>
              <a:solidFill>
                <a:prstClr val="white"/>
              </a:solidFill>
              <a:effectLst/>
              <a:uLnTx/>
              <a:uFillTx/>
              <a:latin typeface="Trade Gothic Next HvyCd"/>
              <a:ea typeface="+mn-ea"/>
              <a:cs typeface="+mn-cs"/>
            </a:endParaRPr>
          </a:p>
        </p:txBody>
      </p:sp>
      <p:pic>
        <p:nvPicPr>
          <p:cNvPr id="3" name="Picture 2">
            <a:extLst>
              <a:ext uri="{FF2B5EF4-FFF2-40B4-BE49-F238E27FC236}">
                <a16:creationId xmlns:a16="http://schemas.microsoft.com/office/drawing/2014/main" id="{218023C7-EAA0-BEA9-34D2-4F24EFE3AE0C}"/>
              </a:ext>
            </a:extLst>
          </p:cNvPr>
          <p:cNvPicPr>
            <a:picLocks noChangeAspect="1"/>
          </p:cNvPicPr>
          <p:nvPr/>
        </p:nvPicPr>
        <p:blipFill>
          <a:blip r:embed="rId3"/>
          <a:stretch>
            <a:fillRect/>
          </a:stretch>
        </p:blipFill>
        <p:spPr>
          <a:xfrm>
            <a:off x="10946390" y="-67568"/>
            <a:ext cx="1390008" cy="1390008"/>
          </a:xfrm>
          <a:prstGeom prst="rect">
            <a:avLst/>
          </a:prstGeom>
        </p:spPr>
      </p:pic>
      <p:sp>
        <p:nvSpPr>
          <p:cNvPr id="4" name="Slide Number Placeholder 3">
            <a:extLst>
              <a:ext uri="{FF2B5EF4-FFF2-40B4-BE49-F238E27FC236}">
                <a16:creationId xmlns:a16="http://schemas.microsoft.com/office/drawing/2014/main" id="{EBE74C4D-5006-9444-E306-03890F18E3B9}"/>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8E6F07D-F62F-4C3B-A21E-2367E9A3992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66873030-1683-1AFB-2C88-15CAC59750E7}"/>
              </a:ext>
            </a:extLst>
          </p:cNvPr>
          <p:cNvPicPr>
            <a:picLocks noChangeAspect="1"/>
          </p:cNvPicPr>
          <p:nvPr/>
        </p:nvPicPr>
        <p:blipFill>
          <a:blip r:embed="rId4"/>
          <a:stretch>
            <a:fillRect/>
          </a:stretch>
        </p:blipFill>
        <p:spPr>
          <a:xfrm>
            <a:off x="461963" y="1652588"/>
            <a:ext cx="11268075" cy="3552825"/>
          </a:xfrm>
          <a:prstGeom prst="rect">
            <a:avLst/>
          </a:prstGeom>
        </p:spPr>
      </p:pic>
      <p:sp>
        <p:nvSpPr>
          <p:cNvPr id="6" name="TextBox 5">
            <a:extLst>
              <a:ext uri="{FF2B5EF4-FFF2-40B4-BE49-F238E27FC236}">
                <a16:creationId xmlns:a16="http://schemas.microsoft.com/office/drawing/2014/main" id="{D248C0A4-D878-AA33-8F18-F7EE0197360D}"/>
              </a:ext>
            </a:extLst>
          </p:cNvPr>
          <p:cNvSpPr txBox="1"/>
          <p:nvPr/>
        </p:nvSpPr>
        <p:spPr>
          <a:xfrm>
            <a:off x="1965931" y="5200133"/>
            <a:ext cx="8250712"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b="1" dirty="0">
                <a:ea typeface="Calibri"/>
                <a:cs typeface="Calibri"/>
              </a:rPr>
              <a:t>*BC</a:t>
            </a:r>
            <a:r>
              <a:rPr lang="en-US" sz="1200" dirty="0">
                <a:ea typeface="Calibri"/>
                <a:cs typeface="Calibri"/>
              </a:rPr>
              <a:t> = Before Consolidation  | </a:t>
            </a:r>
            <a:r>
              <a:rPr lang="en-US" sz="1200" b="1" dirty="0">
                <a:ea typeface="Calibri"/>
                <a:cs typeface="Calibri"/>
              </a:rPr>
              <a:t>*AC</a:t>
            </a:r>
            <a:r>
              <a:rPr lang="en-US" sz="1200" dirty="0">
                <a:ea typeface="Calibri"/>
                <a:cs typeface="Calibri"/>
              </a:rPr>
              <a:t> = After Consolidation                              </a:t>
            </a:r>
          </a:p>
        </p:txBody>
      </p:sp>
      <p:sp>
        <p:nvSpPr>
          <p:cNvPr id="7" name="TextBox 6">
            <a:extLst>
              <a:ext uri="{FF2B5EF4-FFF2-40B4-BE49-F238E27FC236}">
                <a16:creationId xmlns:a16="http://schemas.microsoft.com/office/drawing/2014/main" id="{5D0269D2-3222-21F4-0818-A9BB3B50EBF8}"/>
              </a:ext>
            </a:extLst>
          </p:cNvPr>
          <p:cNvSpPr txBox="1"/>
          <p:nvPr/>
        </p:nvSpPr>
        <p:spPr>
          <a:xfrm>
            <a:off x="4338687" y="5390527"/>
            <a:ext cx="3505200" cy="830997"/>
          </a:xfrm>
          <a:prstGeom prst="rect">
            <a:avLst/>
          </a:prstGeom>
          <a:noFill/>
        </p:spPr>
        <p:txBody>
          <a:bodyPr wrap="square" rtlCol="0">
            <a:spAutoFit/>
          </a:bodyPr>
          <a:lstStyle/>
          <a:p>
            <a:r>
              <a:rPr lang="en-US" sz="1200" dirty="0"/>
              <a:t>EL= English Learners</a:t>
            </a:r>
          </a:p>
          <a:p>
            <a:r>
              <a:rPr lang="en-US" sz="1200" dirty="0"/>
              <a:t>PEC = Program for Exceptional Children (Special Education)</a:t>
            </a:r>
          </a:p>
          <a:p>
            <a:r>
              <a:rPr lang="en-US" sz="1200" dirty="0"/>
              <a:t>EIP = Early Intervention Program</a:t>
            </a:r>
          </a:p>
        </p:txBody>
      </p:sp>
    </p:spTree>
    <p:extLst>
      <p:ext uri="{BB962C8B-B14F-4D97-AF65-F5344CB8AC3E}">
        <p14:creationId xmlns:p14="http://schemas.microsoft.com/office/powerpoint/2010/main" val="17272398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E9314C-BF9E-2AA4-29E6-C4E9F28BEC2C}"/>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06FCA04B-6C0C-2AF1-08DE-F0A2D52BD50B}"/>
              </a:ext>
            </a:extLst>
          </p:cNvPr>
          <p:cNvSpPr/>
          <p:nvPr/>
        </p:nvSpPr>
        <p:spPr>
          <a:xfrm>
            <a:off x="0" y="0"/>
            <a:ext cx="12192000" cy="819255"/>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Trade Gothic Next HvyCd"/>
                <a:ea typeface="+mn-ea"/>
                <a:cs typeface="+mn-cs"/>
              </a:rPr>
              <a:t>Consolidation Data –</a:t>
            </a:r>
            <a:r>
              <a:rPr kumimoji="0" lang="en-US" sz="3200" b="1" i="0" u="none" strike="noStrike" kern="1200" cap="none" spc="0" normalizeH="0" noProof="0">
                <a:ln>
                  <a:noFill/>
                </a:ln>
                <a:solidFill>
                  <a:prstClr val="white"/>
                </a:solidFill>
                <a:effectLst/>
                <a:uLnTx/>
                <a:uFillTx/>
                <a:latin typeface="Trade Gothic Next HvyCd"/>
                <a:ea typeface="+mn-ea"/>
                <a:cs typeface="+mn-cs"/>
              </a:rPr>
              <a:t> Specialized Academic Programming</a:t>
            </a:r>
            <a:endParaRPr kumimoji="0" lang="en-US" sz="3200" b="0" i="0" u="none" strike="noStrike" kern="1200" cap="none" spc="0" normalizeH="0" baseline="0" noProof="0">
              <a:ln>
                <a:noFill/>
              </a:ln>
              <a:solidFill>
                <a:prstClr val="white"/>
              </a:solidFill>
              <a:effectLst/>
              <a:uLnTx/>
              <a:uFillTx/>
              <a:latin typeface="Trade Gothic Next HvyCd"/>
              <a:ea typeface="+mn-ea"/>
              <a:cs typeface="+mn-cs"/>
            </a:endParaRPr>
          </a:p>
        </p:txBody>
      </p:sp>
      <p:pic>
        <p:nvPicPr>
          <p:cNvPr id="3" name="Picture 2">
            <a:extLst>
              <a:ext uri="{FF2B5EF4-FFF2-40B4-BE49-F238E27FC236}">
                <a16:creationId xmlns:a16="http://schemas.microsoft.com/office/drawing/2014/main" id="{3F77D9C8-F5B5-4078-C3AD-0A87B8F64529}"/>
              </a:ext>
            </a:extLst>
          </p:cNvPr>
          <p:cNvPicPr>
            <a:picLocks noChangeAspect="1"/>
          </p:cNvPicPr>
          <p:nvPr/>
        </p:nvPicPr>
        <p:blipFill>
          <a:blip r:embed="rId3"/>
          <a:stretch>
            <a:fillRect/>
          </a:stretch>
        </p:blipFill>
        <p:spPr>
          <a:xfrm>
            <a:off x="10946390" y="-67568"/>
            <a:ext cx="1390008" cy="1390008"/>
          </a:xfrm>
          <a:prstGeom prst="rect">
            <a:avLst/>
          </a:prstGeom>
        </p:spPr>
      </p:pic>
      <p:sp>
        <p:nvSpPr>
          <p:cNvPr id="4" name="Slide Number Placeholder 3">
            <a:extLst>
              <a:ext uri="{FF2B5EF4-FFF2-40B4-BE49-F238E27FC236}">
                <a16:creationId xmlns:a16="http://schemas.microsoft.com/office/drawing/2014/main" id="{AAA09FD8-6549-CB1A-780B-8EFE8DEBFB24}"/>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8E6F07D-F62F-4C3B-A21E-2367E9A3992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B536121C-7590-6172-F51F-A0D5CC1A5ABA}"/>
              </a:ext>
            </a:extLst>
          </p:cNvPr>
          <p:cNvPicPr>
            <a:picLocks noChangeAspect="1"/>
          </p:cNvPicPr>
          <p:nvPr/>
        </p:nvPicPr>
        <p:blipFill>
          <a:blip r:embed="rId4"/>
          <a:stretch>
            <a:fillRect/>
          </a:stretch>
        </p:blipFill>
        <p:spPr>
          <a:xfrm>
            <a:off x="461963" y="1652588"/>
            <a:ext cx="11268075" cy="3552825"/>
          </a:xfrm>
          <a:prstGeom prst="rect">
            <a:avLst/>
          </a:prstGeom>
        </p:spPr>
      </p:pic>
      <p:sp>
        <p:nvSpPr>
          <p:cNvPr id="7" name="TextBox 6">
            <a:extLst>
              <a:ext uri="{FF2B5EF4-FFF2-40B4-BE49-F238E27FC236}">
                <a16:creationId xmlns:a16="http://schemas.microsoft.com/office/drawing/2014/main" id="{B4256A31-CC78-25B9-9E89-F76C4F3444AB}"/>
              </a:ext>
            </a:extLst>
          </p:cNvPr>
          <p:cNvSpPr txBox="1"/>
          <p:nvPr/>
        </p:nvSpPr>
        <p:spPr>
          <a:xfrm>
            <a:off x="1965931" y="5200133"/>
            <a:ext cx="8250712"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b="1">
                <a:ea typeface="Calibri"/>
                <a:cs typeface="Calibri"/>
              </a:rPr>
              <a:t>*BC</a:t>
            </a:r>
            <a:r>
              <a:rPr lang="en-US" sz="1200">
                <a:ea typeface="Calibri"/>
                <a:cs typeface="Calibri"/>
              </a:rPr>
              <a:t> = Before Consolidation  | </a:t>
            </a:r>
            <a:r>
              <a:rPr lang="en-US" sz="1200" b="1">
                <a:ea typeface="Calibri"/>
                <a:cs typeface="Calibri"/>
              </a:rPr>
              <a:t>*AC</a:t>
            </a:r>
            <a:r>
              <a:rPr lang="en-US" sz="1200">
                <a:ea typeface="Calibri"/>
                <a:cs typeface="Calibri"/>
              </a:rPr>
              <a:t> = After Consolidation                              </a:t>
            </a:r>
          </a:p>
        </p:txBody>
      </p:sp>
      <p:sp>
        <p:nvSpPr>
          <p:cNvPr id="6" name="TextBox 5">
            <a:extLst>
              <a:ext uri="{FF2B5EF4-FFF2-40B4-BE49-F238E27FC236}">
                <a16:creationId xmlns:a16="http://schemas.microsoft.com/office/drawing/2014/main" id="{F43D5EBA-CFC9-AE3C-1D34-7DEC9FC3B46C}"/>
              </a:ext>
            </a:extLst>
          </p:cNvPr>
          <p:cNvSpPr txBox="1"/>
          <p:nvPr/>
        </p:nvSpPr>
        <p:spPr>
          <a:xfrm>
            <a:off x="4338687" y="5390527"/>
            <a:ext cx="3505200" cy="830997"/>
          </a:xfrm>
          <a:prstGeom prst="rect">
            <a:avLst/>
          </a:prstGeom>
          <a:noFill/>
        </p:spPr>
        <p:txBody>
          <a:bodyPr wrap="square" rtlCol="0">
            <a:spAutoFit/>
          </a:bodyPr>
          <a:lstStyle/>
          <a:p>
            <a:r>
              <a:rPr lang="en-US" sz="1200" dirty="0"/>
              <a:t>EL= English Learners</a:t>
            </a:r>
          </a:p>
          <a:p>
            <a:r>
              <a:rPr lang="en-US" sz="1200" dirty="0"/>
              <a:t>PEC = Program for Exceptional Children (Special Education)</a:t>
            </a:r>
          </a:p>
          <a:p>
            <a:r>
              <a:rPr lang="en-US" sz="1200" dirty="0"/>
              <a:t>EIP = Early Intervention Program</a:t>
            </a:r>
          </a:p>
        </p:txBody>
      </p:sp>
    </p:spTree>
    <p:extLst>
      <p:ext uri="{BB962C8B-B14F-4D97-AF65-F5344CB8AC3E}">
        <p14:creationId xmlns:p14="http://schemas.microsoft.com/office/powerpoint/2010/main" val="3641089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E5CACB-C027-7A19-485F-20BD3F3FC18A}"/>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026098F2-47F2-FF3F-8A51-AC4B4400C1A7}"/>
              </a:ext>
            </a:extLst>
          </p:cNvPr>
          <p:cNvSpPr/>
          <p:nvPr/>
        </p:nvSpPr>
        <p:spPr>
          <a:xfrm>
            <a:off x="0" y="0"/>
            <a:ext cx="12192000" cy="819255"/>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3200" b="1">
                <a:solidFill>
                  <a:prstClr val="white"/>
                </a:solidFill>
                <a:latin typeface="Trade Gothic Next HvyCd"/>
              </a:rPr>
              <a:t>Non-Consolidation</a:t>
            </a:r>
            <a:r>
              <a:rPr kumimoji="0" lang="en-US" sz="3200" b="1" i="0" u="none" strike="noStrike" kern="1200" cap="none" spc="0" normalizeH="0" baseline="0" noProof="0">
                <a:ln>
                  <a:noFill/>
                </a:ln>
                <a:solidFill>
                  <a:prstClr val="white"/>
                </a:solidFill>
                <a:effectLst/>
                <a:uLnTx/>
                <a:uFillTx/>
                <a:latin typeface="Trade Gothic Next HvyCd"/>
                <a:ea typeface="+mn-ea"/>
                <a:cs typeface="+mn-cs"/>
              </a:rPr>
              <a:t> Data –</a:t>
            </a:r>
            <a:r>
              <a:rPr kumimoji="0" lang="en-US" sz="3200" b="1" i="0" u="none" strike="noStrike" kern="1200" cap="none" spc="0" normalizeH="0" noProof="0">
                <a:ln>
                  <a:noFill/>
                </a:ln>
                <a:solidFill>
                  <a:prstClr val="white"/>
                </a:solidFill>
                <a:effectLst/>
                <a:uLnTx/>
                <a:uFillTx/>
                <a:latin typeface="Trade Gothic Next HvyCd"/>
                <a:ea typeface="+mn-ea"/>
                <a:cs typeface="+mn-cs"/>
              </a:rPr>
              <a:t> Specialized Academic Programming</a:t>
            </a:r>
            <a:endParaRPr kumimoji="0" lang="en-US" sz="3200" b="0" i="0" u="none" strike="noStrike" kern="1200" cap="none" spc="0" normalizeH="0" baseline="0" noProof="0">
              <a:ln>
                <a:noFill/>
              </a:ln>
              <a:solidFill>
                <a:prstClr val="white"/>
              </a:solidFill>
              <a:effectLst/>
              <a:uLnTx/>
              <a:uFillTx/>
              <a:latin typeface="Trade Gothic Next HvyCd"/>
              <a:ea typeface="+mn-ea"/>
              <a:cs typeface="+mn-cs"/>
            </a:endParaRPr>
          </a:p>
        </p:txBody>
      </p:sp>
      <p:pic>
        <p:nvPicPr>
          <p:cNvPr id="3" name="Picture 2">
            <a:extLst>
              <a:ext uri="{FF2B5EF4-FFF2-40B4-BE49-F238E27FC236}">
                <a16:creationId xmlns:a16="http://schemas.microsoft.com/office/drawing/2014/main" id="{18179B08-D390-AAED-FD2B-9FB804B2D7FA}"/>
              </a:ext>
            </a:extLst>
          </p:cNvPr>
          <p:cNvPicPr>
            <a:picLocks noChangeAspect="1"/>
          </p:cNvPicPr>
          <p:nvPr/>
        </p:nvPicPr>
        <p:blipFill>
          <a:blip r:embed="rId3"/>
          <a:stretch>
            <a:fillRect/>
          </a:stretch>
        </p:blipFill>
        <p:spPr>
          <a:xfrm>
            <a:off x="10946390" y="-67568"/>
            <a:ext cx="1390008" cy="1390008"/>
          </a:xfrm>
          <a:prstGeom prst="rect">
            <a:avLst/>
          </a:prstGeom>
        </p:spPr>
      </p:pic>
      <p:sp>
        <p:nvSpPr>
          <p:cNvPr id="4" name="Slide Number Placeholder 3">
            <a:extLst>
              <a:ext uri="{FF2B5EF4-FFF2-40B4-BE49-F238E27FC236}">
                <a16:creationId xmlns:a16="http://schemas.microsoft.com/office/drawing/2014/main" id="{4B0DD96D-0B1D-C31E-9B6D-026B82330E30}"/>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8E6F07D-F62F-4C3B-A21E-2367E9A3992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9C8FE2BC-ACE4-E9C5-29A8-FFD914B01852}"/>
              </a:ext>
            </a:extLst>
          </p:cNvPr>
          <p:cNvSpPr txBox="1"/>
          <p:nvPr/>
        </p:nvSpPr>
        <p:spPr>
          <a:xfrm>
            <a:off x="1965932" y="5382584"/>
            <a:ext cx="8250712"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b="1">
                <a:ea typeface="Calibri"/>
                <a:cs typeface="Calibri"/>
              </a:rPr>
              <a:t>*BR</a:t>
            </a:r>
            <a:r>
              <a:rPr lang="en-US" sz="1200">
                <a:ea typeface="Calibri"/>
                <a:cs typeface="Calibri"/>
              </a:rPr>
              <a:t> = Before Rezoning  | </a:t>
            </a:r>
            <a:r>
              <a:rPr lang="en-US" sz="1200" b="1">
                <a:ea typeface="Calibri"/>
                <a:cs typeface="Calibri"/>
              </a:rPr>
              <a:t>*AR</a:t>
            </a:r>
            <a:r>
              <a:rPr lang="en-US" sz="1200">
                <a:ea typeface="Calibri"/>
                <a:cs typeface="Calibri"/>
              </a:rPr>
              <a:t> = After Rezoning                       </a:t>
            </a:r>
          </a:p>
        </p:txBody>
      </p:sp>
      <p:pic>
        <p:nvPicPr>
          <p:cNvPr id="6" name="Picture 5" descr="A table with numbers and text&#10;&#10;AI-generated content may be incorrect.">
            <a:extLst>
              <a:ext uri="{FF2B5EF4-FFF2-40B4-BE49-F238E27FC236}">
                <a16:creationId xmlns:a16="http://schemas.microsoft.com/office/drawing/2014/main" id="{06BE117F-C2C6-667A-38A3-93D63BCD1064}"/>
              </a:ext>
            </a:extLst>
          </p:cNvPr>
          <p:cNvPicPr>
            <a:picLocks noChangeAspect="1"/>
          </p:cNvPicPr>
          <p:nvPr/>
        </p:nvPicPr>
        <p:blipFill>
          <a:blip r:embed="rId4"/>
          <a:stretch>
            <a:fillRect/>
          </a:stretch>
        </p:blipFill>
        <p:spPr>
          <a:xfrm>
            <a:off x="467597" y="1472685"/>
            <a:ext cx="11256376" cy="3901896"/>
          </a:xfrm>
          <a:prstGeom prst="rect">
            <a:avLst/>
          </a:prstGeom>
        </p:spPr>
      </p:pic>
    </p:spTree>
    <p:extLst>
      <p:ext uri="{BB962C8B-B14F-4D97-AF65-F5344CB8AC3E}">
        <p14:creationId xmlns:p14="http://schemas.microsoft.com/office/powerpoint/2010/main" val="11912345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AC7558-92E0-D4E2-E22C-EFCDA813DB2F}"/>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5073F6F9-759D-9237-B12A-67D583585ED4}"/>
              </a:ext>
            </a:extLst>
          </p:cNvPr>
          <p:cNvSpPr/>
          <p:nvPr/>
        </p:nvSpPr>
        <p:spPr>
          <a:xfrm>
            <a:off x="0" y="0"/>
            <a:ext cx="12192000" cy="819255"/>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3200" b="1">
                <a:solidFill>
                  <a:prstClr val="white"/>
                </a:solidFill>
                <a:latin typeface="Trade Gothic Next HvyCd"/>
              </a:rPr>
              <a:t>Non-Consolidation</a:t>
            </a:r>
            <a:r>
              <a:rPr kumimoji="0" lang="en-US" sz="3200" b="1" i="0" u="none" strike="noStrike" kern="1200" cap="none" spc="0" normalizeH="0" baseline="0" noProof="0">
                <a:ln>
                  <a:noFill/>
                </a:ln>
                <a:solidFill>
                  <a:prstClr val="white"/>
                </a:solidFill>
                <a:effectLst/>
                <a:uLnTx/>
                <a:uFillTx/>
                <a:latin typeface="Trade Gothic Next HvyCd"/>
                <a:ea typeface="+mn-ea"/>
                <a:cs typeface="+mn-cs"/>
              </a:rPr>
              <a:t> Data –</a:t>
            </a:r>
            <a:r>
              <a:rPr kumimoji="0" lang="en-US" sz="3200" b="1" i="0" u="none" strike="noStrike" kern="1200" cap="none" spc="0" normalizeH="0" noProof="0">
                <a:ln>
                  <a:noFill/>
                </a:ln>
                <a:solidFill>
                  <a:prstClr val="white"/>
                </a:solidFill>
                <a:effectLst/>
                <a:uLnTx/>
                <a:uFillTx/>
                <a:latin typeface="Trade Gothic Next HvyCd"/>
                <a:ea typeface="+mn-ea"/>
                <a:cs typeface="+mn-cs"/>
              </a:rPr>
              <a:t> Specialized Academic Programming</a:t>
            </a:r>
            <a:endParaRPr kumimoji="0" lang="en-US" sz="3200" b="0" i="0" u="none" strike="noStrike" kern="1200" cap="none" spc="0" normalizeH="0" baseline="0" noProof="0">
              <a:ln>
                <a:noFill/>
              </a:ln>
              <a:solidFill>
                <a:prstClr val="white"/>
              </a:solidFill>
              <a:effectLst/>
              <a:uLnTx/>
              <a:uFillTx/>
              <a:latin typeface="Trade Gothic Next HvyCd"/>
              <a:ea typeface="+mn-ea"/>
              <a:cs typeface="+mn-cs"/>
            </a:endParaRPr>
          </a:p>
        </p:txBody>
      </p:sp>
      <p:pic>
        <p:nvPicPr>
          <p:cNvPr id="3" name="Picture 2">
            <a:extLst>
              <a:ext uri="{FF2B5EF4-FFF2-40B4-BE49-F238E27FC236}">
                <a16:creationId xmlns:a16="http://schemas.microsoft.com/office/drawing/2014/main" id="{B204808E-2DF8-8F5D-5FAC-FABDF9E7CA6D}"/>
              </a:ext>
            </a:extLst>
          </p:cNvPr>
          <p:cNvPicPr>
            <a:picLocks noChangeAspect="1"/>
          </p:cNvPicPr>
          <p:nvPr/>
        </p:nvPicPr>
        <p:blipFill>
          <a:blip r:embed="rId3"/>
          <a:stretch>
            <a:fillRect/>
          </a:stretch>
        </p:blipFill>
        <p:spPr>
          <a:xfrm>
            <a:off x="10946390" y="-67568"/>
            <a:ext cx="1390008" cy="1390008"/>
          </a:xfrm>
          <a:prstGeom prst="rect">
            <a:avLst/>
          </a:prstGeom>
        </p:spPr>
      </p:pic>
      <p:sp>
        <p:nvSpPr>
          <p:cNvPr id="4" name="Slide Number Placeholder 3">
            <a:extLst>
              <a:ext uri="{FF2B5EF4-FFF2-40B4-BE49-F238E27FC236}">
                <a16:creationId xmlns:a16="http://schemas.microsoft.com/office/drawing/2014/main" id="{14969C2D-5CAD-B272-9A32-FB4DB3E695AB}"/>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8E6F07D-F62F-4C3B-A21E-2367E9A3992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38D30D01-51DB-83D3-65ED-36F524360D07}"/>
              </a:ext>
            </a:extLst>
          </p:cNvPr>
          <p:cNvSpPr txBox="1"/>
          <p:nvPr/>
        </p:nvSpPr>
        <p:spPr>
          <a:xfrm>
            <a:off x="1965931" y="5382583"/>
            <a:ext cx="8250712"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b="1">
                <a:ea typeface="Calibri"/>
                <a:cs typeface="Calibri"/>
              </a:rPr>
              <a:t>*BR</a:t>
            </a:r>
            <a:r>
              <a:rPr lang="en-US" sz="1200">
                <a:ea typeface="Calibri"/>
                <a:cs typeface="Calibri"/>
              </a:rPr>
              <a:t> = Before Rezoning  | </a:t>
            </a:r>
            <a:r>
              <a:rPr lang="en-US" sz="1200" b="1">
                <a:ea typeface="Calibri"/>
                <a:cs typeface="Calibri"/>
              </a:rPr>
              <a:t>*AR</a:t>
            </a:r>
            <a:r>
              <a:rPr lang="en-US" sz="1200">
                <a:ea typeface="Calibri"/>
                <a:cs typeface="Calibri"/>
              </a:rPr>
              <a:t> = After Rezoning                       </a:t>
            </a:r>
          </a:p>
        </p:txBody>
      </p:sp>
      <p:pic>
        <p:nvPicPr>
          <p:cNvPr id="5" name="Picture 4" descr="A table with numbers and text&#10;&#10;AI-generated content may be incorrect.">
            <a:extLst>
              <a:ext uri="{FF2B5EF4-FFF2-40B4-BE49-F238E27FC236}">
                <a16:creationId xmlns:a16="http://schemas.microsoft.com/office/drawing/2014/main" id="{8F6D7FB3-E3EE-DAF9-1B16-F73DF9FAD6AE}"/>
              </a:ext>
            </a:extLst>
          </p:cNvPr>
          <p:cNvPicPr>
            <a:picLocks noChangeAspect="1"/>
          </p:cNvPicPr>
          <p:nvPr/>
        </p:nvPicPr>
        <p:blipFill>
          <a:blip r:embed="rId4"/>
          <a:stretch>
            <a:fillRect/>
          </a:stretch>
        </p:blipFill>
        <p:spPr>
          <a:xfrm>
            <a:off x="467597" y="1484558"/>
            <a:ext cx="11267538" cy="3888883"/>
          </a:xfrm>
          <a:prstGeom prst="rect">
            <a:avLst/>
          </a:prstGeom>
        </p:spPr>
      </p:pic>
    </p:spTree>
    <p:extLst>
      <p:ext uri="{BB962C8B-B14F-4D97-AF65-F5344CB8AC3E}">
        <p14:creationId xmlns:p14="http://schemas.microsoft.com/office/powerpoint/2010/main" val="18233340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C98179-A4E7-5945-E589-D0419B5B8020}"/>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076FEE28-CB0C-B7F1-5C52-D7D51EA3B058}"/>
              </a:ext>
            </a:extLst>
          </p:cNvPr>
          <p:cNvSpPr/>
          <p:nvPr/>
        </p:nvSpPr>
        <p:spPr>
          <a:xfrm>
            <a:off x="0" y="0"/>
            <a:ext cx="12192000" cy="819255"/>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defTabSz="457200">
              <a:defRPr/>
            </a:pPr>
            <a:r>
              <a:rPr kumimoji="0" lang="en-US" sz="3200" b="1" i="0" u="none" strike="noStrike" kern="1200" cap="none" spc="0" normalizeH="0" baseline="0" noProof="0">
                <a:ln>
                  <a:noFill/>
                </a:ln>
                <a:solidFill>
                  <a:prstClr val="white"/>
                </a:solidFill>
                <a:effectLst/>
                <a:uLnTx/>
                <a:uFillTx/>
                <a:latin typeface="Trade Gothic Next HvyCd"/>
                <a:ea typeface="+mn-ea"/>
                <a:cs typeface="+mn-cs"/>
              </a:rPr>
              <a:t>Consolidation Data –</a:t>
            </a:r>
            <a:r>
              <a:rPr kumimoji="0" lang="en-US" sz="3200" b="1" i="0" u="none" strike="noStrike" kern="1200" cap="none" spc="0" normalizeH="0" noProof="0">
                <a:ln>
                  <a:noFill/>
                </a:ln>
                <a:solidFill>
                  <a:prstClr val="white"/>
                </a:solidFill>
                <a:effectLst/>
                <a:uLnTx/>
                <a:uFillTx/>
                <a:latin typeface="Trade Gothic Next HvyCd"/>
                <a:ea typeface="+mn-ea"/>
                <a:cs typeface="+mn-cs"/>
              </a:rPr>
              <a:t> </a:t>
            </a:r>
            <a:r>
              <a:rPr lang="en-US" sz="3200" b="1">
                <a:solidFill>
                  <a:prstClr val="white"/>
                </a:solidFill>
                <a:latin typeface="Trade Gothic Next HvyCd"/>
              </a:rPr>
              <a:t>Non-Instructional Cost Study – Scenario A</a:t>
            </a:r>
            <a:endParaRPr kumimoji="0" lang="en-US" sz="3200" b="0" i="0" u="none" strike="noStrike" kern="1200" cap="none" spc="0" normalizeH="0" baseline="0" noProof="0">
              <a:ln>
                <a:noFill/>
              </a:ln>
              <a:solidFill>
                <a:prstClr val="white"/>
              </a:solidFill>
              <a:effectLst/>
              <a:uLnTx/>
              <a:uFillTx/>
              <a:latin typeface="Trade Gothic Next HvyCd"/>
              <a:ea typeface="+mn-ea"/>
              <a:cs typeface="+mn-cs"/>
            </a:endParaRPr>
          </a:p>
        </p:txBody>
      </p:sp>
      <p:pic>
        <p:nvPicPr>
          <p:cNvPr id="3" name="Picture 2">
            <a:extLst>
              <a:ext uri="{FF2B5EF4-FFF2-40B4-BE49-F238E27FC236}">
                <a16:creationId xmlns:a16="http://schemas.microsoft.com/office/drawing/2014/main" id="{51E232FD-7E28-64E9-BE99-EB4E9FF5E732}"/>
              </a:ext>
            </a:extLst>
          </p:cNvPr>
          <p:cNvPicPr>
            <a:picLocks noChangeAspect="1"/>
          </p:cNvPicPr>
          <p:nvPr/>
        </p:nvPicPr>
        <p:blipFill>
          <a:blip r:embed="rId3"/>
          <a:stretch>
            <a:fillRect/>
          </a:stretch>
        </p:blipFill>
        <p:spPr>
          <a:xfrm>
            <a:off x="10946390" y="-67568"/>
            <a:ext cx="1390008" cy="1390008"/>
          </a:xfrm>
          <a:prstGeom prst="rect">
            <a:avLst/>
          </a:prstGeom>
        </p:spPr>
      </p:pic>
      <p:sp>
        <p:nvSpPr>
          <p:cNvPr id="4" name="Slide Number Placeholder 3">
            <a:extLst>
              <a:ext uri="{FF2B5EF4-FFF2-40B4-BE49-F238E27FC236}">
                <a16:creationId xmlns:a16="http://schemas.microsoft.com/office/drawing/2014/main" id="{DB516AA5-040D-05C4-2825-63BFA033688B}"/>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8E6F07D-F62F-4C3B-A21E-2367E9A3992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3B213BAE-C426-3B9F-6779-2A0B37EEE757}"/>
              </a:ext>
            </a:extLst>
          </p:cNvPr>
          <p:cNvPicPr>
            <a:picLocks noChangeAspect="1"/>
          </p:cNvPicPr>
          <p:nvPr/>
        </p:nvPicPr>
        <p:blipFill>
          <a:blip r:embed="rId4"/>
          <a:stretch>
            <a:fillRect/>
          </a:stretch>
        </p:blipFill>
        <p:spPr>
          <a:xfrm>
            <a:off x="161925" y="1128713"/>
            <a:ext cx="11868150" cy="4600575"/>
          </a:xfrm>
          <a:prstGeom prst="rect">
            <a:avLst/>
          </a:prstGeom>
        </p:spPr>
      </p:pic>
    </p:spTree>
    <p:extLst>
      <p:ext uri="{BB962C8B-B14F-4D97-AF65-F5344CB8AC3E}">
        <p14:creationId xmlns:p14="http://schemas.microsoft.com/office/powerpoint/2010/main" val="35343259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951DC7-D3B8-48C5-27BA-742EE004CF50}"/>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1FC463B0-422C-9277-CB7E-9A9C53E3E3DB}"/>
              </a:ext>
            </a:extLst>
          </p:cNvPr>
          <p:cNvSpPr/>
          <p:nvPr/>
        </p:nvSpPr>
        <p:spPr>
          <a:xfrm>
            <a:off x="0" y="0"/>
            <a:ext cx="12192000" cy="819255"/>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defTabSz="457200">
              <a:defRPr/>
            </a:pPr>
            <a:r>
              <a:rPr kumimoji="0" lang="en-US" sz="3200" b="1" i="0" u="none" strike="noStrike" kern="1200" cap="none" spc="0" normalizeH="0" baseline="0" noProof="0">
                <a:ln>
                  <a:noFill/>
                </a:ln>
                <a:solidFill>
                  <a:prstClr val="white"/>
                </a:solidFill>
                <a:effectLst/>
                <a:uLnTx/>
                <a:uFillTx/>
                <a:latin typeface="Trade Gothic Next HvyCd"/>
                <a:ea typeface="+mn-ea"/>
                <a:cs typeface="+mn-cs"/>
              </a:rPr>
              <a:t>Consolidation Data –</a:t>
            </a:r>
            <a:r>
              <a:rPr kumimoji="0" lang="en-US" sz="3200" b="1" i="0" u="none" strike="noStrike" kern="1200" cap="none" spc="0" normalizeH="0" noProof="0">
                <a:ln>
                  <a:noFill/>
                </a:ln>
                <a:solidFill>
                  <a:prstClr val="white"/>
                </a:solidFill>
                <a:effectLst/>
                <a:uLnTx/>
                <a:uFillTx/>
                <a:latin typeface="Trade Gothic Next HvyCd"/>
                <a:ea typeface="+mn-ea"/>
                <a:cs typeface="+mn-cs"/>
              </a:rPr>
              <a:t> </a:t>
            </a:r>
            <a:r>
              <a:rPr lang="en-US" sz="3200" b="1">
                <a:solidFill>
                  <a:prstClr val="white"/>
                </a:solidFill>
                <a:latin typeface="Trade Gothic Next HvyCd"/>
              </a:rPr>
              <a:t>Non-Instructional Cost Study – Scenario B</a:t>
            </a:r>
            <a:endParaRPr kumimoji="0" lang="en-US" sz="3200" b="0" i="0" u="none" strike="noStrike" kern="1200" cap="none" spc="0" normalizeH="0" baseline="0" noProof="0">
              <a:ln>
                <a:noFill/>
              </a:ln>
              <a:solidFill>
                <a:prstClr val="white"/>
              </a:solidFill>
              <a:effectLst/>
              <a:uLnTx/>
              <a:uFillTx/>
              <a:latin typeface="Trade Gothic Next HvyCd"/>
              <a:ea typeface="+mn-ea"/>
              <a:cs typeface="+mn-cs"/>
            </a:endParaRPr>
          </a:p>
        </p:txBody>
      </p:sp>
      <p:pic>
        <p:nvPicPr>
          <p:cNvPr id="3" name="Picture 2">
            <a:extLst>
              <a:ext uri="{FF2B5EF4-FFF2-40B4-BE49-F238E27FC236}">
                <a16:creationId xmlns:a16="http://schemas.microsoft.com/office/drawing/2014/main" id="{CFB557ED-BE5E-4015-52B5-47AB56102C4B}"/>
              </a:ext>
            </a:extLst>
          </p:cNvPr>
          <p:cNvPicPr>
            <a:picLocks noChangeAspect="1"/>
          </p:cNvPicPr>
          <p:nvPr/>
        </p:nvPicPr>
        <p:blipFill>
          <a:blip r:embed="rId3"/>
          <a:stretch>
            <a:fillRect/>
          </a:stretch>
        </p:blipFill>
        <p:spPr>
          <a:xfrm>
            <a:off x="10946390" y="-67568"/>
            <a:ext cx="1390008" cy="1390008"/>
          </a:xfrm>
          <a:prstGeom prst="rect">
            <a:avLst/>
          </a:prstGeom>
        </p:spPr>
      </p:pic>
      <p:sp>
        <p:nvSpPr>
          <p:cNvPr id="4" name="Slide Number Placeholder 3">
            <a:extLst>
              <a:ext uri="{FF2B5EF4-FFF2-40B4-BE49-F238E27FC236}">
                <a16:creationId xmlns:a16="http://schemas.microsoft.com/office/drawing/2014/main" id="{DF57B3D4-A459-F41B-1C0C-F7BC95318655}"/>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8E6F07D-F62F-4C3B-A21E-2367E9A3992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35F819F9-1934-32C9-2EE6-8D0A45704466}"/>
              </a:ext>
            </a:extLst>
          </p:cNvPr>
          <p:cNvPicPr>
            <a:picLocks noChangeAspect="1"/>
          </p:cNvPicPr>
          <p:nvPr/>
        </p:nvPicPr>
        <p:blipFill>
          <a:blip r:embed="rId4"/>
          <a:stretch>
            <a:fillRect/>
          </a:stretch>
        </p:blipFill>
        <p:spPr>
          <a:xfrm>
            <a:off x="114300" y="1331740"/>
            <a:ext cx="11963400" cy="4556872"/>
          </a:xfrm>
          <a:prstGeom prst="rect">
            <a:avLst/>
          </a:prstGeom>
        </p:spPr>
      </p:pic>
    </p:spTree>
    <p:extLst>
      <p:ext uri="{BB962C8B-B14F-4D97-AF65-F5344CB8AC3E}">
        <p14:creationId xmlns:p14="http://schemas.microsoft.com/office/powerpoint/2010/main" val="32190116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D07AD0-06BA-4EFB-FB8C-A70C1C77CE6B}"/>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609FE076-E7BB-72EB-AF9D-0344AE0392AF}"/>
              </a:ext>
            </a:extLst>
          </p:cNvPr>
          <p:cNvSpPr/>
          <p:nvPr/>
        </p:nvSpPr>
        <p:spPr>
          <a:xfrm>
            <a:off x="0" y="0"/>
            <a:ext cx="12192000" cy="819255"/>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defTabSz="457200">
              <a:defRPr/>
            </a:pPr>
            <a:r>
              <a:rPr kumimoji="0" lang="en-US" sz="3200" b="1" i="0" u="none" strike="noStrike" kern="1200" cap="none" spc="0" normalizeH="0" baseline="0" noProof="0">
                <a:ln>
                  <a:noFill/>
                </a:ln>
                <a:solidFill>
                  <a:prstClr val="white"/>
                </a:solidFill>
                <a:effectLst/>
                <a:uLnTx/>
                <a:uFillTx/>
                <a:latin typeface="Trade Gothic Next HvyCd"/>
                <a:ea typeface="+mn-ea"/>
                <a:cs typeface="+mn-cs"/>
              </a:rPr>
              <a:t>Consolidation Data –</a:t>
            </a:r>
            <a:r>
              <a:rPr kumimoji="0" lang="en-US" sz="3200" b="1" i="0" u="none" strike="noStrike" kern="1200" cap="none" spc="0" normalizeH="0" noProof="0">
                <a:ln>
                  <a:noFill/>
                </a:ln>
                <a:solidFill>
                  <a:prstClr val="white"/>
                </a:solidFill>
                <a:effectLst/>
                <a:uLnTx/>
                <a:uFillTx/>
                <a:latin typeface="Trade Gothic Next HvyCd"/>
                <a:ea typeface="+mn-ea"/>
                <a:cs typeface="+mn-cs"/>
              </a:rPr>
              <a:t> </a:t>
            </a:r>
            <a:r>
              <a:rPr lang="en-US" sz="3200" b="1">
                <a:solidFill>
                  <a:prstClr val="white"/>
                </a:solidFill>
                <a:latin typeface="Trade Gothic Next HvyCd"/>
              </a:rPr>
              <a:t>Non-Instructional Cost Study – Scenario C</a:t>
            </a:r>
            <a:endParaRPr kumimoji="0" lang="en-US" sz="3200" b="0" i="0" u="none" strike="noStrike" kern="1200" cap="none" spc="0" normalizeH="0" baseline="0" noProof="0">
              <a:ln>
                <a:noFill/>
              </a:ln>
              <a:solidFill>
                <a:prstClr val="white"/>
              </a:solidFill>
              <a:effectLst/>
              <a:uLnTx/>
              <a:uFillTx/>
              <a:latin typeface="Trade Gothic Next HvyCd"/>
              <a:ea typeface="+mn-ea"/>
              <a:cs typeface="+mn-cs"/>
            </a:endParaRPr>
          </a:p>
        </p:txBody>
      </p:sp>
      <p:pic>
        <p:nvPicPr>
          <p:cNvPr id="3" name="Picture 2">
            <a:extLst>
              <a:ext uri="{FF2B5EF4-FFF2-40B4-BE49-F238E27FC236}">
                <a16:creationId xmlns:a16="http://schemas.microsoft.com/office/drawing/2014/main" id="{7087B72E-46FD-2708-59C5-740290DC6E11}"/>
              </a:ext>
            </a:extLst>
          </p:cNvPr>
          <p:cNvPicPr>
            <a:picLocks noChangeAspect="1"/>
          </p:cNvPicPr>
          <p:nvPr/>
        </p:nvPicPr>
        <p:blipFill>
          <a:blip r:embed="rId3"/>
          <a:stretch>
            <a:fillRect/>
          </a:stretch>
        </p:blipFill>
        <p:spPr>
          <a:xfrm>
            <a:off x="10946390" y="-67568"/>
            <a:ext cx="1390008" cy="1390008"/>
          </a:xfrm>
          <a:prstGeom prst="rect">
            <a:avLst/>
          </a:prstGeom>
        </p:spPr>
      </p:pic>
      <p:sp>
        <p:nvSpPr>
          <p:cNvPr id="4" name="Slide Number Placeholder 3">
            <a:extLst>
              <a:ext uri="{FF2B5EF4-FFF2-40B4-BE49-F238E27FC236}">
                <a16:creationId xmlns:a16="http://schemas.microsoft.com/office/drawing/2014/main" id="{D3490108-9392-F36B-CB7A-078174308060}"/>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8E6F07D-F62F-4C3B-A21E-2367E9A3992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Picture 4" descr="A table with numbers and a number on it&#10;&#10;AI-generated content may be incorrect.">
            <a:extLst>
              <a:ext uri="{FF2B5EF4-FFF2-40B4-BE49-F238E27FC236}">
                <a16:creationId xmlns:a16="http://schemas.microsoft.com/office/drawing/2014/main" id="{1A611A3D-5B0B-4F90-B8F5-CE865929813C}"/>
              </a:ext>
            </a:extLst>
          </p:cNvPr>
          <p:cNvPicPr>
            <a:picLocks noChangeAspect="1"/>
          </p:cNvPicPr>
          <p:nvPr/>
        </p:nvPicPr>
        <p:blipFill>
          <a:blip r:embed="rId4"/>
          <a:stretch>
            <a:fillRect/>
          </a:stretch>
        </p:blipFill>
        <p:spPr>
          <a:xfrm>
            <a:off x="235375" y="1117981"/>
            <a:ext cx="11731982" cy="4804490"/>
          </a:xfrm>
          <a:prstGeom prst="rect">
            <a:avLst/>
          </a:prstGeom>
        </p:spPr>
      </p:pic>
    </p:spTree>
    <p:extLst>
      <p:ext uri="{BB962C8B-B14F-4D97-AF65-F5344CB8AC3E}">
        <p14:creationId xmlns:p14="http://schemas.microsoft.com/office/powerpoint/2010/main" val="41125032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C1FAA-3F56-E474-2891-A0DE4460C7BF}"/>
              </a:ext>
            </a:extLst>
          </p:cNvPr>
          <p:cNvSpPr>
            <a:spLocks noGrp="1"/>
          </p:cNvSpPr>
          <p:nvPr>
            <p:ph type="title"/>
          </p:nvPr>
        </p:nvSpPr>
        <p:spPr>
          <a:xfrm>
            <a:off x="380554" y="2908304"/>
            <a:ext cx="3537585" cy="1343656"/>
          </a:xfrm>
        </p:spPr>
        <p:txBody>
          <a:bodyPr>
            <a:normAutofit/>
          </a:bodyPr>
          <a:lstStyle/>
          <a:p>
            <a:r>
              <a:rPr lang="en-US">
                <a:solidFill>
                  <a:srgbClr val="FFC700"/>
                </a:solidFill>
                <a:effectLst>
                  <a:outerShdw blurRad="38100" dist="38100" dir="2700000" algn="tl">
                    <a:srgbClr val="000000">
                      <a:alpha val="43137"/>
                    </a:srgbClr>
                  </a:outerShdw>
                </a:effectLst>
                <a:latin typeface="Trade Gothic Next HvyCd" panose="020B0906040303020004" pitchFamily="34" charset="0"/>
              </a:rPr>
              <a:t>OUR GUIDING PRINCIPLES</a:t>
            </a:r>
          </a:p>
        </p:txBody>
      </p:sp>
      <p:sp>
        <p:nvSpPr>
          <p:cNvPr id="4" name="Content Placeholder 9">
            <a:extLst>
              <a:ext uri="{FF2B5EF4-FFF2-40B4-BE49-F238E27FC236}">
                <a16:creationId xmlns:a16="http://schemas.microsoft.com/office/drawing/2014/main" id="{DFF555DE-DB6B-5E33-732B-D0DF28E9043A}"/>
              </a:ext>
            </a:extLst>
          </p:cNvPr>
          <p:cNvSpPr txBox="1">
            <a:spLocks/>
          </p:cNvSpPr>
          <p:nvPr/>
        </p:nvSpPr>
        <p:spPr>
          <a:xfrm>
            <a:off x="795182" y="4371975"/>
            <a:ext cx="4213672" cy="2237084"/>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
                <a:srgbClr val="FFC000"/>
              </a:buClr>
              <a:buSzTx/>
              <a:buFont typeface="Wingdings" panose="05000000000000000000" pitchFamily="2" charset="2"/>
              <a:buChar char="Ø"/>
              <a:tabLst/>
              <a:defRPr/>
            </a:pPr>
            <a:r>
              <a:rPr kumimoji="0" lang="en-US" sz="2200" b="0" i="0" u="none" strike="noStrike" kern="100" cap="none" spc="0" normalizeH="0" baseline="0" noProof="0">
                <a:ln>
                  <a:noFill/>
                </a:ln>
                <a:solidFill>
                  <a:prstClr val="black"/>
                </a:solidFill>
                <a:effectLst/>
                <a:uLnTx/>
                <a:uFillTx/>
                <a:latin typeface="Trade Gothic Next HvyCd" panose="020B0906040303020004" pitchFamily="34" charset="0"/>
                <a:ea typeface="Calibri" panose="020F0502020204030204" pitchFamily="34" charset="0"/>
                <a:cs typeface="Arial" panose="020B0604020202020204" pitchFamily="34" charset="0"/>
              </a:rPr>
              <a:t> Personalized Learning</a:t>
            </a:r>
          </a:p>
          <a:p>
            <a:pPr marL="228600" marR="0" lvl="0" indent="-228600" algn="l" defTabSz="914400" rtl="0" eaLnBrk="1" fontAlgn="auto" latinLnBrk="0" hangingPunct="1">
              <a:lnSpc>
                <a:spcPct val="90000"/>
              </a:lnSpc>
              <a:spcBef>
                <a:spcPts val="1000"/>
              </a:spcBef>
              <a:spcAft>
                <a:spcPts val="0"/>
              </a:spcAft>
              <a:buClr>
                <a:srgbClr val="FFC000"/>
              </a:buClr>
              <a:buSzTx/>
              <a:buFont typeface="Wingdings" panose="05000000000000000000" pitchFamily="2" charset="2"/>
              <a:buChar char="Ø"/>
              <a:tabLst/>
              <a:defRPr/>
            </a:pPr>
            <a:r>
              <a:rPr kumimoji="0" lang="en-US" sz="2200" b="0" i="0" u="none" strike="noStrike" kern="100" cap="none" spc="0" normalizeH="0" baseline="0" noProof="0">
                <a:ln>
                  <a:noFill/>
                </a:ln>
                <a:solidFill>
                  <a:prstClr val="black"/>
                </a:solidFill>
                <a:effectLst/>
                <a:uLnTx/>
                <a:uFillTx/>
                <a:latin typeface="Trade Gothic Next HvyCd" panose="020B0906040303020004" pitchFamily="34" charset="0"/>
                <a:ea typeface="+mn-ea"/>
                <a:cs typeface="Arial" panose="020B0604020202020204" pitchFamily="34" charset="0"/>
              </a:rPr>
              <a:t> Collaboration</a:t>
            </a:r>
          </a:p>
          <a:p>
            <a:pPr marL="228600" marR="0" lvl="0" indent="-228600" algn="l" defTabSz="914400" rtl="0" eaLnBrk="1" fontAlgn="auto" latinLnBrk="0" hangingPunct="1">
              <a:lnSpc>
                <a:spcPct val="90000"/>
              </a:lnSpc>
              <a:spcBef>
                <a:spcPts val="1000"/>
              </a:spcBef>
              <a:spcAft>
                <a:spcPts val="0"/>
              </a:spcAft>
              <a:buClr>
                <a:srgbClr val="FFC000"/>
              </a:buClr>
              <a:buSzTx/>
              <a:buFont typeface="Wingdings" panose="05000000000000000000" pitchFamily="2" charset="2"/>
              <a:buChar char="Ø"/>
              <a:tabLst/>
              <a:defRPr/>
            </a:pPr>
            <a:r>
              <a:rPr kumimoji="0" lang="en-US" sz="2200" b="0" i="0" u="none" strike="noStrike" kern="100" cap="none" spc="0" normalizeH="0" baseline="0" noProof="0">
                <a:ln>
                  <a:noFill/>
                </a:ln>
                <a:solidFill>
                  <a:prstClr val="black"/>
                </a:solidFill>
                <a:effectLst/>
                <a:uLnTx/>
                <a:uFillTx/>
                <a:latin typeface="Trade Gothic Next HvyCd" panose="020B0906040303020004" pitchFamily="34" charset="0"/>
                <a:ea typeface="+mn-ea"/>
                <a:cs typeface="Arial" panose="020B0604020202020204" pitchFamily="34" charset="0"/>
              </a:rPr>
              <a:t> Engagement</a:t>
            </a:r>
          </a:p>
          <a:p>
            <a:pPr marL="228600" marR="0" lvl="0" indent="-228600" algn="l" defTabSz="914400" rtl="0" eaLnBrk="1" fontAlgn="auto" latinLnBrk="0" hangingPunct="1">
              <a:lnSpc>
                <a:spcPct val="90000"/>
              </a:lnSpc>
              <a:spcBef>
                <a:spcPts val="1000"/>
              </a:spcBef>
              <a:spcAft>
                <a:spcPts val="0"/>
              </a:spcAft>
              <a:buClr>
                <a:srgbClr val="FFC000"/>
              </a:buClr>
              <a:buSzTx/>
              <a:buFont typeface="Wingdings" panose="05000000000000000000" pitchFamily="2" charset="2"/>
              <a:buChar char="Ø"/>
              <a:tabLst/>
              <a:defRPr/>
            </a:pPr>
            <a:r>
              <a:rPr kumimoji="0" lang="en-US" sz="2200" b="0" i="0" u="none" strike="noStrike" kern="100" cap="none" spc="0" normalizeH="0" baseline="0" noProof="0">
                <a:ln>
                  <a:noFill/>
                </a:ln>
                <a:solidFill>
                  <a:prstClr val="black"/>
                </a:solidFill>
                <a:effectLst/>
                <a:uLnTx/>
                <a:uFillTx/>
                <a:latin typeface="Trade Gothic Next HvyCd" panose="020B0906040303020004" pitchFamily="34" charset="0"/>
                <a:ea typeface="+mn-ea"/>
                <a:cs typeface="Arial" panose="020B0604020202020204" pitchFamily="34" charset="0"/>
              </a:rPr>
              <a:t> Safety</a:t>
            </a:r>
          </a:p>
          <a:p>
            <a:pPr marL="228600" marR="0" lvl="0" indent="-228600" algn="l" defTabSz="914400" rtl="0" eaLnBrk="1" fontAlgn="auto" latinLnBrk="0" hangingPunct="1">
              <a:lnSpc>
                <a:spcPct val="90000"/>
              </a:lnSpc>
              <a:spcBef>
                <a:spcPts val="1000"/>
              </a:spcBef>
              <a:spcAft>
                <a:spcPts val="0"/>
              </a:spcAft>
              <a:buClr>
                <a:srgbClr val="FFC000"/>
              </a:buClr>
              <a:buSzTx/>
              <a:buFont typeface="Wingdings" panose="05000000000000000000" pitchFamily="2" charset="2"/>
              <a:buChar char="Ø"/>
              <a:tabLst/>
              <a:defRPr/>
            </a:pPr>
            <a:r>
              <a:rPr kumimoji="0" lang="en-US" sz="2200" b="0" i="0" u="none" strike="noStrike" kern="1200" cap="none" spc="0" normalizeH="0" baseline="0" noProof="0">
                <a:ln>
                  <a:noFill/>
                </a:ln>
                <a:solidFill>
                  <a:prstClr val="black"/>
                </a:solidFill>
                <a:effectLst/>
                <a:uLnTx/>
                <a:uFillTx/>
                <a:latin typeface="Trade Gothic Next HvyCd" panose="020B0906040303020004" pitchFamily="34" charset="0"/>
                <a:ea typeface="+mn-ea"/>
                <a:cs typeface="+mn-cs"/>
              </a:rPr>
              <a:t> Effective Leadership</a:t>
            </a:r>
          </a:p>
        </p:txBody>
      </p:sp>
      <p:pic>
        <p:nvPicPr>
          <p:cNvPr id="5" name="Picture 4" descr="A picture containing text, screenshot, font, design">
            <a:extLst>
              <a:ext uri="{FF2B5EF4-FFF2-40B4-BE49-F238E27FC236}">
                <a16:creationId xmlns:a16="http://schemas.microsoft.com/office/drawing/2014/main" id="{7501B1D4-D9B4-D654-5FC3-928AE1A8D3EA}"/>
              </a:ext>
            </a:extLst>
          </p:cNvPr>
          <p:cNvPicPr>
            <a:picLocks noChangeAspect="1"/>
          </p:cNvPicPr>
          <p:nvPr/>
        </p:nvPicPr>
        <p:blipFill rotWithShape="1">
          <a:blip r:embed="rId3">
            <a:extLst>
              <a:ext uri="{28A0092B-C50C-407E-A947-70E740481C1C}">
                <a14:useLocalDpi xmlns:a14="http://schemas.microsoft.com/office/drawing/2010/main" val="0"/>
              </a:ext>
            </a:extLst>
          </a:blip>
          <a:srcRect t="20370" b="24629"/>
          <a:stretch/>
        </p:blipFill>
        <p:spPr>
          <a:xfrm>
            <a:off x="7269737" y="1366837"/>
            <a:ext cx="4644678" cy="5491163"/>
          </a:xfrm>
          <a:prstGeom prst="rect">
            <a:avLst/>
          </a:prstGeom>
        </p:spPr>
      </p:pic>
      <p:pic>
        <p:nvPicPr>
          <p:cNvPr id="7" name="Picture 6">
            <a:extLst>
              <a:ext uri="{FF2B5EF4-FFF2-40B4-BE49-F238E27FC236}">
                <a16:creationId xmlns:a16="http://schemas.microsoft.com/office/drawing/2014/main" id="{F98A7FA9-2814-F59A-7F38-37B487986AAF}"/>
              </a:ext>
            </a:extLst>
          </p:cNvPr>
          <p:cNvPicPr>
            <a:picLocks noChangeAspect="1"/>
          </p:cNvPicPr>
          <p:nvPr/>
        </p:nvPicPr>
        <p:blipFill>
          <a:blip r:embed="rId4"/>
          <a:stretch>
            <a:fillRect/>
          </a:stretch>
        </p:blipFill>
        <p:spPr>
          <a:xfrm>
            <a:off x="4277745" y="164113"/>
            <a:ext cx="3099248" cy="1987902"/>
          </a:xfrm>
          <a:prstGeom prst="rect">
            <a:avLst/>
          </a:prstGeom>
          <a:ln>
            <a:noFill/>
          </a:ln>
          <a:effectLst>
            <a:softEdge rad="12700"/>
          </a:effectLst>
        </p:spPr>
      </p:pic>
      <p:sp>
        <p:nvSpPr>
          <p:cNvPr id="8" name="Title 1">
            <a:extLst>
              <a:ext uri="{FF2B5EF4-FFF2-40B4-BE49-F238E27FC236}">
                <a16:creationId xmlns:a16="http://schemas.microsoft.com/office/drawing/2014/main" id="{42657D71-AE76-97AA-DA0E-D3CD3078A36F}"/>
              </a:ext>
            </a:extLst>
          </p:cNvPr>
          <p:cNvSpPr txBox="1">
            <a:spLocks/>
          </p:cNvSpPr>
          <p:nvPr/>
        </p:nvSpPr>
        <p:spPr>
          <a:xfrm>
            <a:off x="7145790" y="911859"/>
            <a:ext cx="1792352" cy="1024256"/>
          </a:xfrm>
          <a:prstGeom prst="rect">
            <a:avLst/>
          </a:prstGeom>
        </p:spPr>
        <p:txBody>
          <a:bodyPr vert="horz" lIns="91440" tIns="45720" rIns="91440" bIns="45720" rtlCol="0" anchor="b">
            <a:normAutofit fontScale="67500" lnSpcReduction="20000"/>
            <a:scene3d>
              <a:camera prst="orthographicFront"/>
              <a:lightRig rig="soft" dir="t">
                <a:rot lat="0" lon="0" rev="15600000"/>
              </a:lightRig>
            </a:scene3d>
            <a:sp3d extrusionH="57150" prstMaterial="softEdge">
              <a:bevelT w="25400" h="38100"/>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a:ln w="0"/>
                <a:solidFill>
                  <a:prstClr val="black"/>
                </a:solidFill>
                <a:effectLst>
                  <a:outerShdw blurRad="38100" dist="38100" dir="2700000" algn="tl">
                    <a:srgbClr val="000000">
                      <a:alpha val="43137"/>
                    </a:srgbClr>
                  </a:outerShdw>
                </a:effectLst>
                <a:uLnTx/>
                <a:uFillTx/>
                <a:latin typeface="Trade Gothic Next HvyCd" panose="020B0906040303020004" pitchFamily="34" charset="0"/>
                <a:ea typeface="+mj-ea"/>
                <a:cs typeface="+mj-cs"/>
              </a:rPr>
              <a:t>LEARNER </a:t>
            </a:r>
            <a:br>
              <a:rPr kumimoji="0" lang="en-US" sz="4000" b="1" i="0" u="none" strike="noStrike" kern="1200" cap="none" spc="0" normalizeH="0" baseline="0" noProof="0">
                <a:ln w="0"/>
                <a:solidFill>
                  <a:prstClr val="black"/>
                </a:solidFill>
                <a:effectLst>
                  <a:outerShdw blurRad="38100" dist="38100" dir="2700000" algn="tl">
                    <a:srgbClr val="000000">
                      <a:alpha val="43137"/>
                    </a:srgbClr>
                  </a:outerShdw>
                </a:effectLst>
                <a:uLnTx/>
                <a:uFillTx/>
                <a:latin typeface="Trade Gothic Next HvyCd" panose="020B0906040303020004" pitchFamily="34" charset="0"/>
                <a:ea typeface="+mj-ea"/>
                <a:cs typeface="+mj-cs"/>
              </a:rPr>
            </a:br>
            <a:r>
              <a:rPr kumimoji="0" lang="en-US" sz="4000" b="1" i="0" u="none" strike="noStrike" kern="1200" cap="none" spc="0" normalizeH="0" baseline="0" noProof="0">
                <a:ln w="0"/>
                <a:solidFill>
                  <a:prstClr val="black"/>
                </a:solidFill>
                <a:effectLst>
                  <a:outerShdw blurRad="38100" dist="38100" dir="2700000" algn="tl">
                    <a:srgbClr val="000000">
                      <a:alpha val="43137"/>
                    </a:srgbClr>
                  </a:outerShdw>
                </a:effectLst>
                <a:uLnTx/>
                <a:uFillTx/>
                <a:latin typeface="Trade Gothic Next HvyCd" panose="020B0906040303020004" pitchFamily="34" charset="0"/>
                <a:ea typeface="+mj-ea"/>
                <a:cs typeface="+mj-cs"/>
              </a:rPr>
              <a:t>OUTCOMES</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3200" b="1" i="0" u="none" strike="noStrike" kern="1200" cap="none" spc="0" normalizeH="0" baseline="0" noProof="0">
              <a:ln w="0"/>
              <a:solidFill>
                <a:prstClr val="black"/>
              </a:solidFill>
              <a:effectLst/>
              <a:uLnTx/>
              <a:uFillTx/>
              <a:latin typeface="Trade Gothic Next HvyCd" panose="020B0906040303020004" pitchFamily="34" charset="0"/>
              <a:ea typeface="+mj-ea"/>
              <a:cs typeface="+mj-cs"/>
            </a:endParaRPr>
          </a:p>
        </p:txBody>
      </p:sp>
      <p:sp>
        <p:nvSpPr>
          <p:cNvPr id="9" name="Title 1">
            <a:extLst>
              <a:ext uri="{FF2B5EF4-FFF2-40B4-BE49-F238E27FC236}">
                <a16:creationId xmlns:a16="http://schemas.microsoft.com/office/drawing/2014/main" id="{80F9BBDF-2C80-DD54-83B7-9F2B4A0F367A}"/>
              </a:ext>
            </a:extLst>
          </p:cNvPr>
          <p:cNvSpPr txBox="1">
            <a:spLocks/>
          </p:cNvSpPr>
          <p:nvPr/>
        </p:nvSpPr>
        <p:spPr>
          <a:xfrm>
            <a:off x="374839" y="350541"/>
            <a:ext cx="3537585" cy="74546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a:ln>
                  <a:noFill/>
                </a:ln>
                <a:solidFill>
                  <a:srgbClr val="FFC700"/>
                </a:solidFill>
                <a:effectLst>
                  <a:outerShdw blurRad="38100" dist="38100" dir="2700000" algn="tl">
                    <a:srgbClr val="000000">
                      <a:alpha val="43137"/>
                    </a:srgbClr>
                  </a:outerShdw>
                </a:effectLst>
                <a:uLnTx/>
                <a:uFillTx/>
                <a:latin typeface="Trade Gothic Next HvyCd" panose="020B0906040303020004" pitchFamily="34" charset="0"/>
                <a:ea typeface="+mj-ea"/>
                <a:cs typeface="+mj-cs"/>
              </a:rPr>
              <a:t>OUR GOALS</a:t>
            </a:r>
          </a:p>
        </p:txBody>
      </p:sp>
      <p:sp>
        <p:nvSpPr>
          <p:cNvPr id="10" name="Content Placeholder 9">
            <a:extLst>
              <a:ext uri="{FF2B5EF4-FFF2-40B4-BE49-F238E27FC236}">
                <a16:creationId xmlns:a16="http://schemas.microsoft.com/office/drawing/2014/main" id="{22C7A1F4-E378-CECE-21D4-1DF1B81A8468}"/>
              </a:ext>
            </a:extLst>
          </p:cNvPr>
          <p:cNvSpPr txBox="1">
            <a:spLocks/>
          </p:cNvSpPr>
          <p:nvPr/>
        </p:nvSpPr>
        <p:spPr>
          <a:xfrm>
            <a:off x="789467" y="1197608"/>
            <a:ext cx="4213672" cy="1343656"/>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
                <a:srgbClr val="FFC000"/>
              </a:buClr>
              <a:buSzTx/>
              <a:buFont typeface="Wingdings" panose="05000000000000000000" pitchFamily="2" charset="2"/>
              <a:buChar char="Ø"/>
              <a:tabLst/>
              <a:defRPr/>
            </a:pPr>
            <a:r>
              <a:rPr kumimoji="0" lang="en-US" sz="2200" b="0" i="0" u="none" strike="noStrike" kern="100" cap="none" spc="0" normalizeH="0" baseline="0" noProof="0">
                <a:ln>
                  <a:noFill/>
                </a:ln>
                <a:solidFill>
                  <a:prstClr val="black"/>
                </a:solidFill>
                <a:effectLst/>
                <a:uLnTx/>
                <a:uFillTx/>
                <a:latin typeface="Trade Gothic Next HvyCd" panose="020B0906040303020004" pitchFamily="34" charset="0"/>
                <a:ea typeface="Calibri" panose="020F0502020204030204" pitchFamily="34" charset="0"/>
                <a:cs typeface="Arial" panose="020B0604020202020204" pitchFamily="34" charset="0"/>
              </a:rPr>
              <a:t> Student Achievement</a:t>
            </a:r>
          </a:p>
          <a:p>
            <a:pPr marL="228600" marR="0" lvl="0" indent="-228600" algn="l" defTabSz="914400" rtl="0" eaLnBrk="1" fontAlgn="auto" latinLnBrk="0" hangingPunct="1">
              <a:lnSpc>
                <a:spcPct val="90000"/>
              </a:lnSpc>
              <a:spcBef>
                <a:spcPts val="1000"/>
              </a:spcBef>
              <a:spcAft>
                <a:spcPts val="0"/>
              </a:spcAft>
              <a:buClr>
                <a:srgbClr val="FFC000"/>
              </a:buClr>
              <a:buSzTx/>
              <a:buFont typeface="Wingdings" panose="05000000000000000000" pitchFamily="2" charset="2"/>
              <a:buChar char="Ø"/>
              <a:tabLst/>
              <a:defRPr/>
            </a:pPr>
            <a:r>
              <a:rPr kumimoji="0" lang="en-US" sz="2200" b="0" i="0" u="none" strike="noStrike" kern="100" cap="none" spc="0" normalizeH="0" baseline="0" noProof="0">
                <a:ln>
                  <a:noFill/>
                </a:ln>
                <a:solidFill>
                  <a:prstClr val="black"/>
                </a:solidFill>
                <a:effectLst/>
                <a:uLnTx/>
                <a:uFillTx/>
                <a:latin typeface="Trade Gothic Next HvyCd" panose="020B0906040303020004" pitchFamily="34" charset="0"/>
                <a:ea typeface="+mn-ea"/>
                <a:cs typeface="Arial" panose="020B0604020202020204" pitchFamily="34" charset="0"/>
              </a:rPr>
              <a:t> Staff Effectiveness</a:t>
            </a:r>
          </a:p>
          <a:p>
            <a:pPr marL="228600" marR="0" lvl="0" indent="-228600" algn="l" defTabSz="914400" rtl="0" eaLnBrk="1" fontAlgn="auto" latinLnBrk="0" hangingPunct="1">
              <a:lnSpc>
                <a:spcPct val="90000"/>
              </a:lnSpc>
              <a:spcBef>
                <a:spcPts val="1000"/>
              </a:spcBef>
              <a:spcAft>
                <a:spcPts val="0"/>
              </a:spcAft>
              <a:buClr>
                <a:srgbClr val="FFC000"/>
              </a:buClr>
              <a:buSzTx/>
              <a:buFont typeface="Wingdings" panose="05000000000000000000" pitchFamily="2" charset="2"/>
              <a:buChar char="Ø"/>
              <a:tabLst/>
              <a:defRPr/>
            </a:pPr>
            <a:r>
              <a:rPr kumimoji="0" lang="en-US" sz="2200" b="0" i="0" u="none" strike="noStrike" kern="100" cap="none" spc="0" normalizeH="0" baseline="0" noProof="0">
                <a:ln>
                  <a:noFill/>
                </a:ln>
                <a:solidFill>
                  <a:prstClr val="black"/>
                </a:solidFill>
                <a:effectLst/>
                <a:uLnTx/>
                <a:uFillTx/>
                <a:latin typeface="Trade Gothic Next HvyCd" panose="020B0906040303020004" pitchFamily="34" charset="0"/>
                <a:ea typeface="+mn-ea"/>
                <a:cs typeface="Arial" panose="020B0604020202020204" pitchFamily="34" charset="0"/>
              </a:rPr>
              <a:t> Stakeholder Engagement</a:t>
            </a:r>
          </a:p>
        </p:txBody>
      </p:sp>
      <p:sp>
        <p:nvSpPr>
          <p:cNvPr id="12" name="TextBox 11">
            <a:extLst>
              <a:ext uri="{FF2B5EF4-FFF2-40B4-BE49-F238E27FC236}">
                <a16:creationId xmlns:a16="http://schemas.microsoft.com/office/drawing/2014/main" id="{C44A67C5-BB2D-D4CE-A2B2-3C8E11B6C1A4}"/>
              </a:ext>
            </a:extLst>
          </p:cNvPr>
          <p:cNvSpPr txBox="1"/>
          <p:nvPr/>
        </p:nvSpPr>
        <p:spPr>
          <a:xfrm>
            <a:off x="4587302" y="2476043"/>
            <a:ext cx="3081338" cy="378565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Trade Gothic Next HvyCd" panose="020B0906040303020004" pitchFamily="34" charset="0"/>
                <a:ea typeface="+mn-ea"/>
                <a:cs typeface="+mn-cs"/>
              </a:rPr>
              <a:t>Each student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Trade Gothic Next HvyCd" panose="020B0906040303020004" pitchFamily="34" charset="0"/>
                <a:ea typeface="+mn-ea"/>
                <a:cs typeface="+mn-cs"/>
              </a:rPr>
              <a:t>will graduate </a:t>
            </a:r>
            <a:r>
              <a:rPr kumimoji="0" lang="en-US" sz="2000" b="1" i="1" u="none" strike="noStrike" kern="1200" cap="none" spc="0" normalizeH="0" baseline="0" noProof="0">
                <a:ln>
                  <a:noFill/>
                </a:ln>
                <a:solidFill>
                  <a:prstClr val="black"/>
                </a:solidFill>
                <a:effectLst/>
                <a:uLnTx/>
                <a:uFillTx/>
                <a:latin typeface="Trade Gothic Next HvyCd" panose="020B0906040303020004" pitchFamily="34" charset="0"/>
                <a:ea typeface="+mn-ea"/>
                <a:cs typeface="+mn-cs"/>
              </a:rPr>
              <a:t>empowered</a:t>
            </a:r>
            <a:r>
              <a:rPr kumimoji="0" lang="en-US" sz="2000" b="0" i="0" u="none" strike="noStrike" kern="1200" cap="none" spc="0" normalizeH="0" baseline="0" noProof="0">
                <a:ln>
                  <a:noFill/>
                </a:ln>
                <a:solidFill>
                  <a:prstClr val="black"/>
                </a:solidFill>
                <a:effectLst/>
                <a:uLnTx/>
                <a:uFillTx/>
                <a:latin typeface="Trade Gothic Next HvyCd" panose="020B0906040303020004" pitchFamily="34" charset="0"/>
                <a:ea typeface="+mn-ea"/>
                <a:cs typeface="+mn-cs"/>
              </a:rPr>
              <a:t> to make a well-informed decision about their next step. They will learn about themselves as they </a:t>
            </a:r>
            <a:r>
              <a:rPr kumimoji="0" lang="en-US" sz="2000" b="1" i="1" u="none" strike="noStrike" kern="1200" cap="none" spc="0" normalizeH="0" baseline="0" noProof="0">
                <a:ln>
                  <a:noFill/>
                </a:ln>
                <a:solidFill>
                  <a:prstClr val="black"/>
                </a:solidFill>
                <a:effectLst/>
                <a:uLnTx/>
                <a:uFillTx/>
                <a:latin typeface="Trade Gothic Next HvyCd" panose="020B0906040303020004" pitchFamily="34" charset="0"/>
                <a:ea typeface="+mn-ea"/>
                <a:cs typeface="+mn-cs"/>
              </a:rPr>
              <a:t>engage</a:t>
            </a:r>
            <a:r>
              <a:rPr kumimoji="0" lang="en-US" sz="2000" b="0" i="0" u="none" strike="noStrike" kern="1200" cap="none" spc="0" normalizeH="0" baseline="0" noProof="0">
                <a:ln>
                  <a:noFill/>
                </a:ln>
                <a:solidFill>
                  <a:prstClr val="black"/>
                </a:solidFill>
                <a:effectLst/>
                <a:uLnTx/>
                <a:uFillTx/>
                <a:latin typeface="Trade Gothic Next HvyCd" panose="020B0906040303020004" pitchFamily="34" charset="0"/>
                <a:ea typeface="+mn-ea"/>
                <a:cs typeface="+mn-cs"/>
              </a:rPr>
              <a:t> in rigorous content and gain </a:t>
            </a:r>
            <a:r>
              <a:rPr kumimoji="0" lang="en-US" sz="2000" b="1" i="1" u="none" strike="noStrike" kern="1200" cap="none" spc="0" normalizeH="0" baseline="0" noProof="0">
                <a:ln>
                  <a:noFill/>
                </a:ln>
                <a:solidFill>
                  <a:prstClr val="black"/>
                </a:solidFill>
                <a:effectLst/>
                <a:uLnTx/>
                <a:uFillTx/>
                <a:latin typeface="Trade Gothic Next HvyCd" panose="020B0906040303020004" pitchFamily="34" charset="0"/>
                <a:ea typeface="+mn-ea"/>
                <a:cs typeface="+mn-cs"/>
              </a:rPr>
              <a:t>exposure</a:t>
            </a:r>
            <a:r>
              <a:rPr kumimoji="0" lang="en-US" sz="2000" b="0" i="0" u="none" strike="noStrike" kern="1200" cap="none" spc="0" normalizeH="0" baseline="0" noProof="0">
                <a:ln>
                  <a:noFill/>
                </a:ln>
                <a:solidFill>
                  <a:prstClr val="black"/>
                </a:solidFill>
                <a:effectLst/>
                <a:uLnTx/>
                <a:uFillTx/>
                <a:latin typeface="Trade Gothic Next HvyCd" panose="020B0906040303020004" pitchFamily="34" charset="0"/>
                <a:ea typeface="+mn-ea"/>
                <a:cs typeface="+mn-cs"/>
              </a:rPr>
              <a:t> through personalized learning </a:t>
            </a:r>
            <a:r>
              <a:rPr kumimoji="0" lang="en-US" sz="2000" b="1" i="1" u="none" strike="noStrike" kern="1200" cap="none" spc="0" normalizeH="0" baseline="0" noProof="0">
                <a:ln>
                  <a:noFill/>
                </a:ln>
                <a:solidFill>
                  <a:prstClr val="black"/>
                </a:solidFill>
                <a:effectLst/>
                <a:uLnTx/>
                <a:uFillTx/>
                <a:latin typeface="Trade Gothic Next HvyCd" panose="020B0906040303020004" pitchFamily="34" charset="0"/>
                <a:ea typeface="+mn-ea"/>
                <a:cs typeface="+mn-cs"/>
              </a:rPr>
              <a:t>experiences</a:t>
            </a:r>
            <a:r>
              <a:rPr kumimoji="0" lang="en-US" sz="2000" b="0" i="0" u="none" strike="noStrike" kern="1200" cap="none" spc="0" normalizeH="0" baseline="0" noProof="0">
                <a:ln>
                  <a:noFill/>
                </a:ln>
                <a:solidFill>
                  <a:prstClr val="black"/>
                </a:solidFill>
                <a:effectLst/>
                <a:uLnTx/>
                <a:uFillTx/>
                <a:latin typeface="Trade Gothic Next HvyCd" panose="020B0906040303020004" pitchFamily="34" charset="0"/>
                <a:ea typeface="+mn-ea"/>
                <a:cs typeface="+mn-cs"/>
              </a:rPr>
              <a:t>, thereby </a:t>
            </a:r>
            <a:r>
              <a:rPr kumimoji="0" lang="en-US" sz="2000" b="1" i="1" u="none" strike="noStrike" kern="1200" cap="none" spc="0" normalizeH="0" baseline="0" noProof="0">
                <a:ln>
                  <a:noFill/>
                </a:ln>
                <a:solidFill>
                  <a:prstClr val="black"/>
                </a:solidFill>
                <a:effectLst/>
                <a:uLnTx/>
                <a:uFillTx/>
                <a:latin typeface="Trade Gothic Next HvyCd" panose="020B0906040303020004" pitchFamily="34" charset="0"/>
                <a:ea typeface="+mn-ea"/>
                <a:cs typeface="+mn-cs"/>
              </a:rPr>
              <a:t>enlightening</a:t>
            </a:r>
            <a:r>
              <a:rPr kumimoji="0" lang="en-US" sz="2000" b="0" i="0" u="none" strike="noStrike" kern="1200" cap="none" spc="0" normalizeH="0" baseline="0" noProof="0">
                <a:ln>
                  <a:noFill/>
                </a:ln>
                <a:solidFill>
                  <a:prstClr val="black"/>
                </a:solidFill>
                <a:effectLst/>
                <a:uLnTx/>
                <a:uFillTx/>
                <a:latin typeface="Trade Gothic Next HvyCd" panose="020B0906040303020004" pitchFamily="34" charset="0"/>
                <a:ea typeface="+mn-ea"/>
                <a:cs typeface="+mn-cs"/>
              </a:rPr>
              <a:t> them to choose their most meaningful pathway.</a:t>
            </a:r>
          </a:p>
        </p:txBody>
      </p:sp>
      <p:cxnSp>
        <p:nvCxnSpPr>
          <p:cNvPr id="14" name="Straight Connector 13">
            <a:extLst>
              <a:ext uri="{FF2B5EF4-FFF2-40B4-BE49-F238E27FC236}">
                <a16:creationId xmlns:a16="http://schemas.microsoft.com/office/drawing/2014/main" id="{428808E4-1EC9-EB48-37AA-4B66D2CAE58C}"/>
              </a:ext>
            </a:extLst>
          </p:cNvPr>
          <p:cNvCxnSpPr>
            <a:cxnSpLocks/>
          </p:cNvCxnSpPr>
          <p:nvPr/>
        </p:nvCxnSpPr>
        <p:spPr>
          <a:xfrm>
            <a:off x="4375150" y="2516770"/>
            <a:ext cx="0" cy="3987444"/>
          </a:xfrm>
          <a:prstGeom prst="line">
            <a:avLst/>
          </a:prstGeom>
          <a:ln w="19050">
            <a:solidFill>
              <a:srgbClr val="FFC7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39F2E784-CA47-8743-40B6-CDD826103EB9}"/>
              </a:ext>
            </a:extLst>
          </p:cNvPr>
          <p:cNvPicPr>
            <a:picLocks noChangeAspect="1"/>
          </p:cNvPicPr>
          <p:nvPr/>
        </p:nvPicPr>
        <p:blipFill rotWithShape="1">
          <a:blip r:embed="rId5"/>
          <a:srcRect l="10026" r="6357" b="12015"/>
          <a:stretch/>
        </p:blipFill>
        <p:spPr>
          <a:xfrm>
            <a:off x="10593926" y="76200"/>
            <a:ext cx="1444436" cy="1513892"/>
          </a:xfrm>
          <a:prstGeom prst="rect">
            <a:avLst/>
          </a:prstGeom>
        </p:spPr>
      </p:pic>
      <p:sp>
        <p:nvSpPr>
          <p:cNvPr id="6" name="Slide Number Placeholder 5">
            <a:extLst>
              <a:ext uri="{FF2B5EF4-FFF2-40B4-BE49-F238E27FC236}">
                <a16:creationId xmlns:a16="http://schemas.microsoft.com/office/drawing/2014/main" id="{8FC66272-B3C9-C317-C175-ED9E3CEE3857}"/>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8E6F07D-F62F-4C3B-A21E-2367E9A3992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44209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ack and yellow sign with white text&#10;&#10;Description automatically generated">
            <a:extLst>
              <a:ext uri="{FF2B5EF4-FFF2-40B4-BE49-F238E27FC236}">
                <a16:creationId xmlns:a16="http://schemas.microsoft.com/office/drawing/2014/main" id="{836A6F51-24CE-541D-AC48-04DF5C135D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Slide Number Placeholder 1">
            <a:extLst>
              <a:ext uri="{FF2B5EF4-FFF2-40B4-BE49-F238E27FC236}">
                <a16:creationId xmlns:a16="http://schemas.microsoft.com/office/drawing/2014/main" id="{66AECE30-080C-4AAB-9E3F-49039B991A23}"/>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8E6F07D-F62F-4C3B-A21E-2367E9A3992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30700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3F2633-89AF-8DA6-BD49-049582179A18}"/>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481FAB3D-7E0F-DF3E-1C92-7079CCD43DE5}"/>
              </a:ext>
            </a:extLst>
          </p:cNvPr>
          <p:cNvSpPr/>
          <p:nvPr/>
        </p:nvSpPr>
        <p:spPr>
          <a:xfrm>
            <a:off x="11009" y="115701"/>
            <a:ext cx="12192000" cy="819255"/>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1F909BF9-AACF-3C72-7C2B-4C5FA14FD6EF}"/>
              </a:ext>
            </a:extLst>
          </p:cNvPr>
          <p:cNvSpPr txBox="1"/>
          <p:nvPr/>
        </p:nvSpPr>
        <p:spPr>
          <a:xfrm>
            <a:off x="11009" y="140607"/>
            <a:ext cx="10627939" cy="76944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all" spc="0" normalizeH="0" baseline="0" noProof="0">
                <a:ln>
                  <a:noFill/>
                </a:ln>
                <a:solidFill>
                  <a:prstClr val="white"/>
                </a:solidFill>
                <a:effectLst>
                  <a:outerShdw blurRad="38100" dist="38100" dir="2700000" algn="tl">
                    <a:srgbClr val="000000">
                      <a:alpha val="43137"/>
                    </a:srgbClr>
                  </a:outerShdw>
                </a:effectLst>
                <a:uLnTx/>
                <a:uFillTx/>
                <a:latin typeface="Trade Gothic Next HvyCd" panose="020B0906040303020004" pitchFamily="34" charset="0"/>
                <a:ea typeface="+mn-ea"/>
                <a:cs typeface="+mn-cs"/>
              </a:rPr>
              <a:t>Timeline OVERVIEW</a:t>
            </a:r>
          </a:p>
        </p:txBody>
      </p:sp>
      <p:pic>
        <p:nvPicPr>
          <p:cNvPr id="11" name="Picture 10">
            <a:extLst>
              <a:ext uri="{FF2B5EF4-FFF2-40B4-BE49-F238E27FC236}">
                <a16:creationId xmlns:a16="http://schemas.microsoft.com/office/drawing/2014/main" id="{47F00727-81C1-9A08-D002-4CBAEFFFD47A}"/>
              </a:ext>
            </a:extLst>
          </p:cNvPr>
          <p:cNvPicPr>
            <a:picLocks noChangeAspect="1"/>
          </p:cNvPicPr>
          <p:nvPr/>
        </p:nvPicPr>
        <p:blipFill>
          <a:blip r:embed="rId3"/>
          <a:stretch>
            <a:fillRect/>
          </a:stretch>
        </p:blipFill>
        <p:spPr>
          <a:xfrm>
            <a:off x="10789316" y="-76332"/>
            <a:ext cx="1391675" cy="1386174"/>
          </a:xfrm>
          <a:prstGeom prst="rect">
            <a:avLst/>
          </a:prstGeom>
        </p:spPr>
      </p:pic>
      <p:graphicFrame>
        <p:nvGraphicFramePr>
          <p:cNvPr id="5" name="Diagram 4">
            <a:extLst>
              <a:ext uri="{FF2B5EF4-FFF2-40B4-BE49-F238E27FC236}">
                <a16:creationId xmlns:a16="http://schemas.microsoft.com/office/drawing/2014/main" id="{7F745D9E-0DE8-F214-1BFA-A46321DC16D0}"/>
              </a:ext>
            </a:extLst>
          </p:cNvPr>
          <p:cNvGraphicFramePr/>
          <p:nvPr/>
        </p:nvGraphicFramePr>
        <p:xfrm>
          <a:off x="3796308" y="1219268"/>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Rectangle 6">
            <a:extLst>
              <a:ext uri="{FF2B5EF4-FFF2-40B4-BE49-F238E27FC236}">
                <a16:creationId xmlns:a16="http://schemas.microsoft.com/office/drawing/2014/main" id="{6319706B-2C7F-538E-D7E7-5556FCF7F8D8}"/>
              </a:ext>
            </a:extLst>
          </p:cNvPr>
          <p:cNvSpPr/>
          <p:nvPr/>
        </p:nvSpPr>
        <p:spPr>
          <a:xfrm>
            <a:off x="3796308" y="4709283"/>
            <a:ext cx="8128000" cy="429846"/>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descr="A black screen with white text&#10;&#10;Description automatically generated">
            <a:extLst>
              <a:ext uri="{FF2B5EF4-FFF2-40B4-BE49-F238E27FC236}">
                <a16:creationId xmlns:a16="http://schemas.microsoft.com/office/drawing/2014/main" id="{793F9A12-B7A9-DB8D-FA5A-B5C4869BFBD8}"/>
              </a:ext>
            </a:extLst>
          </p:cNvPr>
          <p:cNvPicPr>
            <a:picLocks noChangeAspect="1"/>
          </p:cNvPicPr>
          <p:nvPr/>
        </p:nvPicPr>
        <p:blipFill rotWithShape="1">
          <a:blip r:embed="rId9">
            <a:extLst>
              <a:ext uri="{28A0092B-C50C-407E-A947-70E740481C1C}">
                <a14:useLocalDpi xmlns:a14="http://schemas.microsoft.com/office/drawing/2010/main" val="0"/>
              </a:ext>
            </a:extLst>
          </a:blip>
          <a:srcRect t="27678" b="28796"/>
          <a:stretch/>
        </p:blipFill>
        <p:spPr>
          <a:xfrm>
            <a:off x="-211016" y="3947938"/>
            <a:ext cx="4485897" cy="1952536"/>
          </a:xfrm>
          <a:prstGeom prst="rect">
            <a:avLst/>
          </a:prstGeom>
        </p:spPr>
      </p:pic>
      <p:pic>
        <p:nvPicPr>
          <p:cNvPr id="9" name="Graphic 8" descr="Schoolhouse with solid fill">
            <a:extLst>
              <a:ext uri="{FF2B5EF4-FFF2-40B4-BE49-F238E27FC236}">
                <a16:creationId xmlns:a16="http://schemas.microsoft.com/office/drawing/2014/main" id="{33686ACD-16DC-3313-0F86-E7F6BE8A6FB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966978" y="2358655"/>
            <a:ext cx="914400" cy="914400"/>
          </a:xfrm>
          <a:prstGeom prst="rect">
            <a:avLst/>
          </a:prstGeom>
        </p:spPr>
      </p:pic>
      <p:pic>
        <p:nvPicPr>
          <p:cNvPr id="12" name="Graphic 11" descr="Checklist with solid fill">
            <a:extLst>
              <a:ext uri="{FF2B5EF4-FFF2-40B4-BE49-F238E27FC236}">
                <a16:creationId xmlns:a16="http://schemas.microsoft.com/office/drawing/2014/main" id="{BBDCB554-6045-F4C9-CEFB-20D933CCB142}"/>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274881" y="3733145"/>
            <a:ext cx="914400" cy="914400"/>
          </a:xfrm>
          <a:prstGeom prst="rect">
            <a:avLst/>
          </a:prstGeom>
        </p:spPr>
      </p:pic>
      <p:sp>
        <p:nvSpPr>
          <p:cNvPr id="15" name="Slide Number Placeholder 14">
            <a:extLst>
              <a:ext uri="{FF2B5EF4-FFF2-40B4-BE49-F238E27FC236}">
                <a16:creationId xmlns:a16="http://schemas.microsoft.com/office/drawing/2014/main" id="{D0328DEE-6C7E-613E-11F0-8EC70D8BC5D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8E6F07D-F62F-4C3B-A21E-2367E9A39921}"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1ED7D129-3C3E-D531-2A7C-7412FD20A42E}"/>
              </a:ext>
            </a:extLst>
          </p:cNvPr>
          <p:cNvSpPr txBox="1"/>
          <p:nvPr/>
        </p:nvSpPr>
        <p:spPr>
          <a:xfrm>
            <a:off x="5966978" y="4765761"/>
            <a:ext cx="1632155"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Calibri"/>
                <a:ea typeface="+mn-ea"/>
                <a:cs typeface="+mn-cs"/>
              </a:rPr>
              <a:t>Sept-Nov 2024</a:t>
            </a:r>
          </a:p>
        </p:txBody>
      </p:sp>
      <p:sp>
        <p:nvSpPr>
          <p:cNvPr id="8" name="TextBox 7">
            <a:extLst>
              <a:ext uri="{FF2B5EF4-FFF2-40B4-BE49-F238E27FC236}">
                <a16:creationId xmlns:a16="http://schemas.microsoft.com/office/drawing/2014/main" id="{C2FF0A4C-6A4A-E629-AB3A-564402357802}"/>
              </a:ext>
            </a:extLst>
          </p:cNvPr>
          <p:cNvSpPr txBox="1"/>
          <p:nvPr/>
        </p:nvSpPr>
        <p:spPr>
          <a:xfrm>
            <a:off x="8129565" y="4765761"/>
            <a:ext cx="1632155"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Calibri"/>
                <a:ea typeface="+mn-ea"/>
                <a:cs typeface="+mn-cs"/>
              </a:rPr>
              <a:t>Nov 2024 -Feb 2025</a:t>
            </a:r>
          </a:p>
        </p:txBody>
      </p:sp>
      <p:sp>
        <p:nvSpPr>
          <p:cNvPr id="10" name="TextBox 9">
            <a:extLst>
              <a:ext uri="{FF2B5EF4-FFF2-40B4-BE49-F238E27FC236}">
                <a16:creationId xmlns:a16="http://schemas.microsoft.com/office/drawing/2014/main" id="{40E6FA53-EC7E-C649-5839-5C5653D6C0FF}"/>
              </a:ext>
            </a:extLst>
          </p:cNvPr>
          <p:cNvSpPr txBox="1"/>
          <p:nvPr/>
        </p:nvSpPr>
        <p:spPr>
          <a:xfrm>
            <a:off x="10160000" y="4765761"/>
            <a:ext cx="1632155"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Calibri"/>
                <a:ea typeface="+mn-ea"/>
                <a:cs typeface="+mn-cs"/>
              </a:rPr>
              <a:t>March-May  2025</a:t>
            </a:r>
          </a:p>
        </p:txBody>
      </p:sp>
      <p:sp>
        <p:nvSpPr>
          <p:cNvPr id="13" name="TextBox 12">
            <a:extLst>
              <a:ext uri="{FF2B5EF4-FFF2-40B4-BE49-F238E27FC236}">
                <a16:creationId xmlns:a16="http://schemas.microsoft.com/office/drawing/2014/main" id="{E1D1D8B0-8191-20EA-2F87-530A9F61CFD0}"/>
              </a:ext>
            </a:extLst>
          </p:cNvPr>
          <p:cNvSpPr txBox="1"/>
          <p:nvPr/>
        </p:nvSpPr>
        <p:spPr>
          <a:xfrm>
            <a:off x="3857083" y="4793357"/>
            <a:ext cx="1632155"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Calibri"/>
                <a:ea typeface="+mn-ea"/>
                <a:cs typeface="+mn-cs"/>
              </a:rPr>
              <a:t>July-Aug 2024</a:t>
            </a:r>
          </a:p>
        </p:txBody>
      </p:sp>
      <p:sp>
        <p:nvSpPr>
          <p:cNvPr id="14" name="TextBox 13">
            <a:extLst>
              <a:ext uri="{FF2B5EF4-FFF2-40B4-BE49-F238E27FC236}">
                <a16:creationId xmlns:a16="http://schemas.microsoft.com/office/drawing/2014/main" id="{076B4939-6213-308C-689F-6D96582CBBC1}"/>
              </a:ext>
            </a:extLst>
          </p:cNvPr>
          <p:cNvSpPr txBox="1"/>
          <p:nvPr/>
        </p:nvSpPr>
        <p:spPr>
          <a:xfrm>
            <a:off x="412955" y="1534825"/>
            <a:ext cx="2526890" cy="738664"/>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n-US" sz="1400" b="1" i="1">
                <a:latin typeface="Times New Roman" panose="02020603050405020304" pitchFamily="18" charset="0"/>
                <a:cs typeface="Times New Roman" panose="02020603050405020304" pitchFamily="18" charset="0"/>
              </a:rPr>
              <a:t>Pre-Phase (SY2024-2025)</a:t>
            </a:r>
          </a:p>
          <a:p>
            <a:r>
              <a:rPr lang="en-US" sz="1400">
                <a:latin typeface="Times New Roman" panose="02020603050405020304" pitchFamily="18" charset="0"/>
                <a:cs typeface="Times New Roman" panose="02020603050405020304" pitchFamily="18" charset="0"/>
              </a:rPr>
              <a:t>Board Request for School Consolidation Exploration</a:t>
            </a:r>
          </a:p>
        </p:txBody>
      </p:sp>
    </p:spTree>
    <p:extLst>
      <p:ext uri="{BB962C8B-B14F-4D97-AF65-F5344CB8AC3E}">
        <p14:creationId xmlns:p14="http://schemas.microsoft.com/office/powerpoint/2010/main" val="1583114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CED5A45-F39A-FB1E-451E-860C74F2EFAA}"/>
              </a:ext>
            </a:extLst>
          </p:cNvPr>
          <p:cNvSpPr/>
          <p:nvPr/>
        </p:nvSpPr>
        <p:spPr>
          <a:xfrm>
            <a:off x="11009" y="0"/>
            <a:ext cx="12192000" cy="819255"/>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prstClr val="white"/>
                </a:solidFill>
                <a:effectLst/>
                <a:uLnTx/>
                <a:uFillTx/>
                <a:latin typeface="Trade Gothic Next HvyCd" panose="020B0906040303020004" pitchFamily="34" charset="0"/>
                <a:ea typeface="+mn-ea"/>
                <a:cs typeface="+mn-cs"/>
              </a:rPr>
              <a:t>CORE ELEMENTS OF THE PROCESS</a:t>
            </a:r>
          </a:p>
        </p:txBody>
      </p:sp>
      <p:pic>
        <p:nvPicPr>
          <p:cNvPr id="11" name="Picture 10">
            <a:extLst>
              <a:ext uri="{FF2B5EF4-FFF2-40B4-BE49-F238E27FC236}">
                <a16:creationId xmlns:a16="http://schemas.microsoft.com/office/drawing/2014/main" id="{10FE6AA3-470A-B9A4-046C-1173C42E2D05}"/>
              </a:ext>
            </a:extLst>
          </p:cNvPr>
          <p:cNvPicPr>
            <a:picLocks noChangeAspect="1"/>
          </p:cNvPicPr>
          <p:nvPr/>
        </p:nvPicPr>
        <p:blipFill>
          <a:blip r:embed="rId3"/>
          <a:stretch>
            <a:fillRect/>
          </a:stretch>
        </p:blipFill>
        <p:spPr>
          <a:xfrm>
            <a:off x="10789316" y="-76332"/>
            <a:ext cx="1391675" cy="1386174"/>
          </a:xfrm>
          <a:prstGeom prst="rect">
            <a:avLst/>
          </a:prstGeom>
        </p:spPr>
      </p:pic>
      <p:sp>
        <p:nvSpPr>
          <p:cNvPr id="4" name="TextBox 3">
            <a:extLst>
              <a:ext uri="{FF2B5EF4-FFF2-40B4-BE49-F238E27FC236}">
                <a16:creationId xmlns:a16="http://schemas.microsoft.com/office/drawing/2014/main" id="{3D73CD88-2CA0-10DC-E420-2371C1683E50}"/>
              </a:ext>
            </a:extLst>
          </p:cNvPr>
          <p:cNvSpPr txBox="1"/>
          <p:nvPr/>
        </p:nvSpPr>
        <p:spPr>
          <a:xfrm>
            <a:off x="186613" y="1057915"/>
            <a:ext cx="11994378" cy="5401479"/>
          </a:xfrm>
          <a:prstGeom prst="rect">
            <a:avLst/>
          </a:prstGeom>
          <a:no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r>
              <a:rPr kumimoji="0" lang="en-US" sz="2300" b="1" i="1"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Transparency:  </a:t>
            </a:r>
            <a:r>
              <a:rPr kumimoji="0" lang="en-US" sz="2300" b="0" i="0" u="none" strike="noStrike" kern="1200" cap="none" spc="0" normalizeH="0" baseline="0" noProof="0">
                <a:ln>
                  <a:noFill/>
                </a:ln>
                <a:solidFill>
                  <a:prstClr val="black"/>
                </a:solidFill>
                <a:effectLst/>
                <a:uLnTx/>
                <a:uFillTx/>
                <a:latin typeface="Calibri" panose="020F0502020204030204"/>
                <a:ea typeface="+mn-ea"/>
                <a:cs typeface="+mn-cs"/>
              </a:rPr>
              <a:t>Maintain open lines of communication throughout the process, ensuring all stakeholders, especially students, are informed and heard.</a:t>
            </a:r>
          </a:p>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endParaRPr kumimoji="0" lang="en-US" sz="2300" b="0" i="0" u="none" strike="noStrike" kern="1200" cap="none" spc="0" normalizeH="0" baseline="0" noProof="0">
              <a:ln>
                <a:noFill/>
              </a:ln>
              <a:solidFill>
                <a:prstClr val="black"/>
              </a:solidFill>
              <a:effectLst/>
              <a:uLnTx/>
              <a:uFillTx/>
              <a:latin typeface="Calibri" panose="020F0502020204030204"/>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r>
              <a:rPr kumimoji="0" lang="en-US" sz="2300" b="1" i="1"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Equity:  </a:t>
            </a:r>
            <a:r>
              <a:rPr kumimoji="0" lang="en-US" sz="2300" b="0" i="0" u="none" strike="noStrike" kern="1200" cap="none" spc="0" normalizeH="0" baseline="0" noProof="0">
                <a:ln>
                  <a:noFill/>
                </a:ln>
                <a:solidFill>
                  <a:prstClr val="black"/>
                </a:solidFill>
                <a:effectLst/>
                <a:uLnTx/>
                <a:uFillTx/>
                <a:latin typeface="Calibri" panose="020F0502020204030204"/>
                <a:ea typeface="+mn-ea"/>
                <a:cs typeface="+mn-cs"/>
              </a:rPr>
              <a:t>Ensure that consolidation decisions do not disproportionately impact any particular group and enhance equitable access to resources and opportunities.</a:t>
            </a:r>
          </a:p>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endParaRPr kumimoji="0" lang="en-US" sz="2300" b="0" i="0" u="none" strike="noStrike" kern="1200" cap="none" spc="0" normalizeH="0" baseline="0" noProof="0">
              <a:ln>
                <a:noFill/>
              </a:ln>
              <a:solidFill>
                <a:prstClr val="black"/>
              </a:solidFill>
              <a:effectLst/>
              <a:uLnTx/>
              <a:uFillTx/>
              <a:latin typeface="Calibri" panose="020F0502020204030204"/>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r>
              <a:rPr kumimoji="0" lang="en-US" sz="2300" b="1" i="1"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Student Support:  </a:t>
            </a:r>
            <a:r>
              <a:rPr kumimoji="0" lang="en-US" sz="2300" b="0" i="0" u="none" strike="noStrike" kern="1200" cap="none" spc="0" normalizeH="0" baseline="0" noProof="0">
                <a:ln>
                  <a:noFill/>
                </a:ln>
                <a:solidFill>
                  <a:prstClr val="black"/>
                </a:solidFill>
                <a:effectLst/>
                <a:uLnTx/>
                <a:uFillTx/>
                <a:latin typeface="Calibri" panose="020F0502020204030204"/>
                <a:ea typeface="+mn-ea"/>
                <a:cs typeface="+mn-cs"/>
              </a:rPr>
              <a:t>Provide resources and support for students affected by the consolidation, including counseling, academic support, and extracurricular opportunities.</a:t>
            </a:r>
          </a:p>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endParaRPr kumimoji="0" lang="en-US" sz="2300" b="0" i="0" u="none" strike="noStrike" kern="1200" cap="none" spc="0" normalizeH="0" baseline="0" noProof="0">
              <a:ln>
                <a:noFill/>
              </a:ln>
              <a:solidFill>
                <a:prstClr val="black"/>
              </a:solidFill>
              <a:effectLst/>
              <a:uLnTx/>
              <a:uFillTx/>
              <a:latin typeface="Calibri" panose="020F0502020204030204"/>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r>
              <a:rPr kumimoji="0" lang="en-US" sz="2300" b="1" i="1"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Financial Efficiency:  </a:t>
            </a:r>
            <a:r>
              <a:rPr kumimoji="0" lang="en-US" sz="2300" b="0" i="0" u="none" strike="noStrike" kern="1200" cap="none" spc="0" normalizeH="0" baseline="0" noProof="0">
                <a:ln>
                  <a:noFill/>
                </a:ln>
                <a:solidFill>
                  <a:prstClr val="black"/>
                </a:solidFill>
                <a:effectLst/>
                <a:uLnTx/>
                <a:uFillTx/>
                <a:latin typeface="Calibri" panose="020F0502020204030204"/>
                <a:ea typeface="+mn-ea"/>
                <a:cs typeface="+mn-cs"/>
              </a:rPr>
              <a:t>Conduct a thorough analysis of potential cost savings and financial implications.  Identify opportunities for increased efficiency and effectiveness through consolidation while maintaining or improving education outcomes.</a:t>
            </a:r>
          </a:p>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endParaRPr kumimoji="0" lang="en-US" sz="2300" b="0" i="0" u="none" strike="noStrike" kern="1200" cap="none" spc="0" normalizeH="0" baseline="0" noProof="0">
              <a:ln>
                <a:noFill/>
              </a:ln>
              <a:solidFill>
                <a:prstClr val="black"/>
              </a:solidFill>
              <a:effectLst/>
              <a:uLnTx/>
              <a:uFillTx/>
              <a:latin typeface="Calibri" panose="020F0502020204030204"/>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r>
              <a:rPr kumimoji="0" lang="en-US" sz="2300" b="1" i="1"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Future Budget Planning:  </a:t>
            </a:r>
            <a:r>
              <a:rPr kumimoji="0" lang="en-US" sz="2300" b="0" i="0" u="none" strike="noStrike" kern="1200" cap="none" spc="0" normalizeH="0" baseline="0" noProof="0">
                <a:ln>
                  <a:noFill/>
                </a:ln>
                <a:solidFill>
                  <a:prstClr val="black"/>
                </a:solidFill>
                <a:effectLst/>
                <a:uLnTx/>
                <a:uFillTx/>
                <a:latin typeface="Calibri" panose="020F0502020204030204"/>
                <a:ea typeface="+mn-ea"/>
                <a:cs typeface="+mn-cs"/>
              </a:rPr>
              <a:t>Integrate school consolidation considerations into future budget planning processes.  Provide recommendations and strategies for long-term financial planning.</a:t>
            </a:r>
            <a:endParaRPr kumimoji="0" lang="en-US" sz="2300" b="0" i="1"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24DF899A-EEB6-C315-C399-67EC19702A83}"/>
              </a:ext>
            </a:extLst>
          </p:cNvPr>
          <p:cNvSpPr>
            <a:spLocks noGrp="1"/>
          </p:cNvSpPr>
          <p:nvPr>
            <p:ph type="sldNum" sz="quarter" idx="12"/>
          </p:nvPr>
        </p:nvSpPr>
        <p:spPr/>
        <p:txBody>
          <a:bodyPr/>
          <a:lstStyle/>
          <a:p>
            <a:fld id="{28E6F07D-F62F-4C3B-A21E-2367E9A39921}" type="slidenum">
              <a:rPr lang="en-US" smtClean="0"/>
              <a:t>7</a:t>
            </a:fld>
            <a:endParaRPr lang="en-US"/>
          </a:p>
        </p:txBody>
      </p:sp>
    </p:spTree>
    <p:extLst>
      <p:ext uri="{BB962C8B-B14F-4D97-AF65-F5344CB8AC3E}">
        <p14:creationId xmlns:p14="http://schemas.microsoft.com/office/powerpoint/2010/main" val="40225028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71B80F-B772-401F-F2DF-6C9EB30760C8}"/>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B25B4AF-4511-69E2-2940-124BF9ED7C29}"/>
              </a:ext>
            </a:extLst>
          </p:cNvPr>
          <p:cNvSpPr>
            <a:spLocks noGrp="1"/>
          </p:cNvSpPr>
          <p:nvPr>
            <p:ph idx="1"/>
          </p:nvPr>
        </p:nvSpPr>
        <p:spPr>
          <a:xfrm>
            <a:off x="273715" y="1253331"/>
            <a:ext cx="11250069" cy="4351338"/>
          </a:xfrm>
        </p:spPr>
        <p:txBody>
          <a:bodyPr/>
          <a:lstStyle/>
          <a:p>
            <a:pPr marL="0" indent="0">
              <a:buNone/>
            </a:pPr>
            <a:r>
              <a:rPr lang="en-US" dirty="0"/>
              <a:t>School consolidation involves merging two or more schools, typically to create a single, more efficiently operated institution. This process is often pursued by school districts to address issues like declining enrollment, underutilized facilities, or budget constraints. By consolidating schools, districts aim to improve resource allocation, optimize staffing, and enhance educational offerings. </a:t>
            </a:r>
            <a:endParaRPr dirty="0"/>
          </a:p>
        </p:txBody>
      </p:sp>
      <p:sp>
        <p:nvSpPr>
          <p:cNvPr id="6" name="Rectangle 5">
            <a:extLst>
              <a:ext uri="{FF2B5EF4-FFF2-40B4-BE49-F238E27FC236}">
                <a16:creationId xmlns:a16="http://schemas.microsoft.com/office/drawing/2014/main" id="{801D5E85-2462-5B6E-6B22-487DC34D2B0F}"/>
              </a:ext>
            </a:extLst>
          </p:cNvPr>
          <p:cNvSpPr/>
          <p:nvPr/>
        </p:nvSpPr>
        <p:spPr>
          <a:xfrm>
            <a:off x="11009" y="0"/>
            <a:ext cx="12192000" cy="819255"/>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prstClr val="white"/>
                </a:solidFill>
                <a:effectLst/>
                <a:uLnTx/>
                <a:uFillTx/>
                <a:latin typeface="Trade Gothic Next HvyCd" panose="020B0906040303020004" pitchFamily="34" charset="0"/>
                <a:ea typeface="+mn-ea"/>
                <a:cs typeface="+mn-cs"/>
              </a:rPr>
              <a:t>WHAT IS SCHOOL CONSOLIDATION?</a:t>
            </a:r>
          </a:p>
        </p:txBody>
      </p:sp>
      <p:pic>
        <p:nvPicPr>
          <p:cNvPr id="4" name="Picture 3">
            <a:extLst>
              <a:ext uri="{FF2B5EF4-FFF2-40B4-BE49-F238E27FC236}">
                <a16:creationId xmlns:a16="http://schemas.microsoft.com/office/drawing/2014/main" id="{77FE0495-CB3E-DA60-E80A-E9000872E308}"/>
              </a:ext>
            </a:extLst>
          </p:cNvPr>
          <p:cNvPicPr>
            <a:picLocks noChangeAspect="1"/>
          </p:cNvPicPr>
          <p:nvPr/>
        </p:nvPicPr>
        <p:blipFill>
          <a:blip r:embed="rId3"/>
          <a:stretch>
            <a:fillRect/>
          </a:stretch>
        </p:blipFill>
        <p:spPr>
          <a:xfrm>
            <a:off x="10789316" y="-76332"/>
            <a:ext cx="1391675" cy="1386174"/>
          </a:xfrm>
          <a:prstGeom prst="rect">
            <a:avLst/>
          </a:prstGeom>
        </p:spPr>
      </p:pic>
      <p:sp>
        <p:nvSpPr>
          <p:cNvPr id="2" name="Slide Number Placeholder 1">
            <a:extLst>
              <a:ext uri="{FF2B5EF4-FFF2-40B4-BE49-F238E27FC236}">
                <a16:creationId xmlns:a16="http://schemas.microsoft.com/office/drawing/2014/main" id="{2D1B40CE-8800-3F05-9499-65ECC7C3C2D0}"/>
              </a:ext>
            </a:extLst>
          </p:cNvPr>
          <p:cNvSpPr>
            <a:spLocks noGrp="1"/>
          </p:cNvSpPr>
          <p:nvPr>
            <p:ph type="sldNum" sz="quarter" idx="12"/>
          </p:nvPr>
        </p:nvSpPr>
        <p:spPr/>
        <p:txBody>
          <a:bodyPr/>
          <a:lstStyle/>
          <a:p>
            <a:fld id="{28E6F07D-F62F-4C3B-A21E-2367E9A39921}" type="slidenum">
              <a:rPr lang="en-US" smtClean="0"/>
              <a:t>8</a:t>
            </a:fld>
            <a:endParaRPr lang="en-US"/>
          </a:p>
        </p:txBody>
      </p:sp>
    </p:spTree>
    <p:extLst>
      <p:ext uri="{BB962C8B-B14F-4D97-AF65-F5344CB8AC3E}">
        <p14:creationId xmlns:p14="http://schemas.microsoft.com/office/powerpoint/2010/main" val="15182465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2157FA-53E3-36AC-4364-4F21C59CD028}"/>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D066451-713B-2577-AF4A-EC123703D5E5}"/>
              </a:ext>
            </a:extLst>
          </p:cNvPr>
          <p:cNvSpPr>
            <a:spLocks noGrp="1"/>
          </p:cNvSpPr>
          <p:nvPr>
            <p:ph idx="1"/>
          </p:nvPr>
        </p:nvSpPr>
        <p:spPr>
          <a:xfrm>
            <a:off x="620609" y="1386174"/>
            <a:ext cx="10972800" cy="4525963"/>
          </a:xfrm>
        </p:spPr>
        <p:txBody>
          <a:bodyPr>
            <a:normAutofit/>
          </a:bodyPr>
          <a:lstStyle/>
          <a:p>
            <a:pPr marL="0" indent="0">
              <a:buNone/>
            </a:pPr>
            <a:r>
              <a:rPr dirty="0"/>
              <a:t>Reasons for Consolidation</a:t>
            </a:r>
            <a:r>
              <a:rPr lang="en-US" dirty="0"/>
              <a:t> Exploration</a:t>
            </a:r>
            <a:r>
              <a:rPr dirty="0"/>
              <a:t>:</a:t>
            </a:r>
          </a:p>
          <a:p>
            <a:r>
              <a:rPr lang="en-US" dirty="0"/>
              <a:t>Analyze the impacts of declining</a:t>
            </a:r>
            <a:r>
              <a:rPr dirty="0"/>
              <a:t> enrollment</a:t>
            </a:r>
            <a:r>
              <a:rPr lang="en-US" dirty="0"/>
              <a:t> </a:t>
            </a:r>
          </a:p>
          <a:p>
            <a:r>
              <a:rPr lang="en-US" dirty="0"/>
              <a:t>Address underutilized and aging facilities</a:t>
            </a:r>
          </a:p>
          <a:p>
            <a:r>
              <a:rPr lang="en-US" dirty="0"/>
              <a:t>Ensure equitable access to resources and programs</a:t>
            </a:r>
          </a:p>
          <a:p>
            <a:r>
              <a:rPr lang="en-US" dirty="0"/>
              <a:t>Enhance operational efficiency and financial sustainability</a:t>
            </a:r>
          </a:p>
          <a:p>
            <a:r>
              <a:rPr lang="en-US" dirty="0"/>
              <a:t>Improve </a:t>
            </a:r>
            <a:r>
              <a:rPr dirty="0"/>
              <a:t>resource allocation and support for students</a:t>
            </a:r>
            <a:endParaRPr lang="en-US" dirty="0"/>
          </a:p>
        </p:txBody>
      </p:sp>
      <p:sp>
        <p:nvSpPr>
          <p:cNvPr id="6" name="Rectangle 5">
            <a:extLst>
              <a:ext uri="{FF2B5EF4-FFF2-40B4-BE49-F238E27FC236}">
                <a16:creationId xmlns:a16="http://schemas.microsoft.com/office/drawing/2014/main" id="{D5019917-DF75-C8CF-02A1-9B3F5FF47236}"/>
              </a:ext>
            </a:extLst>
          </p:cNvPr>
          <p:cNvSpPr/>
          <p:nvPr/>
        </p:nvSpPr>
        <p:spPr>
          <a:xfrm>
            <a:off x="11009" y="0"/>
            <a:ext cx="12192000" cy="819255"/>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Trade Gothic Next HvyCd" panose="020B0906040303020004" pitchFamily="34" charset="0"/>
                <a:ea typeface="+mn-ea"/>
                <a:cs typeface="+mn-cs"/>
              </a:rPr>
              <a:t>WHY WE EXPLORED SCHOOL CONSOLIDATION?</a:t>
            </a:r>
          </a:p>
        </p:txBody>
      </p:sp>
      <p:pic>
        <p:nvPicPr>
          <p:cNvPr id="4" name="Picture 3">
            <a:extLst>
              <a:ext uri="{FF2B5EF4-FFF2-40B4-BE49-F238E27FC236}">
                <a16:creationId xmlns:a16="http://schemas.microsoft.com/office/drawing/2014/main" id="{FF64B7CA-CE29-0D33-5C0D-68A53C0D7FD2}"/>
              </a:ext>
            </a:extLst>
          </p:cNvPr>
          <p:cNvPicPr>
            <a:picLocks noChangeAspect="1"/>
          </p:cNvPicPr>
          <p:nvPr/>
        </p:nvPicPr>
        <p:blipFill>
          <a:blip r:embed="rId3"/>
          <a:stretch>
            <a:fillRect/>
          </a:stretch>
        </p:blipFill>
        <p:spPr>
          <a:xfrm>
            <a:off x="10789316" y="-76332"/>
            <a:ext cx="1391675" cy="1386174"/>
          </a:xfrm>
          <a:prstGeom prst="rect">
            <a:avLst/>
          </a:prstGeom>
        </p:spPr>
      </p:pic>
      <p:sp>
        <p:nvSpPr>
          <p:cNvPr id="2" name="Slide Number Placeholder 1">
            <a:extLst>
              <a:ext uri="{FF2B5EF4-FFF2-40B4-BE49-F238E27FC236}">
                <a16:creationId xmlns:a16="http://schemas.microsoft.com/office/drawing/2014/main" id="{5CC8CC53-2811-035E-7B17-0B3511E8B410}"/>
              </a:ext>
            </a:extLst>
          </p:cNvPr>
          <p:cNvSpPr>
            <a:spLocks noGrp="1"/>
          </p:cNvSpPr>
          <p:nvPr>
            <p:ph type="sldNum" sz="quarter" idx="12"/>
          </p:nvPr>
        </p:nvSpPr>
        <p:spPr/>
        <p:txBody>
          <a:bodyPr/>
          <a:lstStyle/>
          <a:p>
            <a:fld id="{C1FF6DA9-008F-8B48-92A6-B652298478BF}" type="slidenum">
              <a:rPr lang="en-US" smtClean="0"/>
              <a:t>9</a:t>
            </a:fld>
            <a:endParaRPr lang="en-US"/>
          </a:p>
        </p:txBody>
      </p:sp>
    </p:spTree>
    <p:extLst>
      <p:ext uri="{BB962C8B-B14F-4D97-AF65-F5344CB8AC3E}">
        <p14:creationId xmlns:p14="http://schemas.microsoft.com/office/powerpoint/2010/main" val="2062120256"/>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0d0a7594-d3a6-4513-bdd4-983a2775d3bb}" enabled="0" method="" siteId="{0d0a7594-d3a6-4513-bdd4-983a2775d3bb}" removed="1"/>
</clbl:labelList>
</file>

<file path=docProps/app.xml><?xml version="1.0" encoding="utf-8"?>
<Properties xmlns="http://schemas.openxmlformats.org/officeDocument/2006/extended-properties" xmlns:vt="http://schemas.openxmlformats.org/officeDocument/2006/docPropsVTypes">
  <TotalTime>275</TotalTime>
  <Words>2164</Words>
  <Application>Microsoft Office PowerPoint</Application>
  <PresentationFormat>Widescreen</PresentationFormat>
  <Paragraphs>845</Paragraphs>
  <Slides>38</Slides>
  <Notes>38</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38</vt:i4>
      </vt:variant>
    </vt:vector>
  </HeadingPairs>
  <TitlesOfParts>
    <vt:vector size="50" baseType="lpstr">
      <vt:lpstr>Aptos</vt:lpstr>
      <vt:lpstr>Aptos Narrow</vt:lpstr>
      <vt:lpstr>Arial</vt:lpstr>
      <vt:lpstr>Arial Narrow</vt:lpstr>
      <vt:lpstr>Calibri</vt:lpstr>
      <vt:lpstr>Calibri Light</vt:lpstr>
      <vt:lpstr>Symbol</vt:lpstr>
      <vt:lpstr>Times New Roman</vt:lpstr>
      <vt:lpstr>Trade Gothic Next Heavy</vt:lpstr>
      <vt:lpstr>Trade Gothic Next HvyCd</vt:lpstr>
      <vt:lpstr>Wingdings</vt:lpstr>
      <vt:lpstr>1_Office Theme</vt:lpstr>
      <vt:lpstr>PowerPoint Presentation</vt:lpstr>
      <vt:lpstr>PowerPoint Presentation</vt:lpstr>
      <vt:lpstr>OUR MISSION</vt:lpstr>
      <vt:lpstr>OUR GUIDING PRINCIPLES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CONSOLIDATION SCENARIOS</vt:lpstr>
      <vt:lpstr>PowerPoint Presentation</vt:lpstr>
      <vt:lpstr>PowerPoint Presentation</vt:lpstr>
      <vt:lpstr>PowerPoint Presentation</vt:lpstr>
      <vt:lpstr>PowerPoint Presentation</vt:lpstr>
      <vt:lpstr>PowerPoint Presentation</vt:lpstr>
      <vt:lpstr>PowerPoint Presentation</vt:lpstr>
      <vt:lpstr>NON-CONSOLIDATION SCENARIOS</vt:lpstr>
      <vt:lpstr>PowerPoint Presentation</vt:lpstr>
      <vt:lpstr>PowerPoint Presentation</vt:lpstr>
      <vt:lpstr>PowerPoint Presentation</vt:lpstr>
      <vt:lpstr>PowerPoint Presentation</vt:lpstr>
      <vt:lpstr>RECOMMENDATIONS</vt:lpstr>
      <vt:lpstr>PowerPoint Presentation</vt:lpstr>
      <vt:lpstr>PowerPoint Presentation</vt:lpstr>
      <vt:lpstr>PowerPoint Presentation</vt:lpstr>
      <vt:lpstr>PowerPoint Presentation</vt:lpstr>
      <vt:lpstr>PowerPoint Presentation</vt:lpstr>
      <vt:lpstr>PowerPoint Presentation</vt:lpstr>
      <vt:lpstr>APPENDIX</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Adelia Wilder-Doctor</dc:creator>
  <cp:lastModifiedBy>Lovett, Katika</cp:lastModifiedBy>
  <cp:revision>113</cp:revision>
  <dcterms:created xsi:type="dcterms:W3CDTF">2025-04-10T19:29:06Z</dcterms:created>
  <dcterms:modified xsi:type="dcterms:W3CDTF">2025-04-17T15:32:51Z</dcterms:modified>
</cp:coreProperties>
</file>